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58"/>
  </p:notesMasterIdLst>
  <p:sldIdLst>
    <p:sldId id="256" r:id="rId3"/>
    <p:sldId id="257" r:id="rId4"/>
    <p:sldId id="489" r:id="rId5"/>
    <p:sldId id="356" r:id="rId6"/>
    <p:sldId id="699" r:id="rId7"/>
    <p:sldId id="689" r:id="rId8"/>
    <p:sldId id="713" r:id="rId9"/>
    <p:sldId id="712" r:id="rId10"/>
    <p:sldId id="715" r:id="rId11"/>
    <p:sldId id="716" r:id="rId12"/>
    <p:sldId id="717" r:id="rId13"/>
    <p:sldId id="710" r:id="rId14"/>
    <p:sldId id="711" r:id="rId15"/>
    <p:sldId id="718" r:id="rId16"/>
    <p:sldId id="719" r:id="rId17"/>
    <p:sldId id="720" r:id="rId18"/>
    <p:sldId id="721" r:id="rId19"/>
    <p:sldId id="714" r:id="rId20"/>
    <p:sldId id="701" r:id="rId21"/>
    <p:sldId id="700" r:id="rId22"/>
    <p:sldId id="702" r:id="rId23"/>
    <p:sldId id="703" r:id="rId24"/>
    <p:sldId id="704" r:id="rId25"/>
    <p:sldId id="705" r:id="rId26"/>
    <p:sldId id="706" r:id="rId27"/>
    <p:sldId id="708" r:id="rId28"/>
    <p:sldId id="707" r:id="rId29"/>
    <p:sldId id="723" r:id="rId30"/>
    <p:sldId id="693" r:id="rId31"/>
    <p:sldId id="746" r:id="rId32"/>
    <p:sldId id="690" r:id="rId33"/>
    <p:sldId id="729" r:id="rId34"/>
    <p:sldId id="722" r:id="rId35"/>
    <p:sldId id="728" r:id="rId36"/>
    <p:sldId id="724" r:id="rId37"/>
    <p:sldId id="725" r:id="rId38"/>
    <p:sldId id="726" r:id="rId39"/>
    <p:sldId id="727" r:id="rId40"/>
    <p:sldId id="694" r:id="rId41"/>
    <p:sldId id="730" r:id="rId42"/>
    <p:sldId id="695" r:id="rId43"/>
    <p:sldId id="735" r:id="rId44"/>
    <p:sldId id="744" r:id="rId45"/>
    <p:sldId id="731" r:id="rId46"/>
    <p:sldId id="736" r:id="rId47"/>
    <p:sldId id="737" r:id="rId48"/>
    <p:sldId id="738" r:id="rId49"/>
    <p:sldId id="696" r:id="rId50"/>
    <p:sldId id="697" r:id="rId51"/>
    <p:sldId id="745" r:id="rId52"/>
    <p:sldId id="740" r:id="rId53"/>
    <p:sldId id="741" r:id="rId54"/>
    <p:sldId id="743" r:id="rId55"/>
    <p:sldId id="739" r:id="rId56"/>
    <p:sldId id="742" r:id="rId5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025"/>
    <p:restoredTop sz="95755"/>
  </p:normalViewPr>
  <p:slideViewPr>
    <p:cSldViewPr snapToGrid="0" snapToObjects="1">
      <p:cViewPr>
        <p:scale>
          <a:sx n="91" d="100"/>
          <a:sy n="91" d="100"/>
        </p:scale>
        <p:origin x="656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61" Type="http://schemas.openxmlformats.org/officeDocument/2006/relationships/theme" Target="theme/theme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AFB98D-E268-B745-B32C-03CB74C9FA43}" type="datetimeFigureOut">
              <a:rPr lang="en-US" smtClean="0"/>
              <a:t>7/10/22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40F81D-859D-3D40-A15C-94DFFC86E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083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4211F8-54C8-4C3A-83F7-17B6264923A6}" type="slidenum">
              <a:rPr lang="en-US"/>
              <a:pPr/>
              <a:t>30</a:t>
            </a:fld>
            <a:endParaRPr lang="en-US"/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52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AD56B-AA99-AB47-B7EB-F747BCE335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2814C1-CC75-D14A-B2AE-5007458E20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B61CC7-13CB-F346-8F66-0ABC25A72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C289-B192-0841-9E74-730F900E7386}" type="datetimeFigureOut">
              <a:rPr lang="en-US" smtClean="0"/>
              <a:t>7/7/22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9AD689-50C7-5842-B144-B784C6E1B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C384B8-A1D6-1046-9318-A8718A776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3BD3C-6816-3746-9CCD-C555A2480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887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81BF7-B43E-3F44-BDA7-01AC01F33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84C475-9350-ED45-9C9F-A7BC53E0B5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A117BD-6D08-F544-A692-694D8E131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C289-B192-0841-9E74-730F900E7386}" type="datetimeFigureOut">
              <a:rPr lang="en-US" smtClean="0"/>
              <a:t>7/7/22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D572CA-65DF-264A-9FDC-BB4F39B17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522D0C-43EB-F240-8712-C3B46E155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3BD3C-6816-3746-9CCD-C555A2480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245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9DA41-8AE5-264D-8981-3C7A51E23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8A0701-D6C9-584A-BD8F-CC952C9B95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89FE89-5E03-2146-A74E-60C73CF23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C289-B192-0841-9E74-730F900E7386}" type="datetimeFigureOut">
              <a:rPr lang="en-US" smtClean="0"/>
              <a:t>7/7/22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994E4F-E336-EF40-8843-E54ADD923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A903B4-1C29-F941-9D47-19D54FEF0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3BD3C-6816-3746-9CCD-C555A2480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445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AB80C-7F4A-5942-BACD-8BAD4428F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DC9280-471D-3548-8770-99A7BE3DEE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5B2326-9653-5746-9A95-A3E983E2B7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AC6586-8D5A-A046-B738-D8E01DD62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C289-B192-0841-9E74-730F900E7386}" type="datetimeFigureOut">
              <a:rPr lang="en-US" smtClean="0"/>
              <a:t>7/7/22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ACB3F8-49D3-634D-917F-8B9C4C875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2BFAA4-7261-1043-A89D-188874E42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3BD3C-6816-3746-9CCD-C555A2480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652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F3A0F-41DF-CC43-9625-8F0C26993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1BB7E6-C1C1-C844-94BD-477E19526A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1E0A3C-2ED0-9644-A997-FE7C5D058C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D9BA2A-8E31-474D-B5DD-C6BBB929E6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95E7A4-164C-6044-BE5C-584FFA41B0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E24058-024A-9942-90B2-3D7FFA764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C289-B192-0841-9E74-730F900E7386}" type="datetimeFigureOut">
              <a:rPr lang="en-US" smtClean="0"/>
              <a:t>7/7/22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2AC01E-95ED-6049-A64F-945CD2D32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0782E4-ED4C-394C-A38E-8D6EEA203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3BD3C-6816-3746-9CCD-C555A2480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997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2A8BA-BB80-A841-B7E1-7D5DFD896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0259E5-B68C-EA46-85AF-C484A4B93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C289-B192-0841-9E74-730F900E7386}" type="datetimeFigureOut">
              <a:rPr lang="en-US" smtClean="0"/>
              <a:t>7/7/22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0D9BB7-4AC8-6443-8A87-FA85CDB80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4C47FB-AD02-2944-BE5B-58AA6EE3E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3BD3C-6816-3746-9CCD-C555A2480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97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7D5D6F-B5D6-C146-8FDE-C26DB3DF9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C289-B192-0841-9E74-730F900E7386}" type="datetimeFigureOut">
              <a:rPr lang="en-US" smtClean="0"/>
              <a:t>7/7/22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490013-73C1-F246-B707-3C1B582B2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F00672-4DBB-6A48-91A1-2F30E557A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3BD3C-6816-3746-9CCD-C555A2480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598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2ED28-6CAB-BB4B-A7EF-05E858A90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2628FF-652A-9341-9DA9-6EEA0A7149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F9F1A7-2222-6740-A14B-7B398EB189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CFD3CB-4529-B448-AAE9-5B5BDA9F0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C289-B192-0841-9E74-730F900E7386}" type="datetimeFigureOut">
              <a:rPr lang="en-US" smtClean="0"/>
              <a:t>7/7/22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31B6E2-C604-6342-BE0D-22C6A4172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253AE3-3885-3C47-8E6D-77942D91C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3BD3C-6816-3746-9CCD-C555A2480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731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1F902-3F4C-204F-95B3-7C40313BD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A75D30-E05B-6749-9142-8C95120278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06077-F5DC-FE4E-B277-087AFA2DCC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F2F5DA-6CAC-CF41-89EB-C9E5DD004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C289-B192-0841-9E74-730F900E7386}" type="datetimeFigureOut">
              <a:rPr lang="en-US" smtClean="0"/>
              <a:t>7/7/22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22DA73-5C62-A246-A244-9FC542E81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23884D-14A8-0149-809D-124778F55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3BD3C-6816-3746-9CCD-C555A2480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271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D20ED-31AA-0644-81B3-A6CCE8ED1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44E48A-6B72-EC40-B831-CB649BC4DC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5EE2D8-A7D5-B943-8414-C269A478A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C289-B192-0841-9E74-730F900E7386}" type="datetimeFigureOut">
              <a:rPr lang="en-US" smtClean="0"/>
              <a:t>7/7/22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13B50B-BA3F-AD4A-8EE0-54004CAB0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2E23D9-434A-9246-981F-F26BD272D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3BD3C-6816-3746-9CCD-C555A2480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233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46AFE4-ADFD-0E43-9F56-F4C9115FFF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8AC3C6-E937-4942-BF13-B9E9F93EFD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E02E24-6511-DD4B-B914-0D4B8D615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4C289-B192-0841-9E74-730F900E7386}" type="datetimeFigureOut">
              <a:rPr lang="en-US" smtClean="0"/>
              <a:t>7/7/22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2C9FB2-AB90-7643-B296-BAA83CD33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7B23C8-7176-D449-AE0B-9175B4658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3BD3C-6816-3746-9CCD-C555A2480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2001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022AAD-2579-409C-A982-8E93CC8189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6106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FE434-0D38-42BE-B784-0AF93CF5D5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3246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1F68EC-21A4-4CAB-93B9-BA12DBD769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319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7A5866-DE36-41A0-8258-A892D9B17B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4094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2510C3-0EA5-4390-9E08-48EFF7D75D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1396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EBEE5F-8768-491B-901E-B93ED95522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4651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B91CBE-7B9F-43C0-82D3-252995AC07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8977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B6D8FF-207C-4545-BAAA-9013D09365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478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E9E27F-EEC4-4951-B12E-C2E17C7C8E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6088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C4EF33-5D45-4575-9B85-506FCD8E1E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7126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60865C-FDCF-40F4-9935-A8AC7E4E56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4603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36ACB8-8C4D-4040-A260-F1545605B4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963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39D7A3-D106-164A-AE3F-651691A91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ECBD5E-AA09-F043-BDE2-EB214D78A5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2FE2D0-04A1-D842-B59D-B418EFBB9F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04C289-B192-0841-9E74-730F900E7386}" type="datetimeFigureOut">
              <a:rPr lang="en-US" smtClean="0"/>
              <a:t>7/7/22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54939F-2159-6942-B015-DF587BFDA8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DF966-72C0-164C-83FA-334AE03BD4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B3BD3C-6816-3746-9CCD-C555A2480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967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55D2DE7C-CF94-4C5F-BCDD-40EEF6CF57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7"/>
          <p:cNvSpPr>
            <a:spLocks noChangeShapeType="1"/>
          </p:cNvSpPr>
          <p:nvPr userDrawn="1"/>
        </p:nvSpPr>
        <p:spPr bwMode="auto">
          <a:xfrm>
            <a:off x="0" y="6049964"/>
            <a:ext cx="12192000" cy="15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96707770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2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8273E-C8D5-B845-8595-18D883F8EF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Basics of SIR Models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55B555-F93B-3F4E-9BAE-22DF85581B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571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3D25B-6249-214C-A556-1B3F9960A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Terms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5DE90A-6615-6F47-B114-3DA1ED995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Closed v Open populations</a:t>
            </a:r>
          </a:p>
          <a:p>
            <a:pPr lvl="1"/>
            <a:r>
              <a:rPr lang="en-US" dirty="0"/>
              <a:t>Closed populations have no additions due to births or immigration and no losses due to death or emigration – all dynamics due </a:t>
            </a:r>
            <a:r>
              <a:rPr lang="en-US" b="1" i="1" dirty="0"/>
              <a:t>only</a:t>
            </a:r>
            <a:r>
              <a:rPr lang="en-US" dirty="0"/>
              <a:t> to infection</a:t>
            </a:r>
          </a:p>
          <a:p>
            <a:pPr lvl="2"/>
            <a:r>
              <a:rPr lang="en-US" dirty="0"/>
              <a:t>Unrealistic, but simple and a good place to start</a:t>
            </a:r>
          </a:p>
          <a:p>
            <a:pPr lvl="1"/>
            <a:r>
              <a:rPr lang="en-US" dirty="0"/>
              <a:t>Open populations can have births, immigration, deaths, emigration</a:t>
            </a:r>
          </a:p>
          <a:p>
            <a:pPr lvl="2"/>
            <a:r>
              <a:rPr lang="en-US" dirty="0"/>
              <a:t>Either explicitly or implicitly</a:t>
            </a:r>
          </a:p>
          <a:p>
            <a:pPr marL="0" indent="0">
              <a:buNone/>
            </a:pPr>
            <a:r>
              <a:rPr lang="en-US" dirty="0"/>
              <a:t>Equilibrium and Transient</a:t>
            </a:r>
          </a:p>
          <a:p>
            <a:pPr lvl="1"/>
            <a:r>
              <a:rPr lang="en-US" dirty="0"/>
              <a:t>At equilibrium, the values of all states are constant – individuals may still get sick, recover, </a:t>
            </a:r>
            <a:r>
              <a:rPr lang="en-US" dirty="0" err="1"/>
              <a:t>etc</a:t>
            </a:r>
            <a:r>
              <a:rPr lang="en-US" dirty="0"/>
              <a:t>, but all changes balance each other out</a:t>
            </a:r>
          </a:p>
          <a:p>
            <a:pPr lvl="1"/>
            <a:r>
              <a:rPr lang="en-US" dirty="0"/>
              <a:t>Dynamics are transient if the states are continuing to change … more nuance later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530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Phases of an Epidemic</a:t>
            </a:r>
          </a:p>
        </p:txBody>
      </p:sp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4343401"/>
            <a:ext cx="54864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0" name="Oval 4"/>
          <p:cNvSpPr>
            <a:spLocks noChangeArrowheads="1"/>
          </p:cNvSpPr>
          <p:nvPr/>
        </p:nvSpPr>
        <p:spPr bwMode="auto">
          <a:xfrm>
            <a:off x="7772400" y="4495800"/>
            <a:ext cx="381000" cy="381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5301" name="Oval 5"/>
          <p:cNvSpPr>
            <a:spLocks noChangeArrowheads="1"/>
          </p:cNvSpPr>
          <p:nvPr/>
        </p:nvSpPr>
        <p:spPr bwMode="auto">
          <a:xfrm>
            <a:off x="7772400" y="5105400"/>
            <a:ext cx="381000" cy="381000"/>
          </a:xfrm>
          <a:prstGeom prst="ellipse">
            <a:avLst/>
          </a:prstGeom>
          <a:solidFill>
            <a:srgbClr val="FF0066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5302" name="Oval 6"/>
          <p:cNvSpPr>
            <a:spLocks noChangeArrowheads="1"/>
          </p:cNvSpPr>
          <p:nvPr/>
        </p:nvSpPr>
        <p:spPr bwMode="auto">
          <a:xfrm>
            <a:off x="7772400" y="5715000"/>
            <a:ext cx="381000" cy="3810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5303" name="Text Box 7"/>
          <p:cNvSpPr txBox="1">
            <a:spLocks noChangeArrowheads="1"/>
          </p:cNvSpPr>
          <p:nvPr/>
        </p:nvSpPr>
        <p:spPr bwMode="auto">
          <a:xfrm>
            <a:off x="8289926" y="4459288"/>
            <a:ext cx="1762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Arial" charset="0"/>
              </a:rPr>
              <a:t>Susceptible</a:t>
            </a:r>
          </a:p>
        </p:txBody>
      </p:sp>
      <p:sp>
        <p:nvSpPr>
          <p:cNvPr id="55304" name="Text Box 8"/>
          <p:cNvSpPr txBox="1">
            <a:spLocks noChangeArrowheads="1"/>
          </p:cNvSpPr>
          <p:nvPr/>
        </p:nvSpPr>
        <p:spPr bwMode="auto">
          <a:xfrm>
            <a:off x="8305801" y="5103813"/>
            <a:ext cx="1489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Arial" charset="0"/>
              </a:rPr>
              <a:t>Infectious</a:t>
            </a:r>
          </a:p>
        </p:txBody>
      </p:sp>
      <p:sp>
        <p:nvSpPr>
          <p:cNvPr id="55305" name="Text Box 9"/>
          <p:cNvSpPr txBox="1">
            <a:spLocks noChangeArrowheads="1"/>
          </p:cNvSpPr>
          <p:nvPr/>
        </p:nvSpPr>
        <p:spPr bwMode="auto">
          <a:xfrm>
            <a:off x="8305801" y="5713413"/>
            <a:ext cx="1285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Arial" charset="0"/>
              </a:rPr>
              <a:t>Immune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1828800" y="1600200"/>
            <a:ext cx="1447800" cy="4419600"/>
            <a:chOff x="192" y="1008"/>
            <a:chExt cx="912" cy="2784"/>
          </a:xfrm>
        </p:grpSpPr>
        <p:sp>
          <p:nvSpPr>
            <p:cNvPr id="55372" name="Rectangle 11"/>
            <p:cNvSpPr>
              <a:spLocks noChangeArrowheads="1"/>
            </p:cNvSpPr>
            <p:nvPr/>
          </p:nvSpPr>
          <p:spPr bwMode="auto">
            <a:xfrm>
              <a:off x="192" y="1008"/>
              <a:ext cx="912" cy="13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grpSp>
          <p:nvGrpSpPr>
            <p:cNvPr id="55373" name="Group 12"/>
            <p:cNvGrpSpPr>
              <a:grpSpLocks/>
            </p:cNvGrpSpPr>
            <p:nvPr/>
          </p:nvGrpSpPr>
          <p:grpSpPr bwMode="auto">
            <a:xfrm>
              <a:off x="230" y="1200"/>
              <a:ext cx="730" cy="2592"/>
              <a:chOff x="230" y="1200"/>
              <a:chExt cx="730" cy="2592"/>
            </a:xfrm>
          </p:grpSpPr>
          <p:sp>
            <p:nvSpPr>
              <p:cNvPr id="55374" name="Oval 13"/>
              <p:cNvSpPr>
                <a:spLocks noChangeArrowheads="1"/>
              </p:cNvSpPr>
              <p:nvPr/>
            </p:nvSpPr>
            <p:spPr bwMode="auto">
              <a:xfrm>
                <a:off x="480" y="1536"/>
                <a:ext cx="96" cy="96"/>
              </a:xfrm>
              <a:prstGeom prst="ellipse">
                <a:avLst/>
              </a:prstGeom>
              <a:solidFill>
                <a:srgbClr val="FF0066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55375" name="Oval 14"/>
              <p:cNvSpPr>
                <a:spLocks noChangeArrowheads="1"/>
              </p:cNvSpPr>
              <p:nvPr/>
            </p:nvSpPr>
            <p:spPr bwMode="auto">
              <a:xfrm>
                <a:off x="336" y="1296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55376" name="Oval 15"/>
              <p:cNvSpPr>
                <a:spLocks noChangeArrowheads="1"/>
              </p:cNvSpPr>
              <p:nvPr/>
            </p:nvSpPr>
            <p:spPr bwMode="auto">
              <a:xfrm>
                <a:off x="240" y="1776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55377" name="Oval 16"/>
              <p:cNvSpPr>
                <a:spLocks noChangeArrowheads="1"/>
              </p:cNvSpPr>
              <p:nvPr/>
            </p:nvSpPr>
            <p:spPr bwMode="auto">
              <a:xfrm>
                <a:off x="624" y="1824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55378" name="Oval 17"/>
              <p:cNvSpPr>
                <a:spLocks noChangeArrowheads="1"/>
              </p:cNvSpPr>
              <p:nvPr/>
            </p:nvSpPr>
            <p:spPr bwMode="auto">
              <a:xfrm>
                <a:off x="864" y="1488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55379" name="Oval 18"/>
              <p:cNvSpPr>
                <a:spLocks noChangeArrowheads="1"/>
              </p:cNvSpPr>
              <p:nvPr/>
            </p:nvSpPr>
            <p:spPr bwMode="auto">
              <a:xfrm>
                <a:off x="720" y="1200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55380" name="Line 19"/>
              <p:cNvSpPr>
                <a:spLocks noChangeShapeType="1"/>
              </p:cNvSpPr>
              <p:nvPr/>
            </p:nvSpPr>
            <p:spPr bwMode="auto">
              <a:xfrm flipV="1">
                <a:off x="576" y="1296"/>
                <a:ext cx="192" cy="24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55381" name="Line 20"/>
              <p:cNvSpPr>
                <a:spLocks noChangeShapeType="1"/>
              </p:cNvSpPr>
              <p:nvPr/>
            </p:nvSpPr>
            <p:spPr bwMode="auto">
              <a:xfrm flipV="1">
                <a:off x="576" y="1536"/>
                <a:ext cx="288" cy="48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55382" name="Line 21"/>
              <p:cNvSpPr>
                <a:spLocks noChangeShapeType="1"/>
              </p:cNvSpPr>
              <p:nvPr/>
            </p:nvSpPr>
            <p:spPr bwMode="auto">
              <a:xfrm>
                <a:off x="528" y="1632"/>
                <a:ext cx="96" cy="192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55383" name="Line 22"/>
              <p:cNvSpPr>
                <a:spLocks noChangeShapeType="1"/>
              </p:cNvSpPr>
              <p:nvPr/>
            </p:nvSpPr>
            <p:spPr bwMode="auto">
              <a:xfrm flipH="1">
                <a:off x="336" y="1584"/>
                <a:ext cx="144" cy="192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55384" name="Line 23"/>
              <p:cNvSpPr>
                <a:spLocks noChangeShapeType="1"/>
              </p:cNvSpPr>
              <p:nvPr/>
            </p:nvSpPr>
            <p:spPr bwMode="auto">
              <a:xfrm flipH="1" flipV="1">
                <a:off x="408" y="1392"/>
                <a:ext cx="96" cy="144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55385" name="Text Box 24"/>
              <p:cNvSpPr txBox="1">
                <a:spLocks noChangeArrowheads="1"/>
              </p:cNvSpPr>
              <p:nvPr/>
            </p:nvSpPr>
            <p:spPr bwMode="auto">
              <a:xfrm>
                <a:off x="230" y="2041"/>
                <a:ext cx="70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>
                    <a:solidFill>
                      <a:srgbClr val="000000"/>
                    </a:solidFill>
                    <a:latin typeface="Arial" charset="0"/>
                  </a:rPr>
                  <a:t>1. start</a:t>
                </a:r>
              </a:p>
            </p:txBody>
          </p:sp>
          <p:sp>
            <p:nvSpPr>
              <p:cNvPr id="55386" name="Rectangle 25"/>
              <p:cNvSpPr>
                <a:spLocks noChangeArrowheads="1"/>
              </p:cNvSpPr>
              <p:nvPr/>
            </p:nvSpPr>
            <p:spPr bwMode="auto">
              <a:xfrm>
                <a:off x="672" y="3408"/>
                <a:ext cx="144" cy="240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>
                    <a:solidFill>
                      <a:srgbClr val="000000"/>
                    </a:solidFill>
                    <a:latin typeface="Times New Roman" pitchFamily="18" charset="0"/>
                  </a:rPr>
                  <a:t>1</a:t>
                </a:r>
              </a:p>
            </p:txBody>
          </p:sp>
          <p:sp>
            <p:nvSpPr>
              <p:cNvPr id="55387" name="Line 26"/>
              <p:cNvSpPr>
                <a:spLocks noChangeShapeType="1"/>
              </p:cNvSpPr>
              <p:nvPr/>
            </p:nvSpPr>
            <p:spPr bwMode="auto">
              <a:xfrm flipH="1">
                <a:off x="672" y="3648"/>
                <a:ext cx="48" cy="144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</p:grpSp>
      </p:grp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3048000" y="1676400"/>
            <a:ext cx="3276600" cy="4267200"/>
            <a:chOff x="960" y="1056"/>
            <a:chExt cx="2064" cy="2688"/>
          </a:xfrm>
        </p:grpSpPr>
        <p:sp>
          <p:nvSpPr>
            <p:cNvPr id="55342" name="Oval 28"/>
            <p:cNvSpPr>
              <a:spLocks noChangeArrowheads="1"/>
            </p:cNvSpPr>
            <p:nvPr/>
          </p:nvSpPr>
          <p:spPr bwMode="auto">
            <a:xfrm>
              <a:off x="1920" y="1584"/>
              <a:ext cx="96" cy="96"/>
            </a:xfrm>
            <a:prstGeom prst="ellipse">
              <a:avLst/>
            </a:prstGeom>
            <a:solidFill>
              <a:schemeClr val="tx1">
                <a:lumMod val="75000"/>
              </a:schemeClr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5343" name="Oval 29"/>
            <p:cNvSpPr>
              <a:spLocks noChangeArrowheads="1"/>
            </p:cNvSpPr>
            <p:nvPr/>
          </p:nvSpPr>
          <p:spPr bwMode="auto">
            <a:xfrm>
              <a:off x="1776" y="1344"/>
              <a:ext cx="96" cy="96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5344" name="Oval 30"/>
            <p:cNvSpPr>
              <a:spLocks noChangeArrowheads="1"/>
            </p:cNvSpPr>
            <p:nvPr/>
          </p:nvSpPr>
          <p:spPr bwMode="auto">
            <a:xfrm>
              <a:off x="1680" y="1824"/>
              <a:ext cx="96" cy="96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5345" name="Oval 31"/>
            <p:cNvSpPr>
              <a:spLocks noChangeArrowheads="1"/>
            </p:cNvSpPr>
            <p:nvPr/>
          </p:nvSpPr>
          <p:spPr bwMode="auto">
            <a:xfrm>
              <a:off x="2064" y="1872"/>
              <a:ext cx="96" cy="96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5346" name="Oval 32"/>
            <p:cNvSpPr>
              <a:spLocks noChangeArrowheads="1"/>
            </p:cNvSpPr>
            <p:nvPr/>
          </p:nvSpPr>
          <p:spPr bwMode="auto">
            <a:xfrm>
              <a:off x="2304" y="1536"/>
              <a:ext cx="96" cy="96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5347" name="Oval 33"/>
            <p:cNvSpPr>
              <a:spLocks noChangeArrowheads="1"/>
            </p:cNvSpPr>
            <p:nvPr/>
          </p:nvSpPr>
          <p:spPr bwMode="auto">
            <a:xfrm>
              <a:off x="2160" y="1248"/>
              <a:ext cx="96" cy="96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5348" name="Line 34"/>
            <p:cNvSpPr>
              <a:spLocks noChangeShapeType="1"/>
            </p:cNvSpPr>
            <p:nvPr/>
          </p:nvSpPr>
          <p:spPr bwMode="auto">
            <a:xfrm flipV="1">
              <a:off x="2400" y="1296"/>
              <a:ext cx="192" cy="24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5349" name="Line 35"/>
            <p:cNvSpPr>
              <a:spLocks noChangeShapeType="1"/>
            </p:cNvSpPr>
            <p:nvPr/>
          </p:nvSpPr>
          <p:spPr bwMode="auto">
            <a:xfrm flipV="1">
              <a:off x="2400" y="1536"/>
              <a:ext cx="288" cy="48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5350" name="Line 36"/>
            <p:cNvSpPr>
              <a:spLocks noChangeShapeType="1"/>
            </p:cNvSpPr>
            <p:nvPr/>
          </p:nvSpPr>
          <p:spPr bwMode="auto">
            <a:xfrm>
              <a:off x="2400" y="1632"/>
              <a:ext cx="96" cy="19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5351" name="Line 37"/>
            <p:cNvSpPr>
              <a:spLocks noChangeShapeType="1"/>
            </p:cNvSpPr>
            <p:nvPr/>
          </p:nvSpPr>
          <p:spPr bwMode="auto">
            <a:xfrm flipH="1">
              <a:off x="2304" y="1632"/>
              <a:ext cx="0" cy="24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5352" name="Line 38"/>
            <p:cNvSpPr>
              <a:spLocks noChangeShapeType="1"/>
            </p:cNvSpPr>
            <p:nvPr/>
          </p:nvSpPr>
          <p:spPr bwMode="auto">
            <a:xfrm flipV="1">
              <a:off x="2352" y="1248"/>
              <a:ext cx="48" cy="288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5353" name="Oval 39"/>
            <p:cNvSpPr>
              <a:spLocks noChangeArrowheads="1"/>
            </p:cNvSpPr>
            <p:nvPr/>
          </p:nvSpPr>
          <p:spPr bwMode="auto">
            <a:xfrm>
              <a:off x="2352" y="1152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5354" name="Oval 40"/>
            <p:cNvSpPr>
              <a:spLocks noChangeArrowheads="1"/>
            </p:cNvSpPr>
            <p:nvPr/>
          </p:nvSpPr>
          <p:spPr bwMode="auto">
            <a:xfrm>
              <a:off x="2592" y="1200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5355" name="Oval 41"/>
            <p:cNvSpPr>
              <a:spLocks noChangeArrowheads="1"/>
            </p:cNvSpPr>
            <p:nvPr/>
          </p:nvSpPr>
          <p:spPr bwMode="auto">
            <a:xfrm>
              <a:off x="2688" y="1488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5356" name="Oval 42"/>
            <p:cNvSpPr>
              <a:spLocks noChangeArrowheads="1"/>
            </p:cNvSpPr>
            <p:nvPr/>
          </p:nvSpPr>
          <p:spPr bwMode="auto">
            <a:xfrm>
              <a:off x="2448" y="1824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5357" name="Oval 43"/>
            <p:cNvSpPr>
              <a:spLocks noChangeArrowheads="1"/>
            </p:cNvSpPr>
            <p:nvPr/>
          </p:nvSpPr>
          <p:spPr bwMode="auto">
            <a:xfrm>
              <a:off x="2256" y="1872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5358" name="Line 44"/>
            <p:cNvSpPr>
              <a:spLocks noChangeShapeType="1"/>
            </p:cNvSpPr>
            <p:nvPr/>
          </p:nvSpPr>
          <p:spPr bwMode="auto">
            <a:xfrm flipH="1">
              <a:off x="1584" y="1872"/>
              <a:ext cx="96" cy="14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5359" name="Line 45"/>
            <p:cNvSpPr>
              <a:spLocks noChangeShapeType="1"/>
            </p:cNvSpPr>
            <p:nvPr/>
          </p:nvSpPr>
          <p:spPr bwMode="auto">
            <a:xfrm>
              <a:off x="1776" y="1920"/>
              <a:ext cx="0" cy="19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5360" name="Line 46"/>
            <p:cNvSpPr>
              <a:spLocks noChangeShapeType="1"/>
            </p:cNvSpPr>
            <p:nvPr/>
          </p:nvSpPr>
          <p:spPr bwMode="auto">
            <a:xfrm flipH="1">
              <a:off x="1488" y="1872"/>
              <a:ext cx="192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5361" name="Line 47"/>
            <p:cNvSpPr>
              <a:spLocks noChangeShapeType="1"/>
            </p:cNvSpPr>
            <p:nvPr/>
          </p:nvSpPr>
          <p:spPr bwMode="auto">
            <a:xfrm flipH="1">
              <a:off x="1632" y="1920"/>
              <a:ext cx="96" cy="24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5362" name="Line 48"/>
            <p:cNvSpPr>
              <a:spLocks noChangeShapeType="1"/>
            </p:cNvSpPr>
            <p:nvPr/>
          </p:nvSpPr>
          <p:spPr bwMode="auto">
            <a:xfrm>
              <a:off x="1776" y="1872"/>
              <a:ext cx="240" cy="24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5363" name="Oval 49"/>
            <p:cNvSpPr>
              <a:spLocks noChangeArrowheads="1"/>
            </p:cNvSpPr>
            <p:nvPr/>
          </p:nvSpPr>
          <p:spPr bwMode="auto">
            <a:xfrm>
              <a:off x="2016" y="2064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5364" name="Oval 50"/>
            <p:cNvSpPr>
              <a:spLocks noChangeArrowheads="1"/>
            </p:cNvSpPr>
            <p:nvPr/>
          </p:nvSpPr>
          <p:spPr bwMode="auto">
            <a:xfrm>
              <a:off x="1728" y="2112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5365" name="Oval 51"/>
            <p:cNvSpPr>
              <a:spLocks noChangeArrowheads="1"/>
            </p:cNvSpPr>
            <p:nvPr/>
          </p:nvSpPr>
          <p:spPr bwMode="auto">
            <a:xfrm>
              <a:off x="1584" y="2160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5366" name="Oval 52"/>
            <p:cNvSpPr>
              <a:spLocks noChangeArrowheads="1"/>
            </p:cNvSpPr>
            <p:nvPr/>
          </p:nvSpPr>
          <p:spPr bwMode="auto">
            <a:xfrm>
              <a:off x="1488" y="2016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5367" name="Oval 53"/>
            <p:cNvSpPr>
              <a:spLocks noChangeArrowheads="1"/>
            </p:cNvSpPr>
            <p:nvPr/>
          </p:nvSpPr>
          <p:spPr bwMode="auto">
            <a:xfrm>
              <a:off x="1392" y="1824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5368" name="Rectangle 54"/>
            <p:cNvSpPr>
              <a:spLocks noChangeArrowheads="1"/>
            </p:cNvSpPr>
            <p:nvPr/>
          </p:nvSpPr>
          <p:spPr bwMode="auto">
            <a:xfrm>
              <a:off x="1296" y="1056"/>
              <a:ext cx="1728" cy="1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5369" name="Text Box 55"/>
            <p:cNvSpPr txBox="1">
              <a:spLocks noChangeArrowheads="1"/>
            </p:cNvSpPr>
            <p:nvPr/>
          </p:nvSpPr>
          <p:spPr bwMode="auto">
            <a:xfrm>
              <a:off x="2256" y="2064"/>
              <a:ext cx="74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>
                  <a:solidFill>
                    <a:srgbClr val="000000"/>
                  </a:solidFill>
                  <a:latin typeface="Arial" charset="0"/>
                </a:rPr>
                <a:t>2. early</a:t>
              </a:r>
            </a:p>
          </p:txBody>
        </p:sp>
        <p:sp>
          <p:nvSpPr>
            <p:cNvPr id="55370" name="Rectangle 56"/>
            <p:cNvSpPr>
              <a:spLocks noChangeArrowheads="1"/>
            </p:cNvSpPr>
            <p:nvPr/>
          </p:nvSpPr>
          <p:spPr bwMode="auto">
            <a:xfrm>
              <a:off x="1064" y="3504"/>
              <a:ext cx="144" cy="24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</a:p>
          </p:txBody>
        </p:sp>
        <p:sp>
          <p:nvSpPr>
            <p:cNvPr id="55371" name="Line 57"/>
            <p:cNvSpPr>
              <a:spLocks noChangeShapeType="1"/>
            </p:cNvSpPr>
            <p:nvPr/>
          </p:nvSpPr>
          <p:spPr bwMode="auto">
            <a:xfrm flipH="1" flipV="1">
              <a:off x="960" y="3504"/>
              <a:ext cx="96" cy="14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grpSp>
        <p:nvGrpSpPr>
          <p:cNvPr id="5" name="Group 58"/>
          <p:cNvGrpSpPr>
            <a:grpSpLocks/>
          </p:cNvGrpSpPr>
          <p:nvPr/>
        </p:nvGrpSpPr>
        <p:grpSpPr bwMode="auto">
          <a:xfrm>
            <a:off x="3505200" y="1676400"/>
            <a:ext cx="4876800" cy="3581400"/>
            <a:chOff x="1248" y="1056"/>
            <a:chExt cx="3072" cy="2256"/>
          </a:xfrm>
        </p:grpSpPr>
        <p:sp>
          <p:nvSpPr>
            <p:cNvPr id="55327" name="Rectangle 59"/>
            <p:cNvSpPr>
              <a:spLocks noChangeArrowheads="1"/>
            </p:cNvSpPr>
            <p:nvPr/>
          </p:nvSpPr>
          <p:spPr bwMode="auto">
            <a:xfrm>
              <a:off x="3120" y="1056"/>
              <a:ext cx="1200" cy="1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5328" name="Text Box 60"/>
            <p:cNvSpPr txBox="1">
              <a:spLocks noChangeArrowheads="1"/>
            </p:cNvSpPr>
            <p:nvPr/>
          </p:nvSpPr>
          <p:spPr bwMode="auto">
            <a:xfrm>
              <a:off x="3264" y="2064"/>
              <a:ext cx="74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>
                  <a:solidFill>
                    <a:srgbClr val="000000"/>
                  </a:solidFill>
                  <a:latin typeface="Arial" charset="0"/>
                </a:rPr>
                <a:t>3. peak</a:t>
              </a:r>
            </a:p>
          </p:txBody>
        </p:sp>
        <p:sp>
          <p:nvSpPr>
            <p:cNvPr id="55329" name="Oval 61"/>
            <p:cNvSpPr>
              <a:spLocks noChangeArrowheads="1"/>
            </p:cNvSpPr>
            <p:nvPr/>
          </p:nvSpPr>
          <p:spPr bwMode="auto">
            <a:xfrm>
              <a:off x="3552" y="1536"/>
              <a:ext cx="96" cy="96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5330" name="Oval 62"/>
            <p:cNvSpPr>
              <a:spLocks noChangeArrowheads="1"/>
            </p:cNvSpPr>
            <p:nvPr/>
          </p:nvSpPr>
          <p:spPr bwMode="auto">
            <a:xfrm>
              <a:off x="3408" y="1296"/>
              <a:ext cx="96" cy="96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5331" name="Oval 63"/>
            <p:cNvSpPr>
              <a:spLocks noChangeArrowheads="1"/>
            </p:cNvSpPr>
            <p:nvPr/>
          </p:nvSpPr>
          <p:spPr bwMode="auto">
            <a:xfrm>
              <a:off x="3312" y="1776"/>
              <a:ext cx="96" cy="96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5332" name="Oval 64"/>
            <p:cNvSpPr>
              <a:spLocks noChangeArrowheads="1"/>
            </p:cNvSpPr>
            <p:nvPr/>
          </p:nvSpPr>
          <p:spPr bwMode="auto">
            <a:xfrm>
              <a:off x="3696" y="1824"/>
              <a:ext cx="96" cy="96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5333" name="Oval 65"/>
            <p:cNvSpPr>
              <a:spLocks noChangeArrowheads="1"/>
            </p:cNvSpPr>
            <p:nvPr/>
          </p:nvSpPr>
          <p:spPr bwMode="auto">
            <a:xfrm>
              <a:off x="3936" y="1488"/>
              <a:ext cx="96" cy="96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5334" name="Oval 66"/>
            <p:cNvSpPr>
              <a:spLocks noChangeArrowheads="1"/>
            </p:cNvSpPr>
            <p:nvPr/>
          </p:nvSpPr>
          <p:spPr bwMode="auto">
            <a:xfrm>
              <a:off x="3792" y="1200"/>
              <a:ext cx="96" cy="96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5335" name="Line 67"/>
            <p:cNvSpPr>
              <a:spLocks noChangeShapeType="1"/>
            </p:cNvSpPr>
            <p:nvPr/>
          </p:nvSpPr>
          <p:spPr bwMode="auto">
            <a:xfrm flipV="1">
              <a:off x="3648" y="1296"/>
              <a:ext cx="192" cy="24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5336" name="Line 68"/>
            <p:cNvSpPr>
              <a:spLocks noChangeShapeType="1"/>
            </p:cNvSpPr>
            <p:nvPr/>
          </p:nvSpPr>
          <p:spPr bwMode="auto">
            <a:xfrm flipV="1">
              <a:off x="3648" y="1536"/>
              <a:ext cx="288" cy="48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5337" name="Line 69"/>
            <p:cNvSpPr>
              <a:spLocks noChangeShapeType="1"/>
            </p:cNvSpPr>
            <p:nvPr/>
          </p:nvSpPr>
          <p:spPr bwMode="auto">
            <a:xfrm>
              <a:off x="3600" y="1632"/>
              <a:ext cx="96" cy="19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5338" name="Line 70"/>
            <p:cNvSpPr>
              <a:spLocks noChangeShapeType="1"/>
            </p:cNvSpPr>
            <p:nvPr/>
          </p:nvSpPr>
          <p:spPr bwMode="auto">
            <a:xfrm flipH="1">
              <a:off x="3408" y="1584"/>
              <a:ext cx="144" cy="19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5339" name="Line 71"/>
            <p:cNvSpPr>
              <a:spLocks noChangeShapeType="1"/>
            </p:cNvSpPr>
            <p:nvPr/>
          </p:nvSpPr>
          <p:spPr bwMode="auto">
            <a:xfrm flipH="1" flipV="1">
              <a:off x="3480" y="1392"/>
              <a:ext cx="96" cy="14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5340" name="Rectangle 72"/>
            <p:cNvSpPr>
              <a:spLocks noChangeArrowheads="1"/>
            </p:cNvSpPr>
            <p:nvPr/>
          </p:nvSpPr>
          <p:spPr bwMode="auto">
            <a:xfrm>
              <a:off x="1248" y="3072"/>
              <a:ext cx="144" cy="24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>
                  <a:solidFill>
                    <a:srgbClr val="000000"/>
                  </a:solidFill>
                  <a:latin typeface="Times New Roman" pitchFamily="18" charset="0"/>
                </a:rPr>
                <a:t>3</a:t>
              </a:r>
            </a:p>
          </p:txBody>
        </p:sp>
        <p:sp>
          <p:nvSpPr>
            <p:cNvPr id="55341" name="Line 73"/>
            <p:cNvSpPr>
              <a:spLocks noChangeShapeType="1"/>
            </p:cNvSpPr>
            <p:nvPr/>
          </p:nvSpPr>
          <p:spPr bwMode="auto">
            <a:xfrm flipV="1">
              <a:off x="1296" y="2880"/>
              <a:ext cx="48" cy="19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grpSp>
        <p:nvGrpSpPr>
          <p:cNvPr id="6" name="Group 74"/>
          <p:cNvGrpSpPr>
            <a:grpSpLocks/>
          </p:cNvGrpSpPr>
          <p:nvPr/>
        </p:nvGrpSpPr>
        <p:grpSpPr bwMode="auto">
          <a:xfrm>
            <a:off x="5334000" y="1676400"/>
            <a:ext cx="5105400" cy="4343400"/>
            <a:chOff x="2400" y="1056"/>
            <a:chExt cx="3216" cy="2736"/>
          </a:xfrm>
        </p:grpSpPr>
        <p:grpSp>
          <p:nvGrpSpPr>
            <p:cNvPr id="55311" name="Group 75"/>
            <p:cNvGrpSpPr>
              <a:grpSpLocks/>
            </p:cNvGrpSpPr>
            <p:nvPr/>
          </p:nvGrpSpPr>
          <p:grpSpPr bwMode="auto">
            <a:xfrm>
              <a:off x="4416" y="1056"/>
              <a:ext cx="1200" cy="1344"/>
              <a:chOff x="4416" y="1056"/>
              <a:chExt cx="1200" cy="1344"/>
            </a:xfrm>
          </p:grpSpPr>
          <p:sp>
            <p:nvSpPr>
              <p:cNvPr id="55314" name="Rectangle 76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1200" cy="13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55315" name="Text Box 77"/>
              <p:cNvSpPr txBox="1">
                <a:spLocks noChangeArrowheads="1"/>
              </p:cNvSpPr>
              <p:nvPr/>
            </p:nvSpPr>
            <p:spPr bwMode="auto">
              <a:xfrm>
                <a:off x="4560" y="2064"/>
                <a:ext cx="65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>
                    <a:solidFill>
                      <a:srgbClr val="000000"/>
                    </a:solidFill>
                    <a:latin typeface="Arial" charset="0"/>
                  </a:rPr>
                  <a:t>4. end</a:t>
                </a:r>
              </a:p>
            </p:txBody>
          </p:sp>
          <p:sp>
            <p:nvSpPr>
              <p:cNvPr id="55316" name="Oval 78"/>
              <p:cNvSpPr>
                <a:spLocks noChangeArrowheads="1"/>
              </p:cNvSpPr>
              <p:nvPr/>
            </p:nvSpPr>
            <p:spPr bwMode="auto">
              <a:xfrm>
                <a:off x="4848" y="1536"/>
                <a:ext cx="96" cy="96"/>
              </a:xfrm>
              <a:prstGeom prst="ellipse">
                <a:avLst/>
              </a:prstGeom>
              <a:solidFill>
                <a:srgbClr val="FF0066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55317" name="Oval 79"/>
              <p:cNvSpPr>
                <a:spLocks noChangeArrowheads="1"/>
              </p:cNvSpPr>
              <p:nvPr/>
            </p:nvSpPr>
            <p:spPr bwMode="auto">
              <a:xfrm>
                <a:off x="4704" y="1296"/>
                <a:ext cx="96" cy="96"/>
              </a:xfrm>
              <a:prstGeom prst="ellipse">
                <a:avLst/>
              </a:prstGeom>
              <a:solidFill>
                <a:srgbClr val="C0C0C0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55318" name="Oval 80"/>
              <p:cNvSpPr>
                <a:spLocks noChangeArrowheads="1"/>
              </p:cNvSpPr>
              <p:nvPr/>
            </p:nvSpPr>
            <p:spPr bwMode="auto">
              <a:xfrm>
                <a:off x="4608" y="1776"/>
                <a:ext cx="96" cy="96"/>
              </a:xfrm>
              <a:prstGeom prst="ellipse">
                <a:avLst/>
              </a:prstGeom>
              <a:solidFill>
                <a:srgbClr val="C0C0C0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55319" name="Oval 81"/>
              <p:cNvSpPr>
                <a:spLocks noChangeArrowheads="1"/>
              </p:cNvSpPr>
              <p:nvPr/>
            </p:nvSpPr>
            <p:spPr bwMode="auto">
              <a:xfrm>
                <a:off x="4992" y="1824"/>
                <a:ext cx="96" cy="96"/>
              </a:xfrm>
              <a:prstGeom prst="ellipse">
                <a:avLst/>
              </a:prstGeom>
              <a:solidFill>
                <a:srgbClr val="C0C0C0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55320" name="Oval 82"/>
              <p:cNvSpPr>
                <a:spLocks noChangeArrowheads="1"/>
              </p:cNvSpPr>
              <p:nvPr/>
            </p:nvSpPr>
            <p:spPr bwMode="auto">
              <a:xfrm>
                <a:off x="5232" y="1488"/>
                <a:ext cx="96" cy="96"/>
              </a:xfrm>
              <a:prstGeom prst="ellipse">
                <a:avLst/>
              </a:prstGeom>
              <a:solidFill>
                <a:srgbClr val="C0C0C0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55321" name="Oval 83"/>
              <p:cNvSpPr>
                <a:spLocks noChangeArrowheads="1"/>
              </p:cNvSpPr>
              <p:nvPr/>
            </p:nvSpPr>
            <p:spPr bwMode="auto">
              <a:xfrm>
                <a:off x="5088" y="1200"/>
                <a:ext cx="96" cy="96"/>
              </a:xfrm>
              <a:prstGeom prst="ellipse">
                <a:avLst/>
              </a:prstGeom>
              <a:solidFill>
                <a:srgbClr val="C0C0C0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55322" name="Line 84"/>
              <p:cNvSpPr>
                <a:spLocks noChangeShapeType="1"/>
              </p:cNvSpPr>
              <p:nvPr/>
            </p:nvSpPr>
            <p:spPr bwMode="auto">
              <a:xfrm flipV="1">
                <a:off x="4944" y="1296"/>
                <a:ext cx="192" cy="24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55323" name="Line 85"/>
              <p:cNvSpPr>
                <a:spLocks noChangeShapeType="1"/>
              </p:cNvSpPr>
              <p:nvPr/>
            </p:nvSpPr>
            <p:spPr bwMode="auto">
              <a:xfrm flipV="1">
                <a:off x="4944" y="1536"/>
                <a:ext cx="288" cy="48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55324" name="Line 86"/>
              <p:cNvSpPr>
                <a:spLocks noChangeShapeType="1"/>
              </p:cNvSpPr>
              <p:nvPr/>
            </p:nvSpPr>
            <p:spPr bwMode="auto">
              <a:xfrm>
                <a:off x="4896" y="1632"/>
                <a:ext cx="96" cy="192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55325" name="Line 87"/>
              <p:cNvSpPr>
                <a:spLocks noChangeShapeType="1"/>
              </p:cNvSpPr>
              <p:nvPr/>
            </p:nvSpPr>
            <p:spPr bwMode="auto">
              <a:xfrm flipH="1">
                <a:off x="4704" y="1584"/>
                <a:ext cx="144" cy="192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55326" name="Line 88"/>
              <p:cNvSpPr>
                <a:spLocks noChangeShapeType="1"/>
              </p:cNvSpPr>
              <p:nvPr/>
            </p:nvSpPr>
            <p:spPr bwMode="auto">
              <a:xfrm flipH="1" flipV="1">
                <a:off x="4776" y="1392"/>
                <a:ext cx="96" cy="144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55312" name="Rectangle 89"/>
            <p:cNvSpPr>
              <a:spLocks noChangeArrowheads="1"/>
            </p:cNvSpPr>
            <p:nvPr/>
          </p:nvSpPr>
          <p:spPr bwMode="auto">
            <a:xfrm>
              <a:off x="2400" y="3408"/>
              <a:ext cx="144" cy="24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>
                  <a:solidFill>
                    <a:srgbClr val="000000"/>
                  </a:solidFill>
                  <a:latin typeface="Times New Roman" pitchFamily="18" charset="0"/>
                </a:rPr>
                <a:t>4</a:t>
              </a:r>
            </a:p>
          </p:txBody>
        </p:sp>
        <p:sp>
          <p:nvSpPr>
            <p:cNvPr id="55313" name="Line 90"/>
            <p:cNvSpPr>
              <a:spLocks noChangeShapeType="1"/>
            </p:cNvSpPr>
            <p:nvPr/>
          </p:nvSpPr>
          <p:spPr bwMode="auto">
            <a:xfrm>
              <a:off x="2592" y="3552"/>
              <a:ext cx="144" cy="24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sp>
        <p:nvSpPr>
          <p:cNvPr id="55310" name="Text Box 91"/>
          <p:cNvSpPr txBox="1">
            <a:spLocks noChangeArrowheads="1"/>
          </p:cNvSpPr>
          <p:nvPr/>
        </p:nvSpPr>
        <p:spPr bwMode="auto">
          <a:xfrm>
            <a:off x="7239001" y="6572250"/>
            <a:ext cx="34274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i="1">
                <a:solidFill>
                  <a:srgbClr val="FFFFFF"/>
                </a:solidFill>
                <a:latin typeface="Arial" charset="0"/>
              </a:rPr>
              <a:t>After Medley &amp; Nokes, course notes</a:t>
            </a:r>
            <a:endParaRPr lang="en-US" sz="1600">
              <a:solidFill>
                <a:srgbClr val="FFFFFF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Idealized Epidemic in a Closed Community</a:t>
            </a:r>
          </a:p>
        </p:txBody>
      </p:sp>
      <p:pic>
        <p:nvPicPr>
          <p:cNvPr id="5427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2362200"/>
            <a:ext cx="9144000" cy="380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6" name="Text Box 5"/>
          <p:cNvSpPr txBox="1">
            <a:spLocks noChangeArrowheads="1"/>
          </p:cNvSpPr>
          <p:nvPr/>
        </p:nvSpPr>
        <p:spPr bwMode="auto">
          <a:xfrm>
            <a:off x="4038600" y="3124200"/>
            <a:ext cx="990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3200">
                <a:solidFill>
                  <a:srgbClr val="CC3399"/>
                </a:solidFill>
                <a:latin typeface="Arial" charset="0"/>
              </a:rPr>
              <a:t>S</a:t>
            </a:r>
          </a:p>
        </p:txBody>
      </p:sp>
      <p:sp>
        <p:nvSpPr>
          <p:cNvPr id="54277" name="Text Box 6"/>
          <p:cNvSpPr txBox="1">
            <a:spLocks noChangeArrowheads="1"/>
          </p:cNvSpPr>
          <p:nvPr/>
        </p:nvSpPr>
        <p:spPr bwMode="auto">
          <a:xfrm>
            <a:off x="3124200" y="4343400"/>
            <a:ext cx="990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3200">
                <a:solidFill>
                  <a:srgbClr val="0066CC"/>
                </a:solidFill>
                <a:latin typeface="Arial" charset="0"/>
              </a:rPr>
              <a:t>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Idealized Epidemic in a Closed Community</a:t>
            </a:r>
          </a:p>
        </p:txBody>
      </p:sp>
      <p:pic>
        <p:nvPicPr>
          <p:cNvPr id="5427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2362200"/>
            <a:ext cx="9144000" cy="380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6" name="Text Box 5"/>
          <p:cNvSpPr txBox="1">
            <a:spLocks noChangeArrowheads="1"/>
          </p:cNvSpPr>
          <p:nvPr/>
        </p:nvSpPr>
        <p:spPr bwMode="auto">
          <a:xfrm>
            <a:off x="4038600" y="3124200"/>
            <a:ext cx="990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3200">
                <a:solidFill>
                  <a:srgbClr val="CC3399"/>
                </a:solidFill>
                <a:latin typeface="Arial" charset="0"/>
              </a:rPr>
              <a:t>S</a:t>
            </a:r>
          </a:p>
        </p:txBody>
      </p:sp>
      <p:sp>
        <p:nvSpPr>
          <p:cNvPr id="54277" name="Text Box 6"/>
          <p:cNvSpPr txBox="1">
            <a:spLocks noChangeArrowheads="1"/>
          </p:cNvSpPr>
          <p:nvPr/>
        </p:nvSpPr>
        <p:spPr bwMode="auto">
          <a:xfrm>
            <a:off x="3124200" y="4343400"/>
            <a:ext cx="990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3200">
                <a:solidFill>
                  <a:srgbClr val="0066CC"/>
                </a:solidFill>
                <a:latin typeface="Arial" charset="0"/>
              </a:rPr>
              <a:t>I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75B0FE-BB3A-DB48-9F98-E7111452DAE8}"/>
              </a:ext>
            </a:extLst>
          </p:cNvPr>
          <p:cNvSpPr txBox="1"/>
          <p:nvPr/>
        </p:nvSpPr>
        <p:spPr>
          <a:xfrm>
            <a:off x="5656163" y="2216259"/>
            <a:ext cx="575273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2"/>
                </a:solidFill>
              </a:rPr>
              <a:t>Starts with exponential growth</a:t>
            </a:r>
          </a:p>
          <a:p>
            <a:r>
              <a:rPr lang="en-US" sz="2800" dirty="0">
                <a:solidFill>
                  <a:schemeClr val="bg2"/>
                </a:solidFill>
              </a:rPr>
              <a:t>Growth rate slows … why?</a:t>
            </a:r>
          </a:p>
          <a:p>
            <a:r>
              <a:rPr lang="en-US" sz="2800" dirty="0">
                <a:solidFill>
                  <a:schemeClr val="bg2"/>
                </a:solidFill>
              </a:rPr>
              <a:t>When does epidemic stop growing?</a:t>
            </a:r>
          </a:p>
          <a:p>
            <a:r>
              <a:rPr lang="en-US" sz="2800" dirty="0">
                <a:solidFill>
                  <a:schemeClr val="bg2"/>
                </a:solidFill>
              </a:rPr>
              <a:t>When does epidemic stop?</a:t>
            </a:r>
          </a:p>
        </p:txBody>
      </p:sp>
    </p:spTree>
    <p:extLst>
      <p:ext uri="{BB962C8B-B14F-4D97-AF65-F5344CB8AC3E}">
        <p14:creationId xmlns:p14="http://schemas.microsoft.com/office/powerpoint/2010/main" val="2679254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E60F9-2EC5-CE4D-A35B-9C54B2284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The SIR Model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C28E83-7E5D-A448-A8D8-64454073FE7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1981200"/>
                <a:ext cx="3422822" cy="41148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𝑑𝑆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C28E83-7E5D-A448-A8D8-64454073FE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1981200"/>
                <a:ext cx="3422822" cy="41148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F72D2B5-DC15-D649-96E7-4493BDAF0A85}"/>
              </a:ext>
            </a:extLst>
          </p:cNvPr>
          <p:cNvSpPr txBox="1"/>
          <p:nvPr/>
        </p:nvSpPr>
        <p:spPr>
          <a:xfrm>
            <a:off x="5216612" y="2162432"/>
            <a:ext cx="6060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Under what conditions can the infectious compartment grow?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9876B2-DE68-1344-8873-EDFD56D4F940}"/>
              </a:ext>
            </a:extLst>
          </p:cNvPr>
          <p:cNvSpPr txBox="1"/>
          <p:nvPr/>
        </p:nvSpPr>
        <p:spPr>
          <a:xfrm>
            <a:off x="5720148" y="2162432"/>
            <a:ext cx="555745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2"/>
                </a:solidFill>
              </a:rPr>
              <a:t>The States</a:t>
            </a:r>
          </a:p>
          <a:p>
            <a:r>
              <a:rPr lang="en-US" sz="3600" b="1" dirty="0">
                <a:solidFill>
                  <a:schemeClr val="bg2"/>
                </a:solidFill>
              </a:rPr>
              <a:t>S</a:t>
            </a:r>
            <a:r>
              <a:rPr lang="en-US" sz="3600" dirty="0">
                <a:solidFill>
                  <a:schemeClr val="bg2"/>
                </a:solidFill>
              </a:rPr>
              <a:t>, </a:t>
            </a:r>
            <a:r>
              <a:rPr lang="en-US" sz="3600" b="1" dirty="0">
                <a:solidFill>
                  <a:schemeClr val="bg2"/>
                </a:solidFill>
              </a:rPr>
              <a:t>I</a:t>
            </a:r>
            <a:r>
              <a:rPr lang="en-US" sz="3600" dirty="0">
                <a:solidFill>
                  <a:schemeClr val="bg2"/>
                </a:solidFill>
              </a:rPr>
              <a:t>, and </a:t>
            </a:r>
            <a:r>
              <a:rPr lang="en-US" sz="3600" b="1" dirty="0">
                <a:solidFill>
                  <a:schemeClr val="bg2"/>
                </a:solidFill>
              </a:rPr>
              <a:t>R</a:t>
            </a:r>
            <a:r>
              <a:rPr lang="en-US" sz="3600" dirty="0">
                <a:solidFill>
                  <a:schemeClr val="bg2"/>
                </a:solidFill>
              </a:rPr>
              <a:t> reflect the number of individuals that are currently </a:t>
            </a:r>
            <a:r>
              <a:rPr lang="en-US" sz="3600" b="1" dirty="0">
                <a:solidFill>
                  <a:schemeClr val="bg2"/>
                </a:solidFill>
              </a:rPr>
              <a:t>susceptible</a:t>
            </a:r>
            <a:r>
              <a:rPr lang="en-US" sz="3600" dirty="0">
                <a:solidFill>
                  <a:schemeClr val="bg2"/>
                </a:solidFill>
              </a:rPr>
              <a:t>, </a:t>
            </a:r>
            <a:r>
              <a:rPr lang="en-US" sz="3600" b="1" dirty="0">
                <a:solidFill>
                  <a:schemeClr val="bg2"/>
                </a:solidFill>
              </a:rPr>
              <a:t>infected</a:t>
            </a:r>
            <a:r>
              <a:rPr lang="en-US" sz="3600" dirty="0">
                <a:solidFill>
                  <a:schemeClr val="bg2"/>
                </a:solidFill>
              </a:rPr>
              <a:t> (and infectious), and </a:t>
            </a:r>
            <a:r>
              <a:rPr lang="en-US" sz="3600" b="1" dirty="0">
                <a:solidFill>
                  <a:schemeClr val="bg2"/>
                </a:solidFill>
              </a:rPr>
              <a:t>recovered,</a:t>
            </a:r>
            <a:r>
              <a:rPr lang="en-US" sz="3600" dirty="0">
                <a:solidFill>
                  <a:schemeClr val="bg2"/>
                </a:solidFill>
              </a:rPr>
              <a:t> respectively</a:t>
            </a:r>
          </a:p>
          <a:p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BFB9CE-3AA0-C748-BA15-15F7054B3574}"/>
              </a:ext>
            </a:extLst>
          </p:cNvPr>
          <p:cNvSpPr/>
          <p:nvPr/>
        </p:nvSpPr>
        <p:spPr bwMode="auto">
          <a:xfrm>
            <a:off x="1409060" y="1981200"/>
            <a:ext cx="286576" cy="442404"/>
          </a:xfrm>
          <a:prstGeom prst="rect">
            <a:avLst/>
          </a:prstGeom>
          <a:solidFill>
            <a:schemeClr val="accent1">
              <a:alpha val="19999"/>
            </a:schemeClr>
          </a:solidFill>
          <a:ln w="9525" cap="flat" cmpd="sng" algn="ctr">
            <a:solidFill>
              <a:schemeClr val="tx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85018F-7CB3-7B4C-88AE-DF93EC664880}"/>
              </a:ext>
            </a:extLst>
          </p:cNvPr>
          <p:cNvSpPr/>
          <p:nvPr/>
        </p:nvSpPr>
        <p:spPr bwMode="auto">
          <a:xfrm>
            <a:off x="2729852" y="2310562"/>
            <a:ext cx="432447" cy="442404"/>
          </a:xfrm>
          <a:prstGeom prst="rect">
            <a:avLst/>
          </a:prstGeom>
          <a:solidFill>
            <a:schemeClr val="accent1">
              <a:alpha val="19999"/>
            </a:schemeClr>
          </a:solidFill>
          <a:ln w="9525" cap="flat" cmpd="sng" algn="ctr">
            <a:solidFill>
              <a:schemeClr val="tx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A295311-676D-9B4C-9E41-A17910637D39}"/>
              </a:ext>
            </a:extLst>
          </p:cNvPr>
          <p:cNvSpPr/>
          <p:nvPr/>
        </p:nvSpPr>
        <p:spPr bwMode="auto">
          <a:xfrm>
            <a:off x="1409060" y="2954008"/>
            <a:ext cx="286576" cy="442404"/>
          </a:xfrm>
          <a:prstGeom prst="rect">
            <a:avLst/>
          </a:prstGeom>
          <a:solidFill>
            <a:schemeClr val="accent1">
              <a:alpha val="19999"/>
            </a:schemeClr>
          </a:solidFill>
          <a:ln w="9525" cap="flat" cmpd="sng" algn="ctr">
            <a:solidFill>
              <a:schemeClr val="tx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AC8F2A-B1D8-0749-A13F-70F723FC2153}"/>
              </a:ext>
            </a:extLst>
          </p:cNvPr>
          <p:cNvSpPr/>
          <p:nvPr/>
        </p:nvSpPr>
        <p:spPr bwMode="auto">
          <a:xfrm>
            <a:off x="2646116" y="3219822"/>
            <a:ext cx="432447" cy="442404"/>
          </a:xfrm>
          <a:prstGeom prst="rect">
            <a:avLst/>
          </a:prstGeom>
          <a:solidFill>
            <a:schemeClr val="accent1">
              <a:alpha val="19999"/>
            </a:schemeClr>
          </a:solidFill>
          <a:ln w="9525" cap="flat" cmpd="sng" algn="ctr">
            <a:solidFill>
              <a:schemeClr val="tx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584566-98C6-AD4A-8755-BE89F39268F6}"/>
              </a:ext>
            </a:extLst>
          </p:cNvPr>
          <p:cNvSpPr/>
          <p:nvPr/>
        </p:nvSpPr>
        <p:spPr bwMode="auto">
          <a:xfrm>
            <a:off x="3834760" y="3219822"/>
            <a:ext cx="286576" cy="442404"/>
          </a:xfrm>
          <a:prstGeom prst="rect">
            <a:avLst/>
          </a:prstGeom>
          <a:solidFill>
            <a:schemeClr val="accent1">
              <a:alpha val="19999"/>
            </a:schemeClr>
          </a:solidFill>
          <a:ln w="9525" cap="flat" cmpd="sng" algn="ctr">
            <a:solidFill>
              <a:schemeClr val="tx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CFCADC-02D5-F544-9C20-9AC780F09336}"/>
              </a:ext>
            </a:extLst>
          </p:cNvPr>
          <p:cNvSpPr/>
          <p:nvPr/>
        </p:nvSpPr>
        <p:spPr bwMode="auto">
          <a:xfrm>
            <a:off x="1409060" y="3880222"/>
            <a:ext cx="286576" cy="442404"/>
          </a:xfrm>
          <a:prstGeom prst="rect">
            <a:avLst/>
          </a:prstGeom>
          <a:solidFill>
            <a:schemeClr val="accent1">
              <a:alpha val="19999"/>
            </a:schemeClr>
          </a:solidFill>
          <a:ln w="9525" cap="flat" cmpd="sng" algn="ctr">
            <a:solidFill>
              <a:schemeClr val="tx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3CCD3E-0431-C749-BC43-E49E4BD127E1}"/>
              </a:ext>
            </a:extLst>
          </p:cNvPr>
          <p:cNvSpPr/>
          <p:nvPr/>
        </p:nvSpPr>
        <p:spPr bwMode="auto">
          <a:xfrm>
            <a:off x="3834760" y="4159622"/>
            <a:ext cx="286576" cy="442404"/>
          </a:xfrm>
          <a:prstGeom prst="rect">
            <a:avLst/>
          </a:prstGeom>
          <a:solidFill>
            <a:schemeClr val="accent1">
              <a:alpha val="19999"/>
            </a:schemeClr>
          </a:solidFill>
          <a:ln w="9525" cap="flat" cmpd="sng" algn="ctr">
            <a:solidFill>
              <a:schemeClr val="tx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6134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Idealized Epidemic in a Closed Community</a:t>
            </a:r>
          </a:p>
        </p:txBody>
      </p:sp>
      <p:pic>
        <p:nvPicPr>
          <p:cNvPr id="5427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2362200"/>
            <a:ext cx="9144000" cy="380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6" name="Text Box 5"/>
          <p:cNvSpPr txBox="1">
            <a:spLocks noChangeArrowheads="1"/>
          </p:cNvSpPr>
          <p:nvPr/>
        </p:nvSpPr>
        <p:spPr bwMode="auto">
          <a:xfrm>
            <a:off x="4038600" y="3124200"/>
            <a:ext cx="990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3200">
                <a:solidFill>
                  <a:srgbClr val="CC3399"/>
                </a:solidFill>
                <a:latin typeface="Arial" charset="0"/>
              </a:rPr>
              <a:t>S</a:t>
            </a:r>
          </a:p>
        </p:txBody>
      </p:sp>
      <p:sp>
        <p:nvSpPr>
          <p:cNvPr id="54277" name="Text Box 6"/>
          <p:cNvSpPr txBox="1">
            <a:spLocks noChangeArrowheads="1"/>
          </p:cNvSpPr>
          <p:nvPr/>
        </p:nvSpPr>
        <p:spPr bwMode="auto">
          <a:xfrm>
            <a:off x="3124200" y="4343400"/>
            <a:ext cx="990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3200">
                <a:solidFill>
                  <a:srgbClr val="0066CC"/>
                </a:solidFill>
                <a:latin typeface="Arial" charset="0"/>
              </a:rPr>
              <a:t>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49AC9C-8CC1-1347-8A55-61420F807635}"/>
              </a:ext>
            </a:extLst>
          </p:cNvPr>
          <p:cNvSpPr txBox="1"/>
          <p:nvPr/>
        </p:nvSpPr>
        <p:spPr>
          <a:xfrm>
            <a:off x="5216612" y="2162432"/>
            <a:ext cx="674278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2"/>
                </a:solidFill>
              </a:rPr>
              <a:t>What do we measure in the world?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2"/>
                </a:solidFill>
              </a:rPr>
              <a:t>Do we measure current Is (total infected), </a:t>
            </a:r>
          </a:p>
          <a:p>
            <a:r>
              <a:rPr lang="en-US" sz="2400" dirty="0">
                <a:solidFill>
                  <a:schemeClr val="bg2"/>
                </a:solidFill>
              </a:rPr>
              <a:t>		OR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2"/>
                </a:solidFill>
              </a:rPr>
              <a:t>Do we measure new Is?</a:t>
            </a:r>
          </a:p>
          <a:p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755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E60F9-2EC5-CE4D-A35B-9C54B2284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The SIR Model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C28E83-7E5D-A448-A8D8-64454073FE7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1981200"/>
                <a:ext cx="3422822" cy="41148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𝑑𝑆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C28E83-7E5D-A448-A8D8-64454073FE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1981200"/>
                <a:ext cx="3422822" cy="41148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F72D2B5-DC15-D649-96E7-4493BDAF0A85}"/>
              </a:ext>
            </a:extLst>
          </p:cNvPr>
          <p:cNvSpPr txBox="1"/>
          <p:nvPr/>
        </p:nvSpPr>
        <p:spPr>
          <a:xfrm>
            <a:off x="5216612" y="2162432"/>
            <a:ext cx="6060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Under what conditions can the infectious compartment grow?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9876B2-DE68-1344-8873-EDFD56D4F940}"/>
              </a:ext>
            </a:extLst>
          </p:cNvPr>
          <p:cNvSpPr txBox="1"/>
          <p:nvPr/>
        </p:nvSpPr>
        <p:spPr>
          <a:xfrm>
            <a:off x="5216612" y="2162432"/>
            <a:ext cx="674278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2"/>
                </a:solidFill>
              </a:rPr>
              <a:t>What do we measure in the world?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2"/>
                </a:solidFill>
              </a:rPr>
              <a:t>Do we measure current Is (total infected), </a:t>
            </a:r>
          </a:p>
          <a:p>
            <a:r>
              <a:rPr lang="en-US" sz="2400" dirty="0">
                <a:solidFill>
                  <a:schemeClr val="bg2"/>
                </a:solidFill>
              </a:rPr>
              <a:t>		OR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2"/>
                </a:solidFill>
              </a:rPr>
              <a:t>Do we measure new Is?</a:t>
            </a:r>
          </a:p>
          <a:p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BFB9CE-3AA0-C748-BA15-15F7054B3574}"/>
              </a:ext>
            </a:extLst>
          </p:cNvPr>
          <p:cNvSpPr/>
          <p:nvPr/>
        </p:nvSpPr>
        <p:spPr bwMode="auto">
          <a:xfrm>
            <a:off x="1409060" y="1981200"/>
            <a:ext cx="286576" cy="442404"/>
          </a:xfrm>
          <a:prstGeom prst="rect">
            <a:avLst/>
          </a:prstGeom>
          <a:solidFill>
            <a:schemeClr val="accent1">
              <a:alpha val="19999"/>
            </a:schemeClr>
          </a:solidFill>
          <a:ln w="9525" cap="flat" cmpd="sng" algn="ctr">
            <a:solidFill>
              <a:schemeClr val="tx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85018F-7CB3-7B4C-88AE-DF93EC664880}"/>
              </a:ext>
            </a:extLst>
          </p:cNvPr>
          <p:cNvSpPr/>
          <p:nvPr/>
        </p:nvSpPr>
        <p:spPr bwMode="auto">
          <a:xfrm>
            <a:off x="2729852" y="2310562"/>
            <a:ext cx="432447" cy="442404"/>
          </a:xfrm>
          <a:prstGeom prst="rect">
            <a:avLst/>
          </a:prstGeom>
          <a:solidFill>
            <a:schemeClr val="accent1">
              <a:alpha val="19999"/>
            </a:schemeClr>
          </a:solidFill>
          <a:ln w="9525" cap="flat" cmpd="sng" algn="ctr">
            <a:solidFill>
              <a:schemeClr val="tx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A295311-676D-9B4C-9E41-A17910637D39}"/>
              </a:ext>
            </a:extLst>
          </p:cNvPr>
          <p:cNvSpPr/>
          <p:nvPr/>
        </p:nvSpPr>
        <p:spPr bwMode="auto">
          <a:xfrm>
            <a:off x="1409060" y="2954008"/>
            <a:ext cx="286576" cy="442404"/>
          </a:xfrm>
          <a:prstGeom prst="rect">
            <a:avLst/>
          </a:prstGeom>
          <a:solidFill>
            <a:schemeClr val="accent1">
              <a:alpha val="19999"/>
            </a:schemeClr>
          </a:solidFill>
          <a:ln w="9525" cap="flat" cmpd="sng" algn="ctr">
            <a:solidFill>
              <a:schemeClr val="tx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AC8F2A-B1D8-0749-A13F-70F723FC2153}"/>
              </a:ext>
            </a:extLst>
          </p:cNvPr>
          <p:cNvSpPr/>
          <p:nvPr/>
        </p:nvSpPr>
        <p:spPr bwMode="auto">
          <a:xfrm>
            <a:off x="2646116" y="3219822"/>
            <a:ext cx="432447" cy="442404"/>
          </a:xfrm>
          <a:prstGeom prst="rect">
            <a:avLst/>
          </a:prstGeom>
          <a:solidFill>
            <a:schemeClr val="accent1">
              <a:alpha val="19999"/>
            </a:schemeClr>
          </a:solidFill>
          <a:ln w="9525" cap="flat" cmpd="sng" algn="ctr">
            <a:solidFill>
              <a:schemeClr val="tx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584566-98C6-AD4A-8755-BE89F39268F6}"/>
              </a:ext>
            </a:extLst>
          </p:cNvPr>
          <p:cNvSpPr/>
          <p:nvPr/>
        </p:nvSpPr>
        <p:spPr bwMode="auto">
          <a:xfrm>
            <a:off x="3834760" y="3219822"/>
            <a:ext cx="286576" cy="442404"/>
          </a:xfrm>
          <a:prstGeom prst="rect">
            <a:avLst/>
          </a:prstGeom>
          <a:solidFill>
            <a:schemeClr val="accent1">
              <a:alpha val="19999"/>
            </a:schemeClr>
          </a:solidFill>
          <a:ln w="9525" cap="flat" cmpd="sng" algn="ctr">
            <a:solidFill>
              <a:schemeClr val="tx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CFCADC-02D5-F544-9C20-9AC780F09336}"/>
              </a:ext>
            </a:extLst>
          </p:cNvPr>
          <p:cNvSpPr/>
          <p:nvPr/>
        </p:nvSpPr>
        <p:spPr bwMode="auto">
          <a:xfrm>
            <a:off x="1409060" y="3880222"/>
            <a:ext cx="286576" cy="442404"/>
          </a:xfrm>
          <a:prstGeom prst="rect">
            <a:avLst/>
          </a:prstGeom>
          <a:solidFill>
            <a:schemeClr val="accent1">
              <a:alpha val="19999"/>
            </a:schemeClr>
          </a:solidFill>
          <a:ln w="9525" cap="flat" cmpd="sng" algn="ctr">
            <a:solidFill>
              <a:schemeClr val="tx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3CCD3E-0431-C749-BC43-E49E4BD127E1}"/>
              </a:ext>
            </a:extLst>
          </p:cNvPr>
          <p:cNvSpPr/>
          <p:nvPr/>
        </p:nvSpPr>
        <p:spPr bwMode="auto">
          <a:xfrm>
            <a:off x="3834760" y="4159622"/>
            <a:ext cx="286576" cy="442404"/>
          </a:xfrm>
          <a:prstGeom prst="rect">
            <a:avLst/>
          </a:prstGeom>
          <a:solidFill>
            <a:schemeClr val="accent1">
              <a:alpha val="19999"/>
            </a:schemeClr>
          </a:solidFill>
          <a:ln w="9525" cap="flat" cmpd="sng" algn="ctr">
            <a:solidFill>
              <a:schemeClr val="tx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B599AF-B6BF-8F47-9040-CAD346885B1D}"/>
              </a:ext>
            </a:extLst>
          </p:cNvPr>
          <p:cNvSpPr txBox="1"/>
          <p:nvPr/>
        </p:nvSpPr>
        <p:spPr>
          <a:xfrm>
            <a:off x="5216612" y="4730589"/>
            <a:ext cx="61711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2"/>
                </a:solidFill>
              </a:rPr>
              <a:t>How could we measure current Is?</a:t>
            </a:r>
          </a:p>
          <a:p>
            <a:r>
              <a:rPr lang="en-US" sz="3200" dirty="0">
                <a:solidFill>
                  <a:schemeClr val="bg2"/>
                </a:solidFill>
              </a:rPr>
              <a:t>How could we measure new Is?</a:t>
            </a:r>
          </a:p>
        </p:txBody>
      </p:sp>
    </p:spTree>
    <p:extLst>
      <p:ext uri="{BB962C8B-B14F-4D97-AF65-F5344CB8AC3E}">
        <p14:creationId xmlns:p14="http://schemas.microsoft.com/office/powerpoint/2010/main" val="12582869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E60F9-2EC5-CE4D-A35B-9C54B2284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The SIR Model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C28E83-7E5D-A448-A8D8-64454073FE7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1981200"/>
                <a:ext cx="3422822" cy="41148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𝑑𝑆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C28E83-7E5D-A448-A8D8-64454073FE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1981200"/>
                <a:ext cx="3422822" cy="41148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F72D2B5-DC15-D649-96E7-4493BDAF0A85}"/>
              </a:ext>
            </a:extLst>
          </p:cNvPr>
          <p:cNvSpPr txBox="1"/>
          <p:nvPr/>
        </p:nvSpPr>
        <p:spPr>
          <a:xfrm>
            <a:off x="5216612" y="2162432"/>
            <a:ext cx="6060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Under what conditions can the infectious compartment grow?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9876B2-DE68-1344-8873-EDFD56D4F940}"/>
              </a:ext>
            </a:extLst>
          </p:cNvPr>
          <p:cNvSpPr txBox="1"/>
          <p:nvPr/>
        </p:nvSpPr>
        <p:spPr>
          <a:xfrm>
            <a:off x="5216612" y="2162432"/>
            <a:ext cx="674278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2"/>
                </a:solidFill>
              </a:rPr>
              <a:t>Contact Process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/>
                </a:solidFill>
              </a:rPr>
              <a:t>This quantifies the rate at which </a:t>
            </a:r>
            <a:r>
              <a:rPr lang="en-US" sz="3600" dirty="0" err="1">
                <a:solidFill>
                  <a:schemeClr val="bg2"/>
                </a:solidFill>
              </a:rPr>
              <a:t>susceptibles</a:t>
            </a:r>
            <a:r>
              <a:rPr lang="en-US" sz="3600" dirty="0">
                <a:solidFill>
                  <a:schemeClr val="bg2"/>
                </a:solidFill>
              </a:rPr>
              <a:t> and </a:t>
            </a:r>
            <a:r>
              <a:rPr lang="en-US" sz="3600" dirty="0" err="1">
                <a:solidFill>
                  <a:schemeClr val="bg2"/>
                </a:solidFill>
              </a:rPr>
              <a:t>infecteds</a:t>
            </a:r>
            <a:r>
              <a:rPr lang="en-US" sz="3600" dirty="0">
                <a:solidFill>
                  <a:schemeClr val="bg2"/>
                </a:solidFill>
              </a:rPr>
              <a:t> interact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/>
                </a:solidFill>
              </a:rPr>
              <a:t>Increases with number (or proportion) of each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/>
                </a:solidFill>
              </a:rPr>
              <a:t>Creates non-linearity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85018F-7CB3-7B4C-88AE-DF93EC664880}"/>
              </a:ext>
            </a:extLst>
          </p:cNvPr>
          <p:cNvSpPr/>
          <p:nvPr/>
        </p:nvSpPr>
        <p:spPr bwMode="auto">
          <a:xfrm>
            <a:off x="2729852" y="2310562"/>
            <a:ext cx="432447" cy="442404"/>
          </a:xfrm>
          <a:prstGeom prst="rect">
            <a:avLst/>
          </a:prstGeom>
          <a:solidFill>
            <a:schemeClr val="accent1">
              <a:alpha val="19999"/>
            </a:schemeClr>
          </a:solidFill>
          <a:ln w="9525" cap="flat" cmpd="sng" algn="ctr">
            <a:solidFill>
              <a:schemeClr val="tx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AC8F2A-B1D8-0749-A13F-70F723FC2153}"/>
              </a:ext>
            </a:extLst>
          </p:cNvPr>
          <p:cNvSpPr/>
          <p:nvPr/>
        </p:nvSpPr>
        <p:spPr bwMode="auto">
          <a:xfrm>
            <a:off x="2646116" y="3219822"/>
            <a:ext cx="432447" cy="442404"/>
          </a:xfrm>
          <a:prstGeom prst="rect">
            <a:avLst/>
          </a:prstGeom>
          <a:solidFill>
            <a:schemeClr val="accent1">
              <a:alpha val="19999"/>
            </a:schemeClr>
          </a:solidFill>
          <a:ln w="9525" cap="flat" cmpd="sng" algn="ctr">
            <a:solidFill>
              <a:schemeClr val="tx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6475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E60F9-2EC5-CE4D-A35B-9C54B2284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The SIR Model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C28E83-7E5D-A448-A8D8-64454073FE7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1981200"/>
                <a:ext cx="3422822" cy="41148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𝑑𝑆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C28E83-7E5D-A448-A8D8-64454073FE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1981200"/>
                <a:ext cx="3422822" cy="41148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F72D2B5-DC15-D649-96E7-4493BDAF0A85}"/>
              </a:ext>
            </a:extLst>
          </p:cNvPr>
          <p:cNvSpPr txBox="1"/>
          <p:nvPr/>
        </p:nvSpPr>
        <p:spPr>
          <a:xfrm>
            <a:off x="5216612" y="2162432"/>
            <a:ext cx="6060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Under what conditions can the infectious compartment grow?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C9876B2-DE68-1344-8873-EDFD56D4F940}"/>
                  </a:ext>
                </a:extLst>
              </p:cNvPr>
              <p:cNvSpPr txBox="1"/>
              <p:nvPr/>
            </p:nvSpPr>
            <p:spPr>
              <a:xfrm>
                <a:off x="5216612" y="2162432"/>
                <a:ext cx="6742785" cy="25867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>
                    <a:solidFill>
                      <a:schemeClr val="bg2"/>
                    </a:solidFill>
                  </a:rPr>
                  <a:t>Contact Process</a:t>
                </a:r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:r>
                  <a:rPr lang="en-US" sz="3600" dirty="0">
                    <a:solidFill>
                      <a:schemeClr val="bg2"/>
                    </a:solidFill>
                  </a:rPr>
                  <a:t>There are lots of ways to adjust this … the most (in)famous of which is: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f>
                      <m:fPr>
                        <m:ctrlPr>
                          <a:rPr lang="en-US" sz="3600" b="0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num>
                      <m:den>
                        <m:r>
                          <a:rPr lang="en-US" sz="3600" b="0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</m:oMath>
                </a14:m>
                <a:endParaRPr lang="en-US" sz="3600" dirty="0">
                  <a:solidFill>
                    <a:schemeClr val="bg2"/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C9876B2-DE68-1344-8873-EDFD56D4F9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6612" y="2162432"/>
                <a:ext cx="6742785" cy="2586798"/>
              </a:xfrm>
              <a:prstGeom prst="rect">
                <a:avLst/>
              </a:prstGeom>
              <a:blipFill>
                <a:blip r:embed="rId3"/>
                <a:stretch>
                  <a:fillRect l="-2444" t="-3922" r="-1316"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1885018F-7CB3-7B4C-88AE-DF93EC664880}"/>
              </a:ext>
            </a:extLst>
          </p:cNvPr>
          <p:cNvSpPr/>
          <p:nvPr/>
        </p:nvSpPr>
        <p:spPr bwMode="auto">
          <a:xfrm>
            <a:off x="2729852" y="2310562"/>
            <a:ext cx="432447" cy="442404"/>
          </a:xfrm>
          <a:prstGeom prst="rect">
            <a:avLst/>
          </a:prstGeom>
          <a:solidFill>
            <a:schemeClr val="accent1">
              <a:alpha val="19999"/>
            </a:schemeClr>
          </a:solidFill>
          <a:ln w="9525" cap="flat" cmpd="sng" algn="ctr">
            <a:solidFill>
              <a:schemeClr val="tx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AC8F2A-B1D8-0749-A13F-70F723FC2153}"/>
              </a:ext>
            </a:extLst>
          </p:cNvPr>
          <p:cNvSpPr/>
          <p:nvPr/>
        </p:nvSpPr>
        <p:spPr bwMode="auto">
          <a:xfrm>
            <a:off x="2646116" y="3219822"/>
            <a:ext cx="432447" cy="442404"/>
          </a:xfrm>
          <a:prstGeom prst="rect">
            <a:avLst/>
          </a:prstGeom>
          <a:solidFill>
            <a:schemeClr val="accent1">
              <a:alpha val="19999"/>
            </a:schemeClr>
          </a:solidFill>
          <a:ln w="9525" cap="flat" cmpd="sng" algn="ctr">
            <a:solidFill>
              <a:schemeClr val="tx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2059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E60F9-2EC5-CE4D-A35B-9C54B2284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The SIR Model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C28E83-7E5D-A448-A8D8-64454073FE7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1981200"/>
                <a:ext cx="3422822" cy="41148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𝑑𝑆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C28E83-7E5D-A448-A8D8-64454073FE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1981200"/>
                <a:ext cx="3422822" cy="41148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F72D2B5-DC15-D649-96E7-4493BDAF0A85}"/>
              </a:ext>
            </a:extLst>
          </p:cNvPr>
          <p:cNvSpPr txBox="1"/>
          <p:nvPr/>
        </p:nvSpPr>
        <p:spPr>
          <a:xfrm>
            <a:off x="5216612" y="2162432"/>
            <a:ext cx="6060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Under what conditions can the infectious compartment grow?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9876B2-DE68-1344-8873-EDFD56D4F940}"/>
              </a:ext>
            </a:extLst>
          </p:cNvPr>
          <p:cNvSpPr txBox="1"/>
          <p:nvPr/>
        </p:nvSpPr>
        <p:spPr>
          <a:xfrm>
            <a:off x="5216612" y="2162432"/>
            <a:ext cx="67427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2"/>
                </a:solidFill>
              </a:rPr>
              <a:t>Contact Process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/>
                </a:solidFill>
              </a:rPr>
              <a:t>What other ways might contacts change with the amount of infection?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85018F-7CB3-7B4C-88AE-DF93EC664880}"/>
              </a:ext>
            </a:extLst>
          </p:cNvPr>
          <p:cNvSpPr/>
          <p:nvPr/>
        </p:nvSpPr>
        <p:spPr bwMode="auto">
          <a:xfrm>
            <a:off x="2729852" y="2310562"/>
            <a:ext cx="432447" cy="442404"/>
          </a:xfrm>
          <a:prstGeom prst="rect">
            <a:avLst/>
          </a:prstGeom>
          <a:solidFill>
            <a:schemeClr val="accent1">
              <a:alpha val="19999"/>
            </a:schemeClr>
          </a:solidFill>
          <a:ln w="9525" cap="flat" cmpd="sng" algn="ctr">
            <a:solidFill>
              <a:schemeClr val="tx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AC8F2A-B1D8-0749-A13F-70F723FC2153}"/>
              </a:ext>
            </a:extLst>
          </p:cNvPr>
          <p:cNvSpPr/>
          <p:nvPr/>
        </p:nvSpPr>
        <p:spPr bwMode="auto">
          <a:xfrm>
            <a:off x="2646116" y="3219822"/>
            <a:ext cx="432447" cy="442404"/>
          </a:xfrm>
          <a:prstGeom prst="rect">
            <a:avLst/>
          </a:prstGeom>
          <a:solidFill>
            <a:schemeClr val="accent1">
              <a:alpha val="19999"/>
            </a:schemeClr>
          </a:solidFill>
          <a:ln w="9525" cap="flat" cmpd="sng" algn="ctr">
            <a:solidFill>
              <a:schemeClr val="tx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A1FDAD-0E97-8345-A17B-ACE5A8881F2C}"/>
              </a:ext>
            </a:extLst>
          </p:cNvPr>
          <p:cNvSpPr txBox="1"/>
          <p:nvPr/>
        </p:nvSpPr>
        <p:spPr>
          <a:xfrm>
            <a:off x="7423053" y="6323428"/>
            <a:ext cx="4768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Hint: think about behavior over the last 2 years</a:t>
            </a:r>
          </a:p>
        </p:txBody>
      </p:sp>
    </p:spTree>
    <p:extLst>
      <p:ext uri="{BB962C8B-B14F-4D97-AF65-F5344CB8AC3E}">
        <p14:creationId xmlns:p14="http://schemas.microsoft.com/office/powerpoint/2010/main" val="18489856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E60F9-2EC5-CE4D-A35B-9C54B2284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The SIR Model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C28E83-7E5D-A448-A8D8-64454073FE7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1981200"/>
                <a:ext cx="3422822" cy="41148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𝑑𝑆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C28E83-7E5D-A448-A8D8-64454073FE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1981200"/>
                <a:ext cx="3422822" cy="41148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F72D2B5-DC15-D649-96E7-4493BDAF0A85}"/>
              </a:ext>
            </a:extLst>
          </p:cNvPr>
          <p:cNvSpPr txBox="1"/>
          <p:nvPr/>
        </p:nvSpPr>
        <p:spPr>
          <a:xfrm>
            <a:off x="5216612" y="2162432"/>
            <a:ext cx="6060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Under what conditions can the infectious compartment grow?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C9876B2-DE68-1344-8873-EDFD56D4F940}"/>
                  </a:ext>
                </a:extLst>
              </p:cNvPr>
              <p:cNvSpPr txBox="1"/>
              <p:nvPr/>
            </p:nvSpPr>
            <p:spPr>
              <a:xfrm>
                <a:off x="5416062" y="2162432"/>
                <a:ext cx="6060988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>
                    <a:solidFill>
                      <a:schemeClr val="bg2"/>
                    </a:solidFill>
                  </a:rPr>
                  <a:t>Transmission Parameter</a:t>
                </a:r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:r>
                  <a:rPr lang="en-US" sz="3600" i="1" dirty="0">
                    <a:solidFill>
                      <a:schemeClr val="bg2"/>
                    </a:solidFill>
                  </a:rPr>
                  <a:t>SI</a:t>
                </a:r>
                <a:r>
                  <a:rPr lang="en-US" sz="3600" dirty="0">
                    <a:solidFill>
                      <a:schemeClr val="bg2"/>
                    </a:solidFill>
                  </a:rPr>
                  <a:t> defines the shape of contacts. </a:t>
                </a:r>
                <a14:m>
                  <m:oMath xmlns:m="http://schemas.openxmlformats.org/officeDocument/2006/math">
                    <m:r>
                      <a:rPr lang="en-US" sz="360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3600" dirty="0">
                    <a:solidFill>
                      <a:schemeClr val="bg2"/>
                    </a:solidFill>
                  </a:rPr>
                  <a:t> turns that into infectious contacts:</a:t>
                </a:r>
              </a:p>
              <a:p>
                <a:pPr marL="1028700" lvl="1" indent="-5715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chemeClr val="bg2"/>
                    </a:solidFill>
                  </a:rPr>
                  <a:t>Rate of infectious contacts (not all contacts are infectious)</a:t>
                </a:r>
              </a:p>
              <a:p>
                <a:pPr marL="1028700" lvl="1" indent="-5715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chemeClr val="bg2"/>
                    </a:solidFill>
                  </a:rPr>
                  <a:t>Probability of infection </a:t>
                </a:r>
                <a:r>
                  <a:rPr lang="en-US" sz="2400" i="1" dirty="0">
                    <a:solidFill>
                      <a:schemeClr val="bg2"/>
                    </a:solidFill>
                  </a:rPr>
                  <a:t>given</a:t>
                </a:r>
                <a:r>
                  <a:rPr lang="en-US" sz="2400" dirty="0">
                    <a:solidFill>
                      <a:schemeClr val="bg2"/>
                    </a:solidFill>
                  </a:rPr>
                  <a:t> contact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C9876B2-DE68-1344-8873-EDFD56D4F9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6062" y="2162432"/>
                <a:ext cx="6060988" cy="3416320"/>
              </a:xfrm>
              <a:prstGeom prst="rect">
                <a:avLst/>
              </a:prstGeom>
              <a:blipFill>
                <a:blip r:embed="rId3"/>
                <a:stretch>
                  <a:fillRect l="-2720" t="-2963" b="-2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37BFB9CE-3AA0-C748-BA15-15F7054B3574}"/>
              </a:ext>
            </a:extLst>
          </p:cNvPr>
          <p:cNvSpPr/>
          <p:nvPr/>
        </p:nvSpPr>
        <p:spPr bwMode="auto">
          <a:xfrm>
            <a:off x="2482523" y="2347098"/>
            <a:ext cx="286576" cy="442404"/>
          </a:xfrm>
          <a:prstGeom prst="rect">
            <a:avLst/>
          </a:prstGeom>
          <a:solidFill>
            <a:schemeClr val="accent1">
              <a:alpha val="19999"/>
            </a:schemeClr>
          </a:solidFill>
          <a:ln w="9525" cap="flat" cmpd="sng" algn="ctr">
            <a:solidFill>
              <a:schemeClr val="tx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F901A87-0E87-8742-9882-B13065697316}"/>
              </a:ext>
            </a:extLst>
          </p:cNvPr>
          <p:cNvSpPr/>
          <p:nvPr/>
        </p:nvSpPr>
        <p:spPr bwMode="auto">
          <a:xfrm>
            <a:off x="2426494" y="3286151"/>
            <a:ext cx="286576" cy="442404"/>
          </a:xfrm>
          <a:prstGeom prst="rect">
            <a:avLst/>
          </a:prstGeom>
          <a:solidFill>
            <a:schemeClr val="accent1">
              <a:alpha val="19999"/>
            </a:schemeClr>
          </a:solidFill>
          <a:ln w="9525" cap="flat" cmpd="sng" algn="ctr">
            <a:solidFill>
              <a:schemeClr val="tx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26517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E60F9-2EC5-CE4D-A35B-9C54B2284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The SIR Model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C28E83-7E5D-A448-A8D8-64454073FE7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1981200"/>
                <a:ext cx="3422822" cy="41148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𝑑𝑆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C28E83-7E5D-A448-A8D8-64454073FE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1981200"/>
                <a:ext cx="3422822" cy="41148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F72D2B5-DC15-D649-96E7-4493BDAF0A85}"/>
              </a:ext>
            </a:extLst>
          </p:cNvPr>
          <p:cNvSpPr txBox="1"/>
          <p:nvPr/>
        </p:nvSpPr>
        <p:spPr>
          <a:xfrm>
            <a:off x="5216612" y="2162432"/>
            <a:ext cx="6060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Under what conditions can the infectious compartment grow?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C6036D-D508-DE45-B050-8F134CA4B153}"/>
              </a:ext>
            </a:extLst>
          </p:cNvPr>
          <p:cNvSpPr/>
          <p:nvPr/>
        </p:nvSpPr>
        <p:spPr bwMode="auto">
          <a:xfrm>
            <a:off x="3593928" y="3290613"/>
            <a:ext cx="286576" cy="442404"/>
          </a:xfrm>
          <a:prstGeom prst="rect">
            <a:avLst/>
          </a:prstGeom>
          <a:solidFill>
            <a:schemeClr val="accent1">
              <a:alpha val="19999"/>
            </a:schemeClr>
          </a:solidFill>
          <a:ln w="9525" cap="flat" cmpd="sng" algn="ctr">
            <a:solidFill>
              <a:schemeClr val="tx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CDD6F9-1036-264E-BD89-4F5D5951B03A}"/>
              </a:ext>
            </a:extLst>
          </p:cNvPr>
          <p:cNvSpPr/>
          <p:nvPr/>
        </p:nvSpPr>
        <p:spPr bwMode="auto">
          <a:xfrm>
            <a:off x="3593654" y="4229666"/>
            <a:ext cx="286576" cy="442404"/>
          </a:xfrm>
          <a:prstGeom prst="rect">
            <a:avLst/>
          </a:prstGeom>
          <a:solidFill>
            <a:schemeClr val="accent1">
              <a:alpha val="19999"/>
            </a:schemeClr>
          </a:solidFill>
          <a:ln w="9525" cap="flat" cmpd="sng" algn="ctr">
            <a:solidFill>
              <a:schemeClr val="tx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238815-AF21-614E-A697-D8F31BCC9672}"/>
              </a:ext>
            </a:extLst>
          </p:cNvPr>
          <p:cNvSpPr txBox="1"/>
          <p:nvPr/>
        </p:nvSpPr>
        <p:spPr>
          <a:xfrm>
            <a:off x="5416062" y="2162432"/>
            <a:ext cx="606098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2"/>
                </a:solidFill>
              </a:rPr>
              <a:t>Recovery Rate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/>
                </a:solidFill>
              </a:rPr>
              <a:t>This is the rate, number per time, of recovery (or removal)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/>
                </a:solidFill>
              </a:rPr>
              <a:t>If rate is high, many events happen per unit time and time between events is small</a:t>
            </a:r>
          </a:p>
        </p:txBody>
      </p:sp>
    </p:spTree>
    <p:extLst>
      <p:ext uri="{BB962C8B-B14F-4D97-AF65-F5344CB8AC3E}">
        <p14:creationId xmlns:p14="http://schemas.microsoft.com/office/powerpoint/2010/main" val="1853478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E60F9-2EC5-CE4D-A35B-9C54B2284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The SIR Model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C28E83-7E5D-A448-A8D8-64454073FE7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1981200"/>
                <a:ext cx="3422822" cy="41148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𝑑𝑆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C28E83-7E5D-A448-A8D8-64454073FE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1981200"/>
                <a:ext cx="3422822" cy="41148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F72D2B5-DC15-D649-96E7-4493BDAF0A85}"/>
              </a:ext>
            </a:extLst>
          </p:cNvPr>
          <p:cNvSpPr txBox="1"/>
          <p:nvPr/>
        </p:nvSpPr>
        <p:spPr>
          <a:xfrm>
            <a:off x="5216612" y="2162432"/>
            <a:ext cx="6060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Under what conditions can the infectious compartment grow?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C6036D-D508-DE45-B050-8F134CA4B153}"/>
              </a:ext>
            </a:extLst>
          </p:cNvPr>
          <p:cNvSpPr/>
          <p:nvPr/>
        </p:nvSpPr>
        <p:spPr bwMode="auto">
          <a:xfrm>
            <a:off x="3593928" y="3290613"/>
            <a:ext cx="286576" cy="442404"/>
          </a:xfrm>
          <a:prstGeom prst="rect">
            <a:avLst/>
          </a:prstGeom>
          <a:solidFill>
            <a:schemeClr val="accent1">
              <a:alpha val="19999"/>
            </a:schemeClr>
          </a:solidFill>
          <a:ln w="9525" cap="flat" cmpd="sng" algn="ctr">
            <a:solidFill>
              <a:schemeClr val="tx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CDD6F9-1036-264E-BD89-4F5D5951B03A}"/>
              </a:ext>
            </a:extLst>
          </p:cNvPr>
          <p:cNvSpPr/>
          <p:nvPr/>
        </p:nvSpPr>
        <p:spPr bwMode="auto">
          <a:xfrm>
            <a:off x="3593654" y="4229666"/>
            <a:ext cx="286576" cy="442404"/>
          </a:xfrm>
          <a:prstGeom prst="rect">
            <a:avLst/>
          </a:prstGeom>
          <a:solidFill>
            <a:schemeClr val="accent1">
              <a:alpha val="19999"/>
            </a:schemeClr>
          </a:solidFill>
          <a:ln w="9525" cap="flat" cmpd="sng" algn="ctr">
            <a:solidFill>
              <a:schemeClr val="tx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3238815-AF21-614E-A697-D8F31BCC9672}"/>
                  </a:ext>
                </a:extLst>
              </p:cNvPr>
              <p:cNvSpPr txBox="1"/>
              <p:nvPr/>
            </p:nvSpPr>
            <p:spPr>
              <a:xfrm>
                <a:off x="5416062" y="2162432"/>
                <a:ext cx="6060988" cy="3970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>
                    <a:solidFill>
                      <a:schemeClr val="bg2"/>
                    </a:solidFill>
                  </a:rPr>
                  <a:t>Recovery Rate</a:t>
                </a:r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:r>
                  <a:rPr lang="en-US" sz="3600" dirty="0">
                    <a:solidFill>
                      <a:schemeClr val="bg2"/>
                    </a:solidFill>
                  </a:rPr>
                  <a:t>This is the rate, number per time, of recovery (or removal)</a:t>
                </a:r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:r>
                  <a:rPr lang="en-US" sz="3600" dirty="0">
                    <a:solidFill>
                      <a:schemeClr val="bg2"/>
                    </a:solidFill>
                  </a:rPr>
                  <a:t>So </a:t>
                </a:r>
                <a14:m>
                  <m:oMath xmlns:m="http://schemas.openxmlformats.org/officeDocument/2006/math">
                    <m:r>
                      <a:rPr lang="en-US" sz="360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sz="3600" dirty="0">
                    <a:solidFill>
                      <a:schemeClr val="bg2"/>
                    </a:solidFill>
                  </a:rPr>
                  <a:t> large means that the average duration of infection is short</a:t>
                </a: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3238815-AF21-614E-A697-D8F31BCC96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6062" y="2162432"/>
                <a:ext cx="6060988" cy="3970318"/>
              </a:xfrm>
              <a:prstGeom prst="rect">
                <a:avLst/>
              </a:prstGeom>
              <a:blipFill>
                <a:blip r:embed="rId3"/>
                <a:stretch>
                  <a:fillRect l="-2720" t="-2556" r="-1674" b="-47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40124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E60F9-2EC5-CE4D-A35B-9C54B2284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The SIR Model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C28E83-7E5D-A448-A8D8-64454073FE7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1981200"/>
                <a:ext cx="3422822" cy="41148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𝑑𝑆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C28E83-7E5D-A448-A8D8-64454073FE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1981200"/>
                <a:ext cx="3422822" cy="41148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F72D2B5-DC15-D649-96E7-4493BDAF0A85}"/>
              </a:ext>
            </a:extLst>
          </p:cNvPr>
          <p:cNvSpPr txBox="1"/>
          <p:nvPr/>
        </p:nvSpPr>
        <p:spPr>
          <a:xfrm>
            <a:off x="5216612" y="2162432"/>
            <a:ext cx="6060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Under what conditions can the infectious compartment grow?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C6036D-D508-DE45-B050-8F134CA4B153}"/>
              </a:ext>
            </a:extLst>
          </p:cNvPr>
          <p:cNvSpPr/>
          <p:nvPr/>
        </p:nvSpPr>
        <p:spPr bwMode="auto">
          <a:xfrm>
            <a:off x="3593928" y="3290613"/>
            <a:ext cx="286576" cy="442404"/>
          </a:xfrm>
          <a:prstGeom prst="rect">
            <a:avLst/>
          </a:prstGeom>
          <a:solidFill>
            <a:schemeClr val="accent1">
              <a:alpha val="19999"/>
            </a:schemeClr>
          </a:solidFill>
          <a:ln w="9525" cap="flat" cmpd="sng" algn="ctr">
            <a:solidFill>
              <a:schemeClr val="tx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CDD6F9-1036-264E-BD89-4F5D5951B03A}"/>
              </a:ext>
            </a:extLst>
          </p:cNvPr>
          <p:cNvSpPr/>
          <p:nvPr/>
        </p:nvSpPr>
        <p:spPr bwMode="auto">
          <a:xfrm>
            <a:off x="3593654" y="4229666"/>
            <a:ext cx="286576" cy="442404"/>
          </a:xfrm>
          <a:prstGeom prst="rect">
            <a:avLst/>
          </a:prstGeom>
          <a:solidFill>
            <a:schemeClr val="accent1">
              <a:alpha val="19999"/>
            </a:schemeClr>
          </a:solidFill>
          <a:ln w="9525" cap="flat" cmpd="sng" algn="ctr">
            <a:solidFill>
              <a:schemeClr val="tx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3238815-AF21-614E-A697-D8F31BCC9672}"/>
                  </a:ext>
                </a:extLst>
              </p:cNvPr>
              <p:cNvSpPr txBox="1"/>
              <p:nvPr/>
            </p:nvSpPr>
            <p:spPr>
              <a:xfrm>
                <a:off x="5416062" y="2162432"/>
                <a:ext cx="6060988" cy="41408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>
                    <a:solidFill>
                      <a:schemeClr val="bg2"/>
                    </a:solidFill>
                  </a:rPr>
                  <a:t>Recovery Rate</a:t>
                </a:r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:r>
                  <a:rPr lang="en-US" sz="3600" dirty="0">
                    <a:solidFill>
                      <a:schemeClr val="bg2"/>
                    </a:solidFill>
                  </a:rPr>
                  <a:t>This is the rate, number per time, of recovery (or removal)</a:t>
                </a:r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:r>
                  <a:rPr lang="en-US" sz="3600" dirty="0">
                    <a:solidFill>
                      <a:schemeClr val="bg2"/>
                    </a:solidFill>
                  </a:rPr>
                  <a:t>Mean duration of infection, L, is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3600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den>
                    </m:f>
                  </m:oMath>
                </a14:m>
                <a:r>
                  <a:rPr lang="en-US" sz="3600" dirty="0">
                    <a:solidFill>
                      <a:schemeClr val="bg2"/>
                    </a:solidFill>
                  </a:rPr>
                  <a:t>     </a:t>
                </a:r>
                <a:r>
                  <a:rPr lang="en-US" sz="2800" dirty="0">
                    <a:solidFill>
                      <a:schemeClr val="bg2"/>
                    </a:solidFill>
                  </a:rPr>
                  <a:t>IF the distribution of infectious periods is exponential</a:t>
                </a: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3238815-AF21-614E-A697-D8F31BCC96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6062" y="2162432"/>
                <a:ext cx="6060988" cy="4140877"/>
              </a:xfrm>
              <a:prstGeom prst="rect">
                <a:avLst/>
              </a:prstGeom>
              <a:blipFill>
                <a:blip r:embed="rId3"/>
                <a:stretch>
                  <a:fillRect l="-2720" t="-2446" r="-1674" b="-2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20C80C18-412C-3248-8215-BE544DA7E16B}"/>
              </a:ext>
            </a:extLst>
          </p:cNvPr>
          <p:cNvSpPr txBox="1"/>
          <p:nvPr/>
        </p:nvSpPr>
        <p:spPr>
          <a:xfrm>
            <a:off x="3859556" y="6045777"/>
            <a:ext cx="3995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How realistic is this? </a:t>
            </a:r>
          </a:p>
          <a:p>
            <a:r>
              <a:rPr lang="en-US" dirty="0">
                <a:solidFill>
                  <a:schemeClr val="bg2"/>
                </a:solidFill>
              </a:rPr>
              <a:t>Why do we do this?</a:t>
            </a:r>
          </a:p>
        </p:txBody>
      </p:sp>
    </p:spTree>
    <p:extLst>
      <p:ext uri="{BB962C8B-B14F-4D97-AF65-F5344CB8AC3E}">
        <p14:creationId xmlns:p14="http://schemas.microsoft.com/office/powerpoint/2010/main" val="18342900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itle 1"/>
          <p:cNvSpPr>
            <a:spLocks noGrp="1"/>
          </p:cNvSpPr>
          <p:nvPr>
            <p:ph type="title"/>
          </p:nvPr>
        </p:nvSpPr>
        <p:spPr>
          <a:xfrm>
            <a:off x="2234919" y="222282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-128"/>
                <a:cs typeface="ＭＳ Ｐゴシック" charset="-128"/>
              </a:rPr>
              <a:t>Basic Epidemic Theory</a:t>
            </a:r>
          </a:p>
        </p:txBody>
      </p:sp>
      <p:pic>
        <p:nvPicPr>
          <p:cNvPr id="23557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3200401"/>
            <a:ext cx="4578350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val 3"/>
          <p:cNvSpPr/>
          <p:nvPr/>
        </p:nvSpPr>
        <p:spPr>
          <a:xfrm>
            <a:off x="1828800" y="1600200"/>
            <a:ext cx="533400" cy="533400"/>
          </a:xfrm>
          <a:prstGeom prst="ellipse">
            <a:avLst/>
          </a:prstGeom>
          <a:solidFill>
            <a:srgbClr val="00009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  <a:normAutofit/>
          </a:bodyPr>
          <a:lstStyle/>
          <a:p>
            <a:pPr algn="ctr"/>
            <a:r>
              <a:rPr lang="en-US">
                <a:solidFill>
                  <a:srgbClr val="FFFFFF"/>
                </a:solidFill>
                <a:ea typeface="Arial" charset="0"/>
                <a:cs typeface="Arial" charset="0"/>
              </a:rPr>
              <a:t>S</a:t>
            </a:r>
          </a:p>
        </p:txBody>
      </p:sp>
      <p:sp>
        <p:nvSpPr>
          <p:cNvPr id="17416" name="TextBox 7"/>
          <p:cNvSpPr txBox="1">
            <a:spLocks noChangeArrowheads="1"/>
          </p:cNvSpPr>
          <p:nvPr/>
        </p:nvSpPr>
        <p:spPr bwMode="auto">
          <a:xfrm>
            <a:off x="2362200" y="1676400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+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352800" y="1905000"/>
            <a:ext cx="533400" cy="1588"/>
          </a:xfrm>
          <a:prstGeom prst="straightConnector1">
            <a:avLst/>
          </a:prstGeom>
          <a:ln>
            <a:solidFill>
              <a:srgbClr val="6A28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2667000" y="1600200"/>
            <a:ext cx="533400" cy="533400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  <a:normAutofit/>
          </a:bodyPr>
          <a:lstStyle/>
          <a:p>
            <a:pPr algn="ctr"/>
            <a:r>
              <a:rPr lang="en-US">
                <a:solidFill>
                  <a:srgbClr val="FFFFFF"/>
                </a:solidFill>
                <a:ea typeface="Arial" charset="0"/>
                <a:cs typeface="Arial" charset="0"/>
              </a:rPr>
              <a:t>I</a:t>
            </a:r>
          </a:p>
        </p:txBody>
      </p:sp>
      <p:sp>
        <p:nvSpPr>
          <p:cNvPr id="13" name="Oval 12"/>
          <p:cNvSpPr/>
          <p:nvPr/>
        </p:nvSpPr>
        <p:spPr>
          <a:xfrm>
            <a:off x="4114800" y="1600200"/>
            <a:ext cx="533400" cy="533400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  <a:normAutofit/>
          </a:bodyPr>
          <a:lstStyle/>
          <a:p>
            <a:pPr algn="ctr"/>
            <a:r>
              <a:rPr lang="en-US">
                <a:solidFill>
                  <a:srgbClr val="FFFFFF"/>
                </a:solidFill>
                <a:ea typeface="Arial" charset="0"/>
                <a:cs typeface="Arial" charset="0"/>
              </a:rPr>
              <a:t>I</a:t>
            </a:r>
          </a:p>
        </p:txBody>
      </p:sp>
      <p:sp>
        <p:nvSpPr>
          <p:cNvPr id="14" name="Oval 13"/>
          <p:cNvSpPr/>
          <p:nvPr/>
        </p:nvSpPr>
        <p:spPr>
          <a:xfrm>
            <a:off x="5029200" y="1600200"/>
            <a:ext cx="533400" cy="533400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  <a:normAutofit/>
          </a:bodyPr>
          <a:lstStyle/>
          <a:p>
            <a:pPr algn="ctr"/>
            <a:r>
              <a:rPr lang="en-US">
                <a:solidFill>
                  <a:srgbClr val="FFFFFF"/>
                </a:solidFill>
                <a:ea typeface="Arial" charset="0"/>
                <a:cs typeface="Arial" charset="0"/>
              </a:rPr>
              <a:t>I</a:t>
            </a:r>
          </a:p>
        </p:txBody>
      </p:sp>
      <p:sp>
        <p:nvSpPr>
          <p:cNvPr id="17421" name="TextBox 14"/>
          <p:cNvSpPr txBox="1">
            <a:spLocks noChangeArrowheads="1"/>
          </p:cNvSpPr>
          <p:nvPr/>
        </p:nvSpPr>
        <p:spPr bwMode="auto">
          <a:xfrm>
            <a:off x="4703763" y="1676400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+</a:t>
            </a:r>
          </a:p>
        </p:txBody>
      </p:sp>
      <p:sp>
        <p:nvSpPr>
          <p:cNvPr id="17422" name="TextBox 15"/>
          <p:cNvSpPr txBox="1">
            <a:spLocks noChangeArrowheads="1"/>
          </p:cNvSpPr>
          <p:nvPr/>
        </p:nvSpPr>
        <p:spPr bwMode="auto">
          <a:xfrm>
            <a:off x="5770564" y="1676400"/>
            <a:ext cx="101431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Infection</a:t>
            </a:r>
          </a:p>
        </p:txBody>
      </p:sp>
      <p:sp>
        <p:nvSpPr>
          <p:cNvPr id="17" name="Oval 16"/>
          <p:cNvSpPr/>
          <p:nvPr/>
        </p:nvSpPr>
        <p:spPr>
          <a:xfrm>
            <a:off x="2667000" y="2286000"/>
            <a:ext cx="533400" cy="533400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  <a:normAutofit/>
          </a:bodyPr>
          <a:lstStyle/>
          <a:p>
            <a:pPr algn="ctr"/>
            <a:r>
              <a:rPr lang="en-US">
                <a:solidFill>
                  <a:srgbClr val="FFFFFF"/>
                </a:solidFill>
                <a:ea typeface="Arial" charset="0"/>
                <a:cs typeface="Arial" charset="0"/>
              </a:rPr>
              <a:t>I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3352800" y="2590800"/>
            <a:ext cx="533400" cy="1588"/>
          </a:xfrm>
          <a:prstGeom prst="straightConnector1">
            <a:avLst/>
          </a:prstGeom>
          <a:ln>
            <a:solidFill>
              <a:srgbClr val="6A28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4114800" y="2286000"/>
            <a:ext cx="533400" cy="533400"/>
          </a:xfrm>
          <a:prstGeom prst="ellipse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  <a:normAutofit/>
          </a:bodyPr>
          <a:lstStyle/>
          <a:p>
            <a:pPr algn="ctr"/>
            <a:r>
              <a:rPr lang="en-US">
                <a:solidFill>
                  <a:srgbClr val="FFFFFF"/>
                </a:solidFill>
                <a:ea typeface="Arial" charset="0"/>
                <a:cs typeface="Arial" charset="0"/>
              </a:rPr>
              <a:t>R</a:t>
            </a:r>
          </a:p>
        </p:txBody>
      </p:sp>
      <p:sp>
        <p:nvSpPr>
          <p:cNvPr id="17426" name="TextBox 19"/>
          <p:cNvSpPr txBox="1">
            <a:spLocks noChangeArrowheads="1"/>
          </p:cNvSpPr>
          <p:nvPr/>
        </p:nvSpPr>
        <p:spPr bwMode="auto">
          <a:xfrm>
            <a:off x="5791200" y="2373313"/>
            <a:ext cx="10406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Recovery</a:t>
            </a:r>
          </a:p>
        </p:txBody>
      </p:sp>
      <p:sp>
        <p:nvSpPr>
          <p:cNvPr id="17427" name="TextBox 20"/>
          <p:cNvSpPr txBox="1">
            <a:spLocks noChangeArrowheads="1"/>
          </p:cNvSpPr>
          <p:nvPr/>
        </p:nvSpPr>
        <p:spPr bwMode="auto">
          <a:xfrm>
            <a:off x="3429000" y="1447800"/>
            <a:ext cx="3241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  <a:latin typeface="Lucida Grande" charset="0"/>
                <a:ea typeface="Lucida Grande" charset="0"/>
                <a:cs typeface="Lucida Grande" charset="0"/>
              </a:rPr>
              <a:t>β</a:t>
            </a:r>
            <a:endParaRPr lang="en-US" dirty="0">
              <a:solidFill>
                <a:srgbClr val="000000"/>
              </a:solidFill>
              <a:latin typeface="Euclid Math One" charset="0"/>
              <a:ea typeface="Euclid Math One" charset="0"/>
              <a:cs typeface="Euclid Math One" charset="0"/>
            </a:endParaRPr>
          </a:p>
        </p:txBody>
      </p:sp>
      <p:sp>
        <p:nvSpPr>
          <p:cNvPr id="17428" name="TextBox 22"/>
          <p:cNvSpPr txBox="1">
            <a:spLocks noChangeArrowheads="1"/>
          </p:cNvSpPr>
          <p:nvPr/>
        </p:nvSpPr>
        <p:spPr bwMode="auto">
          <a:xfrm>
            <a:off x="3429000" y="2144713"/>
            <a:ext cx="31451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Lucida Grande" charset="0"/>
                <a:ea typeface="Lucida Grande" charset="0"/>
                <a:cs typeface="Lucida Grande" charset="0"/>
              </a:rPr>
              <a:t>γ</a:t>
            </a:r>
            <a:endParaRPr lang="en-US">
              <a:solidFill>
                <a:srgbClr val="000000"/>
              </a:solidFill>
              <a:latin typeface="Euclid Math One" charset="0"/>
              <a:ea typeface="Euclid Math One" charset="0"/>
              <a:cs typeface="Euclid Math One" charset="0"/>
            </a:endParaRPr>
          </a:p>
        </p:txBody>
      </p:sp>
      <p:sp>
        <p:nvSpPr>
          <p:cNvPr id="17429" name="TextBox 26"/>
          <p:cNvSpPr txBox="1">
            <a:spLocks noChangeArrowheads="1"/>
          </p:cNvSpPr>
          <p:nvPr/>
        </p:nvSpPr>
        <p:spPr bwMode="auto">
          <a:xfrm>
            <a:off x="3752850" y="6400801"/>
            <a:ext cx="25717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660066"/>
                </a:solidFill>
              </a:rPr>
              <a:t>figures from Ferguson et al. </a:t>
            </a:r>
            <a:r>
              <a:rPr lang="en-US" sz="1200" i="1">
                <a:solidFill>
                  <a:srgbClr val="660066"/>
                </a:solidFill>
              </a:rPr>
              <a:t>Nature </a:t>
            </a:r>
            <a:r>
              <a:rPr lang="en-US" sz="1200">
                <a:solidFill>
                  <a:srgbClr val="660066"/>
                </a:solidFill>
              </a:rPr>
              <a:t>2003</a:t>
            </a:r>
          </a:p>
        </p:txBody>
      </p:sp>
      <p:pic>
        <p:nvPicPr>
          <p:cNvPr id="23574" name="Picture 2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4038601"/>
            <a:ext cx="4991100" cy="239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2" name="Content Placeholder 2">
                <a:extLst>
                  <a:ext uri="{FF2B5EF4-FFF2-40B4-BE49-F238E27FC236}">
                    <a16:creationId xmlns:a16="http://schemas.microsoft.com/office/drawing/2014/main" id="{822ECAF4-FE0D-E746-8FD3-7AC6E2A0366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18389" y="1632466"/>
                <a:ext cx="3422822" cy="4114800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𝑑𝑆</m:t>
                          </m:r>
                        </m:num>
                        <m:den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i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2" name="Content Placeholder 2">
                <a:extLst>
                  <a:ext uri="{FF2B5EF4-FFF2-40B4-BE49-F238E27FC236}">
                    <a16:creationId xmlns:a16="http://schemas.microsoft.com/office/drawing/2014/main" id="{822ECAF4-FE0D-E746-8FD3-7AC6E2A036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8389" y="1632466"/>
                <a:ext cx="3422822" cy="4114800"/>
              </a:xfrm>
              <a:prstGeom prst="rect">
                <a:avLst/>
              </a:prstGeom>
              <a:blipFill>
                <a:blip r:embed="rId4"/>
                <a:stretch>
                  <a:fillRect t="-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33DD19B4-9376-2941-B635-5BDDD8021995}"/>
              </a:ext>
            </a:extLst>
          </p:cNvPr>
          <p:cNvSpPr txBox="1"/>
          <p:nvPr/>
        </p:nvSpPr>
        <p:spPr>
          <a:xfrm>
            <a:off x="8077208" y="4504764"/>
            <a:ext cx="32637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At the start, when there are few infections, an epidemic grows (almost) exponentially</a:t>
            </a:r>
          </a:p>
        </p:txBody>
      </p:sp>
    </p:spTree>
    <p:extLst>
      <p:ext uri="{BB962C8B-B14F-4D97-AF65-F5344CB8AC3E}">
        <p14:creationId xmlns:p14="http://schemas.microsoft.com/office/powerpoint/2010/main" val="552708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itle 1"/>
          <p:cNvSpPr>
            <a:spLocks noGrp="1"/>
          </p:cNvSpPr>
          <p:nvPr>
            <p:ph type="title"/>
          </p:nvPr>
        </p:nvSpPr>
        <p:spPr>
          <a:xfrm>
            <a:off x="2234919" y="222282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-128"/>
                <a:cs typeface="ＭＳ Ｐゴシック" charset="-128"/>
              </a:rPr>
              <a:t>Basic Epidemic Theory</a:t>
            </a:r>
          </a:p>
        </p:txBody>
      </p:sp>
      <p:pic>
        <p:nvPicPr>
          <p:cNvPr id="23557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3200401"/>
            <a:ext cx="4578350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val 3"/>
          <p:cNvSpPr/>
          <p:nvPr/>
        </p:nvSpPr>
        <p:spPr>
          <a:xfrm>
            <a:off x="1828800" y="1600200"/>
            <a:ext cx="533400" cy="533400"/>
          </a:xfrm>
          <a:prstGeom prst="ellipse">
            <a:avLst/>
          </a:prstGeom>
          <a:solidFill>
            <a:srgbClr val="00009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  <a:normAutofit/>
          </a:bodyPr>
          <a:lstStyle/>
          <a:p>
            <a:pPr algn="ctr"/>
            <a:r>
              <a:rPr lang="en-US">
                <a:solidFill>
                  <a:srgbClr val="FFFFFF"/>
                </a:solidFill>
                <a:ea typeface="Arial" charset="0"/>
                <a:cs typeface="Arial" charset="0"/>
              </a:rPr>
              <a:t>S</a:t>
            </a:r>
          </a:p>
        </p:txBody>
      </p:sp>
      <p:sp>
        <p:nvSpPr>
          <p:cNvPr id="17416" name="TextBox 7"/>
          <p:cNvSpPr txBox="1">
            <a:spLocks noChangeArrowheads="1"/>
          </p:cNvSpPr>
          <p:nvPr/>
        </p:nvSpPr>
        <p:spPr bwMode="auto">
          <a:xfrm>
            <a:off x="2362200" y="1676400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+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352800" y="1905000"/>
            <a:ext cx="533400" cy="1588"/>
          </a:xfrm>
          <a:prstGeom prst="straightConnector1">
            <a:avLst/>
          </a:prstGeom>
          <a:ln>
            <a:solidFill>
              <a:srgbClr val="6A28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2667000" y="1600200"/>
            <a:ext cx="533400" cy="533400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  <a:normAutofit/>
          </a:bodyPr>
          <a:lstStyle/>
          <a:p>
            <a:pPr algn="ctr"/>
            <a:r>
              <a:rPr lang="en-US">
                <a:solidFill>
                  <a:srgbClr val="FFFFFF"/>
                </a:solidFill>
                <a:ea typeface="Arial" charset="0"/>
                <a:cs typeface="Arial" charset="0"/>
              </a:rPr>
              <a:t>I</a:t>
            </a:r>
          </a:p>
        </p:txBody>
      </p:sp>
      <p:sp>
        <p:nvSpPr>
          <p:cNvPr id="13" name="Oval 12"/>
          <p:cNvSpPr/>
          <p:nvPr/>
        </p:nvSpPr>
        <p:spPr>
          <a:xfrm>
            <a:off x="4114800" y="1600200"/>
            <a:ext cx="533400" cy="533400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  <a:normAutofit/>
          </a:bodyPr>
          <a:lstStyle/>
          <a:p>
            <a:pPr algn="ctr"/>
            <a:r>
              <a:rPr lang="en-US">
                <a:solidFill>
                  <a:srgbClr val="FFFFFF"/>
                </a:solidFill>
                <a:ea typeface="Arial" charset="0"/>
                <a:cs typeface="Arial" charset="0"/>
              </a:rPr>
              <a:t>I</a:t>
            </a:r>
          </a:p>
        </p:txBody>
      </p:sp>
      <p:sp>
        <p:nvSpPr>
          <p:cNvPr id="14" name="Oval 13"/>
          <p:cNvSpPr/>
          <p:nvPr/>
        </p:nvSpPr>
        <p:spPr>
          <a:xfrm>
            <a:off x="5029200" y="1600200"/>
            <a:ext cx="533400" cy="533400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  <a:normAutofit/>
          </a:bodyPr>
          <a:lstStyle/>
          <a:p>
            <a:pPr algn="ctr"/>
            <a:r>
              <a:rPr lang="en-US">
                <a:solidFill>
                  <a:srgbClr val="FFFFFF"/>
                </a:solidFill>
                <a:ea typeface="Arial" charset="0"/>
                <a:cs typeface="Arial" charset="0"/>
              </a:rPr>
              <a:t>I</a:t>
            </a:r>
          </a:p>
        </p:txBody>
      </p:sp>
      <p:sp>
        <p:nvSpPr>
          <p:cNvPr id="17421" name="TextBox 14"/>
          <p:cNvSpPr txBox="1">
            <a:spLocks noChangeArrowheads="1"/>
          </p:cNvSpPr>
          <p:nvPr/>
        </p:nvSpPr>
        <p:spPr bwMode="auto">
          <a:xfrm>
            <a:off x="4703763" y="1676400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+</a:t>
            </a:r>
          </a:p>
        </p:txBody>
      </p:sp>
      <p:sp>
        <p:nvSpPr>
          <p:cNvPr id="17422" name="TextBox 15"/>
          <p:cNvSpPr txBox="1">
            <a:spLocks noChangeArrowheads="1"/>
          </p:cNvSpPr>
          <p:nvPr/>
        </p:nvSpPr>
        <p:spPr bwMode="auto">
          <a:xfrm>
            <a:off x="5770564" y="1676400"/>
            <a:ext cx="101431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Infection</a:t>
            </a:r>
          </a:p>
        </p:txBody>
      </p:sp>
      <p:sp>
        <p:nvSpPr>
          <p:cNvPr id="17" name="Oval 16"/>
          <p:cNvSpPr/>
          <p:nvPr/>
        </p:nvSpPr>
        <p:spPr>
          <a:xfrm>
            <a:off x="2667000" y="2286000"/>
            <a:ext cx="533400" cy="533400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  <a:normAutofit/>
          </a:bodyPr>
          <a:lstStyle/>
          <a:p>
            <a:pPr algn="ctr"/>
            <a:r>
              <a:rPr lang="en-US">
                <a:solidFill>
                  <a:srgbClr val="FFFFFF"/>
                </a:solidFill>
                <a:ea typeface="Arial" charset="0"/>
                <a:cs typeface="Arial" charset="0"/>
              </a:rPr>
              <a:t>I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3352800" y="2590800"/>
            <a:ext cx="533400" cy="1588"/>
          </a:xfrm>
          <a:prstGeom prst="straightConnector1">
            <a:avLst/>
          </a:prstGeom>
          <a:ln>
            <a:solidFill>
              <a:srgbClr val="6A28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4114800" y="2286000"/>
            <a:ext cx="533400" cy="533400"/>
          </a:xfrm>
          <a:prstGeom prst="ellipse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  <a:normAutofit/>
          </a:bodyPr>
          <a:lstStyle/>
          <a:p>
            <a:pPr algn="ctr"/>
            <a:r>
              <a:rPr lang="en-US">
                <a:solidFill>
                  <a:srgbClr val="FFFFFF"/>
                </a:solidFill>
                <a:ea typeface="Arial" charset="0"/>
                <a:cs typeface="Arial" charset="0"/>
              </a:rPr>
              <a:t>R</a:t>
            </a:r>
          </a:p>
        </p:txBody>
      </p:sp>
      <p:sp>
        <p:nvSpPr>
          <p:cNvPr id="17426" name="TextBox 19"/>
          <p:cNvSpPr txBox="1">
            <a:spLocks noChangeArrowheads="1"/>
          </p:cNvSpPr>
          <p:nvPr/>
        </p:nvSpPr>
        <p:spPr bwMode="auto">
          <a:xfrm>
            <a:off x="5791200" y="2373313"/>
            <a:ext cx="10406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Recovery</a:t>
            </a:r>
          </a:p>
        </p:txBody>
      </p:sp>
      <p:sp>
        <p:nvSpPr>
          <p:cNvPr id="17427" name="TextBox 20"/>
          <p:cNvSpPr txBox="1">
            <a:spLocks noChangeArrowheads="1"/>
          </p:cNvSpPr>
          <p:nvPr/>
        </p:nvSpPr>
        <p:spPr bwMode="auto">
          <a:xfrm>
            <a:off x="3429000" y="1447800"/>
            <a:ext cx="3241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  <a:latin typeface="Lucida Grande" charset="0"/>
                <a:ea typeface="Lucida Grande" charset="0"/>
                <a:cs typeface="Lucida Grande" charset="0"/>
              </a:rPr>
              <a:t>β</a:t>
            </a:r>
            <a:endParaRPr lang="en-US" dirty="0">
              <a:solidFill>
                <a:srgbClr val="000000"/>
              </a:solidFill>
              <a:latin typeface="Euclid Math One" charset="0"/>
              <a:ea typeface="Euclid Math One" charset="0"/>
              <a:cs typeface="Euclid Math One" charset="0"/>
            </a:endParaRPr>
          </a:p>
        </p:txBody>
      </p:sp>
      <p:sp>
        <p:nvSpPr>
          <p:cNvPr id="17428" name="TextBox 22"/>
          <p:cNvSpPr txBox="1">
            <a:spLocks noChangeArrowheads="1"/>
          </p:cNvSpPr>
          <p:nvPr/>
        </p:nvSpPr>
        <p:spPr bwMode="auto">
          <a:xfrm>
            <a:off x="3429000" y="2144713"/>
            <a:ext cx="31451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Lucida Grande" charset="0"/>
                <a:ea typeface="Lucida Grande" charset="0"/>
                <a:cs typeface="Lucida Grande" charset="0"/>
              </a:rPr>
              <a:t>γ</a:t>
            </a:r>
            <a:endParaRPr lang="en-US">
              <a:solidFill>
                <a:srgbClr val="000000"/>
              </a:solidFill>
              <a:latin typeface="Euclid Math One" charset="0"/>
              <a:ea typeface="Euclid Math One" charset="0"/>
              <a:cs typeface="Euclid Math One" charset="0"/>
            </a:endParaRPr>
          </a:p>
        </p:txBody>
      </p:sp>
      <p:sp>
        <p:nvSpPr>
          <p:cNvPr id="17429" name="TextBox 26"/>
          <p:cNvSpPr txBox="1">
            <a:spLocks noChangeArrowheads="1"/>
          </p:cNvSpPr>
          <p:nvPr/>
        </p:nvSpPr>
        <p:spPr bwMode="auto">
          <a:xfrm>
            <a:off x="3752850" y="6400801"/>
            <a:ext cx="25717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660066"/>
                </a:solidFill>
              </a:rPr>
              <a:t>figures from Ferguson et al. </a:t>
            </a:r>
            <a:r>
              <a:rPr lang="en-US" sz="1200" i="1">
                <a:solidFill>
                  <a:srgbClr val="660066"/>
                </a:solidFill>
              </a:rPr>
              <a:t>Nature </a:t>
            </a:r>
            <a:r>
              <a:rPr lang="en-US" sz="1200">
                <a:solidFill>
                  <a:srgbClr val="660066"/>
                </a:solidFill>
              </a:rPr>
              <a:t>2003</a:t>
            </a:r>
          </a:p>
        </p:txBody>
      </p:sp>
      <p:pic>
        <p:nvPicPr>
          <p:cNvPr id="23574" name="Picture 2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4038601"/>
            <a:ext cx="4991100" cy="239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2" name="Content Placeholder 2">
                <a:extLst>
                  <a:ext uri="{FF2B5EF4-FFF2-40B4-BE49-F238E27FC236}">
                    <a16:creationId xmlns:a16="http://schemas.microsoft.com/office/drawing/2014/main" id="{822ECAF4-FE0D-E746-8FD3-7AC6E2A0366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18389" y="1632466"/>
                <a:ext cx="3422822" cy="4114800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𝑑𝑆</m:t>
                          </m:r>
                        </m:num>
                        <m:den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2" name="Content Placeholder 2">
                <a:extLst>
                  <a:ext uri="{FF2B5EF4-FFF2-40B4-BE49-F238E27FC236}">
                    <a16:creationId xmlns:a16="http://schemas.microsoft.com/office/drawing/2014/main" id="{822ECAF4-FE0D-E746-8FD3-7AC6E2A036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8389" y="1632466"/>
                <a:ext cx="3422822" cy="4114800"/>
              </a:xfrm>
              <a:prstGeom prst="rect">
                <a:avLst/>
              </a:prstGeom>
              <a:blipFill>
                <a:blip r:embed="rId4"/>
                <a:stretch>
                  <a:fillRect t="-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33DD19B4-9376-2941-B635-5BDDD8021995}"/>
              </a:ext>
            </a:extLst>
          </p:cNvPr>
          <p:cNvSpPr txBox="1"/>
          <p:nvPr/>
        </p:nvSpPr>
        <p:spPr>
          <a:xfrm>
            <a:off x="8077208" y="4504764"/>
            <a:ext cx="32637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As individuals recover and the number susceptible declines that growth slows because </a:t>
            </a:r>
            <a:r>
              <a:rPr lang="en-US" b="1" dirty="0" err="1"/>
              <a:t>S</a:t>
            </a:r>
            <a:r>
              <a:rPr lang="en-US" dirty="0" err="1"/>
              <a:t>usceptibles</a:t>
            </a:r>
            <a:r>
              <a:rPr lang="en-US" dirty="0"/>
              <a:t> are being depleted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80544C-7996-344D-BE76-3849489E4BA4}"/>
              </a:ext>
            </a:extLst>
          </p:cNvPr>
          <p:cNvSpPr txBox="1"/>
          <p:nvPr/>
        </p:nvSpPr>
        <p:spPr>
          <a:xfrm>
            <a:off x="7930503" y="6031469"/>
            <a:ext cx="3610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When does epidemic stop growing?</a:t>
            </a:r>
          </a:p>
        </p:txBody>
      </p:sp>
    </p:spTree>
    <p:extLst>
      <p:ext uri="{BB962C8B-B14F-4D97-AF65-F5344CB8AC3E}">
        <p14:creationId xmlns:p14="http://schemas.microsoft.com/office/powerpoint/2010/main" val="1755667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Idealized Epidemic in a Closed Community</a:t>
            </a:r>
          </a:p>
        </p:txBody>
      </p:sp>
      <p:pic>
        <p:nvPicPr>
          <p:cNvPr id="5427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2362200"/>
            <a:ext cx="9144000" cy="380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6" name="Text Box 5"/>
          <p:cNvSpPr txBox="1">
            <a:spLocks noChangeArrowheads="1"/>
          </p:cNvSpPr>
          <p:nvPr/>
        </p:nvSpPr>
        <p:spPr bwMode="auto">
          <a:xfrm>
            <a:off x="4038600" y="3124200"/>
            <a:ext cx="990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3200">
                <a:solidFill>
                  <a:srgbClr val="CC3399"/>
                </a:solidFill>
                <a:latin typeface="Arial" charset="0"/>
              </a:rPr>
              <a:t>S</a:t>
            </a:r>
          </a:p>
        </p:txBody>
      </p:sp>
      <p:sp>
        <p:nvSpPr>
          <p:cNvPr id="54277" name="Text Box 6"/>
          <p:cNvSpPr txBox="1">
            <a:spLocks noChangeArrowheads="1"/>
          </p:cNvSpPr>
          <p:nvPr/>
        </p:nvSpPr>
        <p:spPr bwMode="auto">
          <a:xfrm>
            <a:off x="3124200" y="4343400"/>
            <a:ext cx="990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3200">
                <a:solidFill>
                  <a:srgbClr val="0066CC"/>
                </a:solidFill>
                <a:latin typeface="Arial" charset="0"/>
              </a:rPr>
              <a:t>I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2E6E10-237B-6547-A1C4-BBD197B67832}"/>
              </a:ext>
            </a:extLst>
          </p:cNvPr>
          <p:cNvSpPr txBox="1"/>
          <p:nvPr/>
        </p:nvSpPr>
        <p:spPr>
          <a:xfrm>
            <a:off x="5711483" y="2011680"/>
            <a:ext cx="3432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What is the growth rate of the epidemic here? 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EA6B595-F71B-EA46-BE74-C755C07F9DF2}"/>
              </a:ext>
            </a:extLst>
          </p:cNvPr>
          <p:cNvCxnSpPr>
            <a:cxnSpLocks/>
          </p:cNvCxnSpPr>
          <p:nvPr/>
        </p:nvCxnSpPr>
        <p:spPr bwMode="auto">
          <a:xfrm flipH="1">
            <a:off x="4411362" y="2729132"/>
            <a:ext cx="1862829" cy="1885071"/>
          </a:xfrm>
          <a:prstGeom prst="straightConnector1">
            <a:avLst/>
          </a:prstGeom>
          <a:ln w="76200"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8206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E60F9-2EC5-CE4D-A35B-9C54B2284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Basic Reproduction Number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C28E83-7E5D-A448-A8D8-64454073FE7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1981200"/>
                <a:ext cx="3422822" cy="41148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𝑑𝑆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C28E83-7E5D-A448-A8D8-64454073FE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1981200"/>
                <a:ext cx="3422822" cy="41148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F72D2B5-DC15-D649-96E7-4493BDAF0A85}"/>
              </a:ext>
            </a:extLst>
          </p:cNvPr>
          <p:cNvSpPr txBox="1"/>
          <p:nvPr/>
        </p:nvSpPr>
        <p:spPr>
          <a:xfrm>
            <a:off x="5216612" y="2162432"/>
            <a:ext cx="6060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Under what conditions can the infectious compartment grow? </a:t>
            </a:r>
          </a:p>
        </p:txBody>
      </p:sp>
    </p:spTree>
    <p:extLst>
      <p:ext uri="{BB962C8B-B14F-4D97-AF65-F5344CB8AC3E}">
        <p14:creationId xmlns:p14="http://schemas.microsoft.com/office/powerpoint/2010/main" val="39010413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E60F9-2EC5-CE4D-A35B-9C54B2284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Basic Reproduction Number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C28E83-7E5D-A448-A8D8-64454073FE7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1981200"/>
                <a:ext cx="3422822" cy="41148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𝑑𝑆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C28E83-7E5D-A448-A8D8-64454073FE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1981200"/>
                <a:ext cx="3422822" cy="41148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F72D2B5-DC15-D649-96E7-4493BDAF0A85}"/>
              </a:ext>
            </a:extLst>
          </p:cNvPr>
          <p:cNvSpPr txBox="1"/>
          <p:nvPr/>
        </p:nvSpPr>
        <p:spPr>
          <a:xfrm>
            <a:off x="5216612" y="2162432"/>
            <a:ext cx="6060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Under what conditions can the infectious compartment grow?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113ACC3-A0CD-D643-A23A-5A03F5BC61A5}"/>
                  </a:ext>
                </a:extLst>
              </p:cNvPr>
              <p:cNvSpPr txBox="1"/>
              <p:nvPr/>
            </p:nvSpPr>
            <p:spPr>
              <a:xfrm>
                <a:off x="5216612" y="2619632"/>
                <a:ext cx="5298988" cy="351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0= </m:t>
                      </m:r>
                      <m:r>
                        <a:rPr lang="en-US" sz="3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3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sz="3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sz="3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sz="3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  <m:oMath xmlns:m="http://schemas.openxmlformats.org/officeDocument/2006/math">
                      <m:r>
                        <a:rPr lang="en-US" sz="3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0= </m:t>
                      </m:r>
                      <m:r>
                        <a:rPr lang="en-US" sz="3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3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US" sz="3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sz="3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</m:oMath>
                    <m:oMath xmlns:m="http://schemas.openxmlformats.org/officeDocument/2006/math">
                      <m:r>
                        <a:rPr lang="en-US" sz="3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3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US" sz="3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3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</m:oMath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1=</m:t>
                      </m:r>
                      <m:f>
                        <m:fPr>
                          <m:ctrlP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num>
                        <m:den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</m:oMath>
                  </m:oMathPara>
                </a14:m>
                <a:endParaRPr lang="en-US" sz="3200" dirty="0">
                  <a:solidFill>
                    <a:schemeClr val="bg2"/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113ACC3-A0CD-D643-A23A-5A03F5BC61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6612" y="2619632"/>
                <a:ext cx="5298988" cy="3516988"/>
              </a:xfrm>
              <a:prstGeom prst="rect">
                <a:avLst/>
              </a:prstGeom>
              <a:blipFill>
                <a:blip r:embed="rId3"/>
                <a:stretch>
                  <a:fillRect b="-1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28660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E60F9-2EC5-CE4D-A35B-9C54B2284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Basic Reproduction Number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C28E83-7E5D-A448-A8D8-64454073FE7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1981200"/>
                <a:ext cx="3422822" cy="41148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𝑑𝑆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C28E83-7E5D-A448-A8D8-64454073FE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1981200"/>
                <a:ext cx="3422822" cy="41148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F72D2B5-DC15-D649-96E7-4493BDAF0A85}"/>
              </a:ext>
            </a:extLst>
          </p:cNvPr>
          <p:cNvSpPr txBox="1"/>
          <p:nvPr/>
        </p:nvSpPr>
        <p:spPr>
          <a:xfrm>
            <a:off x="5216612" y="2162432"/>
            <a:ext cx="6060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Under what conditions can the infectious compartment grow?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113ACC3-A0CD-D643-A23A-5A03F5BC61A5}"/>
                  </a:ext>
                </a:extLst>
              </p:cNvPr>
              <p:cNvSpPr txBox="1"/>
              <p:nvPr/>
            </p:nvSpPr>
            <p:spPr>
              <a:xfrm>
                <a:off x="5216612" y="2619632"/>
                <a:ext cx="5298988" cy="351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𝑑𝐼</m:t>
                          </m:r>
                        </m:num>
                        <m:den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0= 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  <m:oMath xmlns:m="http://schemas.openxmlformats.org/officeDocument/2006/math">
                      <m:r>
                        <a:rPr lang="en-US" sz="32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0= </m:t>
                      </m:r>
                      <m:r>
                        <a:rPr lang="en-US" sz="32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32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US" sz="32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sz="32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</m:oMath>
                    <m:oMath xmlns:m="http://schemas.openxmlformats.org/officeDocument/2006/math">
                      <m:r>
                        <a:rPr lang="en-US" sz="3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3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US" sz="3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3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</m:oMath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1=</m:t>
                      </m:r>
                      <m:f>
                        <m:fPr>
                          <m:ctrlP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num>
                        <m:den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</m:oMath>
                  </m:oMathPara>
                </a14:m>
                <a:endParaRPr lang="en-US" sz="3200" dirty="0">
                  <a:solidFill>
                    <a:schemeClr val="bg2"/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113ACC3-A0CD-D643-A23A-5A03F5BC61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6612" y="2619632"/>
                <a:ext cx="5298988" cy="3516988"/>
              </a:xfrm>
              <a:prstGeom prst="rect">
                <a:avLst/>
              </a:prstGeom>
              <a:blipFill>
                <a:blip r:embed="rId3"/>
                <a:stretch>
                  <a:fillRect b="-1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29104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E60F9-2EC5-CE4D-A35B-9C54B2284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Basic Reproduction Number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C28E83-7E5D-A448-A8D8-64454073FE7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1981200"/>
                <a:ext cx="3422822" cy="41148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𝑑𝑆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C28E83-7E5D-A448-A8D8-64454073FE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1981200"/>
                <a:ext cx="3422822" cy="41148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F72D2B5-DC15-D649-96E7-4493BDAF0A85}"/>
              </a:ext>
            </a:extLst>
          </p:cNvPr>
          <p:cNvSpPr txBox="1"/>
          <p:nvPr/>
        </p:nvSpPr>
        <p:spPr>
          <a:xfrm>
            <a:off x="5216612" y="2162432"/>
            <a:ext cx="6060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Under what conditions can the infectious compartment grow?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113ACC3-A0CD-D643-A23A-5A03F5BC61A5}"/>
                  </a:ext>
                </a:extLst>
              </p:cNvPr>
              <p:cNvSpPr txBox="1"/>
              <p:nvPr/>
            </p:nvSpPr>
            <p:spPr>
              <a:xfrm>
                <a:off x="5216612" y="2619632"/>
                <a:ext cx="5298988" cy="351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𝑑𝐼</m:t>
                          </m:r>
                        </m:num>
                        <m:den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0= 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  <m:oMath xmlns:m="http://schemas.openxmlformats.org/officeDocument/2006/math"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0= 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</m:oMath>
                    <m:oMath xmlns:m="http://schemas.openxmlformats.org/officeDocument/2006/math">
                      <m:r>
                        <a:rPr lang="en-US" sz="32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32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US" sz="32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32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</m:oMath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1=</m:t>
                      </m:r>
                      <m:f>
                        <m:fPr>
                          <m:ctrlP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num>
                        <m:den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</m:oMath>
                  </m:oMathPara>
                </a14:m>
                <a:endParaRPr lang="en-US" sz="3200" dirty="0">
                  <a:solidFill>
                    <a:schemeClr val="bg2"/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113ACC3-A0CD-D643-A23A-5A03F5BC61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6612" y="2619632"/>
                <a:ext cx="5298988" cy="3516988"/>
              </a:xfrm>
              <a:prstGeom prst="rect">
                <a:avLst/>
              </a:prstGeom>
              <a:blipFill>
                <a:blip r:embed="rId3"/>
                <a:stretch>
                  <a:fillRect b="-1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67665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E60F9-2EC5-CE4D-A35B-9C54B2284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Basic Reproduction Number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C28E83-7E5D-A448-A8D8-64454073FE7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1981200"/>
                <a:ext cx="3422822" cy="41148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𝑑𝑆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C28E83-7E5D-A448-A8D8-64454073FE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1981200"/>
                <a:ext cx="3422822" cy="41148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F72D2B5-DC15-D649-96E7-4493BDAF0A85}"/>
              </a:ext>
            </a:extLst>
          </p:cNvPr>
          <p:cNvSpPr txBox="1"/>
          <p:nvPr/>
        </p:nvSpPr>
        <p:spPr>
          <a:xfrm>
            <a:off x="5216612" y="2162432"/>
            <a:ext cx="6060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Under what conditions can the infectious compartment grow?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113ACC3-A0CD-D643-A23A-5A03F5BC61A5}"/>
                  </a:ext>
                </a:extLst>
              </p:cNvPr>
              <p:cNvSpPr txBox="1"/>
              <p:nvPr/>
            </p:nvSpPr>
            <p:spPr>
              <a:xfrm>
                <a:off x="5216612" y="2619632"/>
                <a:ext cx="5298988" cy="351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𝑑𝐼</m:t>
                          </m:r>
                        </m:num>
                        <m:den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0= 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  <m:oMath xmlns:m="http://schemas.openxmlformats.org/officeDocument/2006/math"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0= 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</m:oMath>
                    <m:oMath xmlns:m="http://schemas.openxmlformats.org/officeDocument/2006/math"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</m:oMath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1=</m:t>
                      </m:r>
                      <m:f>
                        <m:fPr>
                          <m:ctrlP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num>
                        <m:den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</m:oMath>
                  </m:oMathPara>
                </a14:m>
                <a:endParaRPr lang="en-US" sz="3200" dirty="0">
                  <a:solidFill>
                    <a:schemeClr val="bg2"/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113ACC3-A0CD-D643-A23A-5A03F5BC61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6612" y="2619632"/>
                <a:ext cx="5298988" cy="3516988"/>
              </a:xfrm>
              <a:prstGeom prst="rect">
                <a:avLst/>
              </a:prstGeom>
              <a:blipFill>
                <a:blip r:embed="rId3"/>
                <a:stretch>
                  <a:fillRect b="-1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62870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E60F9-2EC5-CE4D-A35B-9C54B2284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Basic Reproduction Number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C28E83-7E5D-A448-A8D8-64454073FE7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1981200"/>
                <a:ext cx="3422822" cy="41148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𝑑𝑆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C28E83-7E5D-A448-A8D8-64454073FE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1981200"/>
                <a:ext cx="3422822" cy="41148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F72D2B5-DC15-D649-96E7-4493BDAF0A85}"/>
              </a:ext>
            </a:extLst>
          </p:cNvPr>
          <p:cNvSpPr txBox="1"/>
          <p:nvPr/>
        </p:nvSpPr>
        <p:spPr>
          <a:xfrm>
            <a:off x="5216612" y="2162432"/>
            <a:ext cx="6060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Under what conditions can the infectious compartment grow?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113ACC3-A0CD-D643-A23A-5A03F5BC61A5}"/>
                  </a:ext>
                </a:extLst>
              </p:cNvPr>
              <p:cNvSpPr txBox="1"/>
              <p:nvPr/>
            </p:nvSpPr>
            <p:spPr>
              <a:xfrm>
                <a:off x="5216612" y="2619632"/>
                <a:ext cx="5298988" cy="351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𝑑𝐼</m:t>
                          </m:r>
                        </m:num>
                        <m:den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0= 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  <m:oMath xmlns:m="http://schemas.openxmlformats.org/officeDocument/2006/math"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0= 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</m:oMath>
                    <m:oMath xmlns:m="http://schemas.openxmlformats.org/officeDocument/2006/math"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</m:oMath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1=</m:t>
                      </m:r>
                      <m:f>
                        <m:fPr>
                          <m:ctrlPr>
                            <a:rPr lang="en-US" sz="3200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num>
                        <m:den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</m:oMath>
                  </m:oMathPara>
                </a14:m>
                <a:endParaRPr lang="en-US" sz="3200" dirty="0">
                  <a:solidFill>
                    <a:schemeClr val="bg2"/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113ACC3-A0CD-D643-A23A-5A03F5BC61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6612" y="2619632"/>
                <a:ext cx="5298988" cy="3516988"/>
              </a:xfrm>
              <a:prstGeom prst="rect">
                <a:avLst/>
              </a:prstGeom>
              <a:blipFill>
                <a:blip r:embed="rId3"/>
                <a:stretch>
                  <a:fillRect b="-1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27341417-2610-8643-B895-52B7A66D7C2B}"/>
              </a:ext>
            </a:extLst>
          </p:cNvPr>
          <p:cNvSpPr txBox="1"/>
          <p:nvPr/>
        </p:nvSpPr>
        <p:spPr>
          <a:xfrm>
            <a:off x="8824784" y="5226908"/>
            <a:ext cx="2570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Condition under which I doesn’t change</a:t>
            </a:r>
          </a:p>
        </p:txBody>
      </p:sp>
    </p:spTree>
    <p:extLst>
      <p:ext uri="{BB962C8B-B14F-4D97-AF65-F5344CB8AC3E}">
        <p14:creationId xmlns:p14="http://schemas.microsoft.com/office/powerpoint/2010/main" val="23905734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E60F9-2EC5-CE4D-A35B-9C54B2284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Basic Reproduction Number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C28E83-7E5D-A448-A8D8-64454073FE7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1981200"/>
                <a:ext cx="3422822" cy="41148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𝑑𝑆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C28E83-7E5D-A448-A8D8-64454073FE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1981200"/>
                <a:ext cx="3422822" cy="41148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F72D2B5-DC15-D649-96E7-4493BDAF0A85}"/>
              </a:ext>
            </a:extLst>
          </p:cNvPr>
          <p:cNvSpPr txBox="1"/>
          <p:nvPr/>
        </p:nvSpPr>
        <p:spPr>
          <a:xfrm>
            <a:off x="5216612" y="2162432"/>
            <a:ext cx="6060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Under what conditions can the infectious compartment grow?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113ACC3-A0CD-D643-A23A-5A03F5BC61A5}"/>
                  </a:ext>
                </a:extLst>
              </p:cNvPr>
              <p:cNvSpPr txBox="1"/>
              <p:nvPr/>
            </p:nvSpPr>
            <p:spPr>
              <a:xfrm>
                <a:off x="5216612" y="2619632"/>
                <a:ext cx="5298988" cy="351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𝑑𝐼</m:t>
                          </m:r>
                        </m:num>
                        <m:den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0= 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  <m:oMath xmlns:m="http://schemas.openxmlformats.org/officeDocument/2006/math"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0= 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</m:oMath>
                    <m:oMath xmlns:m="http://schemas.openxmlformats.org/officeDocument/2006/math"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</m:oMath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1=</m:t>
                      </m:r>
                      <m:f>
                        <m:fPr>
                          <m:ctrlPr>
                            <a:rPr lang="en-US" sz="3200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num>
                        <m:den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</m:oMath>
                  </m:oMathPara>
                </a14:m>
                <a:endParaRPr lang="en-US" sz="3200" dirty="0">
                  <a:solidFill>
                    <a:schemeClr val="bg2"/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113ACC3-A0CD-D643-A23A-5A03F5BC61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6612" y="2619632"/>
                <a:ext cx="5298988" cy="3516988"/>
              </a:xfrm>
              <a:prstGeom prst="rect">
                <a:avLst/>
              </a:prstGeom>
              <a:blipFill>
                <a:blip r:embed="rId3"/>
                <a:stretch>
                  <a:fillRect b="-1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27341417-2610-8643-B895-52B7A66D7C2B}"/>
              </a:ext>
            </a:extLst>
          </p:cNvPr>
          <p:cNvSpPr txBox="1"/>
          <p:nvPr/>
        </p:nvSpPr>
        <p:spPr>
          <a:xfrm>
            <a:off x="8824784" y="5226908"/>
            <a:ext cx="2570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Condition under which I doesn’t change</a:t>
            </a:r>
          </a:p>
        </p:txBody>
      </p:sp>
    </p:spTree>
    <p:extLst>
      <p:ext uri="{BB962C8B-B14F-4D97-AF65-F5344CB8AC3E}">
        <p14:creationId xmlns:p14="http://schemas.microsoft.com/office/powerpoint/2010/main" val="10212630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E60F9-2EC5-CE4D-A35B-9C54B2284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Basic Reproduction Number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C28E83-7E5D-A448-A8D8-64454073FE7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1981200"/>
                <a:ext cx="3422822" cy="41148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𝑑𝑆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C28E83-7E5D-A448-A8D8-64454073FE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1981200"/>
                <a:ext cx="3422822" cy="41148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F72D2B5-DC15-D649-96E7-4493BDAF0A85}"/>
              </a:ext>
            </a:extLst>
          </p:cNvPr>
          <p:cNvSpPr txBox="1"/>
          <p:nvPr/>
        </p:nvSpPr>
        <p:spPr>
          <a:xfrm>
            <a:off x="5216612" y="2162432"/>
            <a:ext cx="6060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Under what conditions can the infectious compartment grow?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113ACC3-A0CD-D643-A23A-5A03F5BC61A5}"/>
                  </a:ext>
                </a:extLst>
              </p:cNvPr>
              <p:cNvSpPr txBox="1"/>
              <p:nvPr/>
            </p:nvSpPr>
            <p:spPr>
              <a:xfrm>
                <a:off x="5216612" y="2619632"/>
                <a:ext cx="5298988" cy="351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𝑑𝐼</m:t>
                          </m:r>
                        </m:num>
                        <m:den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3200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US" sz="3200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  <m:r>
                        <a:rPr lang="en-US" sz="3200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  <m:oMath xmlns:m="http://schemas.openxmlformats.org/officeDocument/2006/math"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US" sz="3200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</m:oMath>
                    <m:oMath xmlns:m="http://schemas.openxmlformats.org/officeDocument/2006/math"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US" sz="3200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</m:oMath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3200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f>
                        <m:fPr>
                          <m:ctrlPr>
                            <a:rPr lang="en-US" sz="3200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num>
                        <m:den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</m:oMath>
                  </m:oMathPara>
                </a14:m>
                <a:endParaRPr lang="en-US" sz="3200" dirty="0">
                  <a:solidFill>
                    <a:schemeClr val="bg2"/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113ACC3-A0CD-D643-A23A-5A03F5BC61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6612" y="2619632"/>
                <a:ext cx="5298988" cy="3516988"/>
              </a:xfrm>
              <a:prstGeom prst="rect">
                <a:avLst/>
              </a:prstGeom>
              <a:blipFill>
                <a:blip r:embed="rId3"/>
                <a:stretch>
                  <a:fillRect b="-1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27341417-2610-8643-B895-52B7A66D7C2B}"/>
              </a:ext>
            </a:extLst>
          </p:cNvPr>
          <p:cNvSpPr txBox="1"/>
          <p:nvPr/>
        </p:nvSpPr>
        <p:spPr>
          <a:xfrm>
            <a:off x="8824784" y="5226908"/>
            <a:ext cx="2704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Condition under which I declines … epidemic fades</a:t>
            </a:r>
          </a:p>
        </p:txBody>
      </p:sp>
    </p:spTree>
    <p:extLst>
      <p:ext uri="{BB962C8B-B14F-4D97-AF65-F5344CB8AC3E}">
        <p14:creationId xmlns:p14="http://schemas.microsoft.com/office/powerpoint/2010/main" val="16557640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E60F9-2EC5-CE4D-A35B-9C54B2284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Basic Reproduction Number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C28E83-7E5D-A448-A8D8-64454073FE7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1981200"/>
                <a:ext cx="3422822" cy="41148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𝑑𝑆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C28E83-7E5D-A448-A8D8-64454073FE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1981200"/>
                <a:ext cx="3422822" cy="41148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F72D2B5-DC15-D649-96E7-4493BDAF0A85}"/>
              </a:ext>
            </a:extLst>
          </p:cNvPr>
          <p:cNvSpPr txBox="1"/>
          <p:nvPr/>
        </p:nvSpPr>
        <p:spPr>
          <a:xfrm>
            <a:off x="5216612" y="2162432"/>
            <a:ext cx="6060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Under what conditions can the infectious compartment grow?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113ACC3-A0CD-D643-A23A-5A03F5BC61A5}"/>
                  </a:ext>
                </a:extLst>
              </p:cNvPr>
              <p:cNvSpPr txBox="1"/>
              <p:nvPr/>
            </p:nvSpPr>
            <p:spPr>
              <a:xfrm>
                <a:off x="5216612" y="2619632"/>
                <a:ext cx="5298988" cy="351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𝑑𝐼</m:t>
                          </m:r>
                        </m:num>
                        <m:den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3200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US" sz="3200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en-US" sz="3200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  <m:oMath xmlns:m="http://schemas.openxmlformats.org/officeDocument/2006/math"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US" sz="3200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</m:oMath>
                    <m:oMath xmlns:m="http://schemas.openxmlformats.org/officeDocument/2006/math"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US" sz="3200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</m:oMath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3200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US" sz="3200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num>
                        <m:den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</m:oMath>
                  </m:oMathPara>
                </a14:m>
                <a:endParaRPr lang="en-US" sz="3200" dirty="0">
                  <a:solidFill>
                    <a:schemeClr val="bg2"/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113ACC3-A0CD-D643-A23A-5A03F5BC61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6612" y="2619632"/>
                <a:ext cx="5298988" cy="3516988"/>
              </a:xfrm>
              <a:prstGeom prst="rect">
                <a:avLst/>
              </a:prstGeom>
              <a:blipFill>
                <a:blip r:embed="rId3"/>
                <a:stretch>
                  <a:fillRect b="-1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27341417-2610-8643-B895-52B7A66D7C2B}"/>
              </a:ext>
            </a:extLst>
          </p:cNvPr>
          <p:cNvSpPr txBox="1"/>
          <p:nvPr/>
        </p:nvSpPr>
        <p:spPr>
          <a:xfrm>
            <a:off x="8824784" y="5226908"/>
            <a:ext cx="2570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Condition under which I grows … epidemic grows</a:t>
            </a:r>
          </a:p>
        </p:txBody>
      </p:sp>
    </p:spTree>
    <p:extLst>
      <p:ext uri="{BB962C8B-B14F-4D97-AF65-F5344CB8AC3E}">
        <p14:creationId xmlns:p14="http://schemas.microsoft.com/office/powerpoint/2010/main" val="37415818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E60F9-2EC5-CE4D-A35B-9C54B2284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Basic Reproduction Number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C28E83-7E5D-A448-A8D8-64454073FE7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1981200"/>
                <a:ext cx="3422822" cy="41148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𝑑𝑆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C28E83-7E5D-A448-A8D8-64454073FE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1981200"/>
                <a:ext cx="3422822" cy="41148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F72D2B5-DC15-D649-96E7-4493BDAF0A85}"/>
              </a:ext>
            </a:extLst>
          </p:cNvPr>
          <p:cNvSpPr txBox="1"/>
          <p:nvPr/>
        </p:nvSpPr>
        <p:spPr>
          <a:xfrm>
            <a:off x="5216612" y="2162432"/>
            <a:ext cx="6060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Under what conditions can the infectious compartment grow?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113ACC3-A0CD-D643-A23A-5A03F5BC61A5}"/>
                  </a:ext>
                </a:extLst>
              </p:cNvPr>
              <p:cNvSpPr txBox="1"/>
              <p:nvPr/>
            </p:nvSpPr>
            <p:spPr>
              <a:xfrm>
                <a:off x="5216612" y="2619632"/>
                <a:ext cx="5298988" cy="2997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𝑑𝐼</m:t>
                          </m:r>
                        </m:num>
                        <m:den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3200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0&lt; 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  <m:oMath xmlns:m="http://schemas.openxmlformats.org/officeDocument/2006/math"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US" sz="3200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</m:oMath>
                    <m:oMath xmlns:m="http://schemas.openxmlformats.org/officeDocument/2006/math"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US" sz="3200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</m:oMath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3200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3200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3200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𝑆𝐿</m:t>
                      </m:r>
                    </m:oMath>
                  </m:oMathPara>
                </a14:m>
                <a:endParaRPr lang="en-US" sz="3200" dirty="0">
                  <a:solidFill>
                    <a:schemeClr val="bg2"/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113ACC3-A0CD-D643-A23A-5A03F5BC61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6612" y="2619632"/>
                <a:ext cx="5298988" cy="2997103"/>
              </a:xfrm>
              <a:prstGeom prst="rect">
                <a:avLst/>
              </a:prstGeom>
              <a:blipFill>
                <a:blip r:embed="rId3"/>
                <a:stretch>
                  <a:fillRect b="-29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7341417-2610-8643-B895-52B7A66D7C2B}"/>
                  </a:ext>
                </a:extLst>
              </p:cNvPr>
              <p:cNvSpPr txBox="1"/>
              <p:nvPr/>
            </p:nvSpPr>
            <p:spPr>
              <a:xfrm>
                <a:off x="8824784" y="5226908"/>
                <a:ext cx="2704070" cy="7931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2"/>
                    </a:solidFill>
                  </a:rPr>
                  <a:t>Recall that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den>
                    </m:f>
                    <m:r>
                      <a:rPr lang="en-US" b="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>
                    <a:solidFill>
                      <a:schemeClr val="bg2"/>
                    </a:solidFill>
                  </a:rPr>
                  <a:t> is the mean duration of infection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7341417-2610-8643-B895-52B7A66D7C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4784" y="5226908"/>
                <a:ext cx="2704070" cy="793166"/>
              </a:xfrm>
              <a:prstGeom prst="rect">
                <a:avLst/>
              </a:prstGeom>
              <a:blipFill>
                <a:blip r:embed="rId4"/>
                <a:stretch>
                  <a:fillRect l="-2347" r="-939" b="-109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71083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3A004-C632-4347-8887-583DB14BF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R</a:t>
            </a:r>
            <a:r>
              <a:rPr lang="en-US" baseline="-25000" dirty="0">
                <a:solidFill>
                  <a:schemeClr val="bg2"/>
                </a:solidFill>
              </a:rPr>
              <a:t>0</a:t>
            </a:r>
            <a:r>
              <a:rPr lang="en-US" dirty="0">
                <a:solidFill>
                  <a:schemeClr val="bg2"/>
                </a:solidFill>
              </a:rPr>
              <a:t>: The Basic Reproduction Number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A5335FA-226C-684A-B288-710D4B910CA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𝑆𝐿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The expected number of new infections due to the first infection in a susceptible population</a:t>
                </a:r>
              </a:p>
              <a:p>
                <a:r>
                  <a:rPr lang="en-US" dirty="0"/>
                  <a:t>A common currency</a:t>
                </a:r>
              </a:p>
              <a:p>
                <a:pPr lvl="1"/>
                <a:r>
                  <a:rPr lang="en-US" dirty="0"/>
                  <a:t>A function of the pathogen and the population (recall what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is)</a:t>
                </a:r>
              </a:p>
              <a:p>
                <a:pPr lvl="1"/>
                <a:r>
                  <a:rPr lang="en-US" dirty="0"/>
                  <a:t>Rarely observable directly</a:t>
                </a:r>
              </a:p>
              <a:p>
                <a:pPr lvl="1"/>
                <a:r>
                  <a:rPr lang="en-US" dirty="0"/>
                  <a:t>But closely related to many observable phenomena, as we’ll see</a:t>
                </a:r>
              </a:p>
              <a:p>
                <a:pPr lvl="1"/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A5335FA-226C-684A-B288-710D4B910CA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91" b="-8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026579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Estimated values of R0 for various infections</a:t>
            </a:r>
          </a:p>
        </p:txBody>
      </p:sp>
      <p:graphicFrame>
        <p:nvGraphicFramePr>
          <p:cNvPr id="218304" name="Group 192"/>
          <p:cNvGraphicFramePr>
            <a:graphicFrameLocks noGrp="1"/>
          </p:cNvGraphicFramePr>
          <p:nvPr>
            <p:ph sz="half" idx="2"/>
          </p:nvPr>
        </p:nvGraphicFramePr>
        <p:xfrm>
          <a:off x="2432051" y="2020888"/>
          <a:ext cx="6499225" cy="4075114"/>
        </p:xfrm>
        <a:graphic>
          <a:graphicData uri="http://schemas.openxmlformats.org/drawingml/2006/table">
            <a:tbl>
              <a:tblPr/>
              <a:tblGrid>
                <a:gridCol w="2130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3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95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58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11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95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34" charset="0"/>
                        </a:rPr>
                        <a:t>Measles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34" charset="0"/>
                        </a:rPr>
                        <a:t>England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34" charset="0"/>
                        </a:rPr>
                        <a:t>1947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34" charset="0"/>
                        </a:rPr>
                        <a:t>13-14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11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34" charset="0"/>
                        </a:rPr>
                        <a:t>Nigeria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34" charset="0"/>
                        </a:rPr>
                        <a:t>1968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34" charset="0"/>
                        </a:rPr>
                        <a:t>16-17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11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34" charset="0"/>
                        </a:rPr>
                        <a:t>Kansas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34" charset="0"/>
                        </a:rPr>
                        <a:t>1920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34" charset="0"/>
                        </a:rPr>
                        <a:t>5-6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95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34" charset="0"/>
                        </a:rPr>
                        <a:t>Pertussis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34" charset="0"/>
                        </a:rPr>
                        <a:t>England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34" charset="0"/>
                        </a:rPr>
                        <a:t>1944-78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34" charset="0"/>
                        </a:rPr>
                        <a:t>16-18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11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34" charset="0"/>
                        </a:rPr>
                        <a:t>Canada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34" charset="0"/>
                        </a:rPr>
                        <a:t>1912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34" charset="0"/>
                        </a:rPr>
                        <a:t>7-8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95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34" charset="0"/>
                        </a:rPr>
                        <a:t>Chickenpox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34" charset="0"/>
                        </a:rPr>
                        <a:t>USA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34" charset="0"/>
                        </a:rPr>
                        <a:t>1912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34" charset="0"/>
                        </a:rPr>
                        <a:t>7-8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16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34" charset="0"/>
                        </a:rPr>
                        <a:t>USA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34" charset="0"/>
                        </a:rPr>
                        <a:t>1944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34" charset="0"/>
                        </a:rPr>
                        <a:t>10-11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580D6-5C19-B141-BA8D-3EAD3A906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What Does This Mean for Interventions?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9B27AD-D9FB-F24A-82C0-AC86096DB4E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𝑆𝐿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What does this suggest for interventions?</a:t>
                </a:r>
              </a:p>
              <a:p>
                <a:pPr lvl="1"/>
                <a:r>
                  <a:rPr lang="en-US" dirty="0"/>
                  <a:t>Reduce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Reduce L (increase gamma)</a:t>
                </a:r>
              </a:p>
              <a:p>
                <a:pPr lvl="1"/>
                <a:r>
                  <a:rPr lang="en-US" dirty="0">
                    <a:solidFill>
                      <a:schemeClr val="tx1">
                        <a:lumMod val="50000"/>
                      </a:schemeClr>
                    </a:solidFill>
                  </a:rPr>
                  <a:t>Reduce S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9B27AD-D9FB-F24A-82C0-AC86096DB4E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66342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580D6-5C19-B141-BA8D-3EAD3A906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What Does This Mean for Interventions?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9B27AD-D9FB-F24A-82C0-AC86096DB4E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𝑆𝐿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What does this suggest for interventions?</a:t>
                </a:r>
              </a:p>
              <a:p>
                <a:pPr lvl="1"/>
                <a:r>
                  <a:rPr lang="en-US" dirty="0">
                    <a:solidFill>
                      <a:schemeClr val="tx1">
                        <a:lumMod val="50000"/>
                      </a:schemeClr>
                    </a:solidFill>
                  </a:rPr>
                  <a:t>Reduce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endParaRPr lang="en-US" dirty="0">
                  <a:solidFill>
                    <a:schemeClr val="tx1">
                      <a:lumMod val="50000"/>
                    </a:schemeClr>
                  </a:solidFill>
                </a:endParaRPr>
              </a:p>
              <a:p>
                <a:pPr lvl="1"/>
                <a:r>
                  <a:rPr lang="en-US" dirty="0">
                    <a:solidFill>
                      <a:schemeClr val="tx1">
                        <a:lumMod val="50000"/>
                      </a:schemeClr>
                    </a:solidFill>
                  </a:rPr>
                  <a:t>Reduce L (increase gamma)</a:t>
                </a:r>
              </a:p>
              <a:p>
                <a:pPr lvl="1"/>
                <a:r>
                  <a:rPr lang="en-US" dirty="0"/>
                  <a:t>Reduce S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9B27AD-D9FB-F24A-82C0-AC86096DB4E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49009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Idealized Epidemic in a Closed Community</a:t>
            </a:r>
          </a:p>
        </p:txBody>
      </p:sp>
      <p:pic>
        <p:nvPicPr>
          <p:cNvPr id="5427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2362200"/>
            <a:ext cx="9144000" cy="380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6" name="Text Box 5"/>
          <p:cNvSpPr txBox="1">
            <a:spLocks noChangeArrowheads="1"/>
          </p:cNvSpPr>
          <p:nvPr/>
        </p:nvSpPr>
        <p:spPr bwMode="auto">
          <a:xfrm>
            <a:off x="4038600" y="3124200"/>
            <a:ext cx="990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3200">
                <a:solidFill>
                  <a:srgbClr val="CC3399"/>
                </a:solidFill>
                <a:latin typeface="Arial" charset="0"/>
              </a:rPr>
              <a:t>S</a:t>
            </a:r>
          </a:p>
        </p:txBody>
      </p:sp>
      <p:sp>
        <p:nvSpPr>
          <p:cNvPr id="54277" name="Text Box 6"/>
          <p:cNvSpPr txBox="1">
            <a:spLocks noChangeArrowheads="1"/>
          </p:cNvSpPr>
          <p:nvPr/>
        </p:nvSpPr>
        <p:spPr bwMode="auto">
          <a:xfrm>
            <a:off x="3124200" y="4343400"/>
            <a:ext cx="990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3200">
                <a:solidFill>
                  <a:srgbClr val="0066CC"/>
                </a:solidFill>
                <a:latin typeface="Arial" charset="0"/>
              </a:rPr>
              <a:t>I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82E6E10-237B-6547-A1C4-BBD197B67832}"/>
                  </a:ext>
                </a:extLst>
              </p:cNvPr>
              <p:cNvSpPr txBox="1"/>
              <p:nvPr/>
            </p:nvSpPr>
            <p:spPr>
              <a:xfrm>
                <a:off x="6356220" y="1921603"/>
                <a:ext cx="4684542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2"/>
                    </a:solidFill>
                  </a:rPr>
                  <a:t>Here is where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>
                    <a:solidFill>
                      <a:schemeClr val="bg2"/>
                    </a:solidFill>
                  </a:rPr>
                  <a:t> is small enough to prevent growth if the epidemic runs its course. How can we use this for </a:t>
                </a:r>
                <a:r>
                  <a:rPr lang="en-US" b="1" dirty="0">
                    <a:solidFill>
                      <a:schemeClr val="bg2"/>
                    </a:solidFill>
                  </a:rPr>
                  <a:t>preventing</a:t>
                </a:r>
                <a:r>
                  <a:rPr lang="en-US" dirty="0">
                    <a:solidFill>
                      <a:schemeClr val="bg2"/>
                    </a:solidFill>
                  </a:rPr>
                  <a:t> epidemic growth?</a:t>
                </a: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82E6E10-237B-6547-A1C4-BBD197B678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6220" y="1921603"/>
                <a:ext cx="4684542" cy="923330"/>
              </a:xfrm>
              <a:prstGeom prst="rect">
                <a:avLst/>
              </a:prstGeom>
              <a:blipFill>
                <a:blip r:embed="rId3"/>
                <a:stretch>
                  <a:fillRect l="-1081" t="-2703" r="-541" b="-94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EA6B595-F71B-EA46-BE74-C755C07F9DF2}"/>
              </a:ext>
            </a:extLst>
          </p:cNvPr>
          <p:cNvCxnSpPr>
            <a:cxnSpLocks/>
          </p:cNvCxnSpPr>
          <p:nvPr/>
        </p:nvCxnSpPr>
        <p:spPr bwMode="auto">
          <a:xfrm flipH="1">
            <a:off x="4411362" y="2729132"/>
            <a:ext cx="1862829" cy="1885071"/>
          </a:xfrm>
          <a:prstGeom prst="straightConnector1">
            <a:avLst/>
          </a:prstGeom>
          <a:ln w="76200"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1B70F6F-5B36-B34B-88BF-5B10F3C0D2F8}"/>
              </a:ext>
            </a:extLst>
          </p:cNvPr>
          <p:cNvCxnSpPr>
            <a:cxnSpLocks/>
          </p:cNvCxnSpPr>
          <p:nvPr/>
        </p:nvCxnSpPr>
        <p:spPr bwMode="auto">
          <a:xfrm>
            <a:off x="4411362" y="4239065"/>
            <a:ext cx="0" cy="1233267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32C3CDC-C192-A04B-AEF9-DAE364D080F5}"/>
              </a:ext>
            </a:extLst>
          </p:cNvPr>
          <p:cNvCxnSpPr>
            <a:cxnSpLocks/>
          </p:cNvCxnSpPr>
          <p:nvPr/>
        </p:nvCxnSpPr>
        <p:spPr bwMode="auto">
          <a:xfrm flipH="1">
            <a:off x="2532185" y="4239066"/>
            <a:ext cx="1879177" cy="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7383425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580D6-5C19-B141-BA8D-3EAD3A906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R</a:t>
            </a:r>
            <a:r>
              <a:rPr lang="en-US" baseline="-25000" dirty="0">
                <a:solidFill>
                  <a:schemeClr val="bg2"/>
                </a:solidFill>
              </a:rPr>
              <a:t>E</a:t>
            </a:r>
            <a:r>
              <a:rPr lang="en-US" dirty="0">
                <a:solidFill>
                  <a:schemeClr val="bg2"/>
                </a:solidFill>
              </a:rPr>
              <a:t> : The Effective Reproduction Number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9B27AD-D9FB-F24A-82C0-AC86096DB4E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𝑆𝐿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What does this suggest for interventions?</a:t>
                </a:r>
              </a:p>
              <a:p>
                <a:pPr lvl="1"/>
                <a:r>
                  <a:rPr lang="en-US" dirty="0">
                    <a:solidFill>
                      <a:schemeClr val="tx1">
                        <a:lumMod val="50000"/>
                      </a:schemeClr>
                    </a:solidFill>
                  </a:rPr>
                  <a:t>Reduce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endParaRPr lang="en-US" dirty="0">
                  <a:solidFill>
                    <a:schemeClr val="tx1">
                      <a:lumMod val="50000"/>
                    </a:schemeClr>
                  </a:solidFill>
                </a:endParaRPr>
              </a:p>
              <a:p>
                <a:pPr lvl="1"/>
                <a:r>
                  <a:rPr lang="en-US" dirty="0">
                    <a:solidFill>
                      <a:schemeClr val="tx1">
                        <a:lumMod val="50000"/>
                      </a:schemeClr>
                    </a:solidFill>
                  </a:rPr>
                  <a:t>Reduce L (increase gamma)</a:t>
                </a:r>
              </a:p>
              <a:p>
                <a:pPr lvl="1"/>
                <a:r>
                  <a:rPr lang="en-US" dirty="0"/>
                  <a:t>Reduce S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9B27AD-D9FB-F24A-82C0-AC86096DB4E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936E77FF-D551-6A40-830E-0D09BD551023}"/>
              </a:ext>
            </a:extLst>
          </p:cNvPr>
          <p:cNvSpPr txBox="1"/>
          <p:nvPr/>
        </p:nvSpPr>
        <p:spPr>
          <a:xfrm>
            <a:off x="8292905" y="1981200"/>
            <a:ext cx="38990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chemeClr val="bg2"/>
                </a:solidFill>
              </a:rPr>
              <a:t>p </a:t>
            </a:r>
            <a:r>
              <a:rPr lang="en-US" sz="2400" dirty="0">
                <a:solidFill>
                  <a:schemeClr val="bg2"/>
                </a:solidFill>
              </a:rPr>
              <a:t>is the fraction </a:t>
            </a:r>
            <a:r>
              <a:rPr lang="en-US" sz="2400" dirty="0" err="1">
                <a:solidFill>
                  <a:schemeClr val="bg2"/>
                </a:solidFill>
              </a:rPr>
              <a:t>susuceptible</a:t>
            </a:r>
            <a:endParaRPr lang="en-US" sz="2400" dirty="0">
              <a:solidFill>
                <a:schemeClr val="bg2"/>
              </a:solidFill>
            </a:endParaRPr>
          </a:p>
          <a:p>
            <a:r>
              <a:rPr lang="en-US" sz="2400" dirty="0">
                <a:solidFill>
                  <a:schemeClr val="bg2"/>
                </a:solidFill>
              </a:rPr>
              <a:t>1</a:t>
            </a:r>
            <a:r>
              <a:rPr lang="en-US" sz="2400" i="1" dirty="0">
                <a:solidFill>
                  <a:schemeClr val="bg2"/>
                </a:solidFill>
              </a:rPr>
              <a:t>-p</a:t>
            </a:r>
            <a:r>
              <a:rPr lang="en-US" sz="2400" dirty="0">
                <a:solidFill>
                  <a:schemeClr val="bg2"/>
                </a:solidFill>
              </a:rPr>
              <a:t> is the fraction immune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EC64D6-A9EB-3E4D-9DD5-30C3DEEF8816}"/>
              </a:ext>
            </a:extLst>
          </p:cNvPr>
          <p:cNvSpPr txBox="1"/>
          <p:nvPr/>
        </p:nvSpPr>
        <p:spPr>
          <a:xfrm>
            <a:off x="4705644" y="5154248"/>
            <a:ext cx="729409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chemeClr val="bg2"/>
                </a:solidFill>
              </a:rPr>
              <a:t>The expected number of new infections due to each infection in a population with some immunity</a:t>
            </a:r>
          </a:p>
        </p:txBody>
      </p:sp>
    </p:spTree>
    <p:extLst>
      <p:ext uri="{BB962C8B-B14F-4D97-AF65-F5344CB8AC3E}">
        <p14:creationId xmlns:p14="http://schemas.microsoft.com/office/powerpoint/2010/main" val="14212325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4689C-62E5-5F4D-A53F-E2BBCC743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Herd Immunity Threshold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154ED9E-159B-9442-B5D9-2B47DC6B0130}"/>
                  </a:ext>
                </a:extLst>
              </p:cNvPr>
              <p:cNvSpPr txBox="1"/>
              <p:nvPr/>
            </p:nvSpPr>
            <p:spPr>
              <a:xfrm>
                <a:off x="475800" y="2099127"/>
                <a:ext cx="5298988" cy="41271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num>
                        <m:den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𝑆𝐿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𝑆𝐿</m:t>
                      </m:r>
                    </m:oMath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1=</m:t>
                      </m:r>
                      <m:f>
                        <m:fPr>
                          <m:ctrlPr>
                            <a:rPr lang="en-US" sz="3200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𝑆𝐿</m:t>
                          </m:r>
                        </m:num>
                        <m:den>
                          <m:sSub>
                            <m:sSubPr>
                              <m:ctrlPr>
                                <a:rPr lang="en-US" sz="3200" b="0" i="1" smtClean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  <m:oMath xmlns:m="http://schemas.openxmlformats.org/officeDocument/2006/math"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1=</m:t>
                      </m:r>
                      <m:f>
                        <m:fPr>
                          <m:ctrlP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3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3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sz="3200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sz="3200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3200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sz="3200" dirty="0">
                  <a:solidFill>
                    <a:schemeClr val="bg2"/>
                  </a:solidFill>
                </a:endParaRPr>
              </a:p>
              <a:p>
                <a:endParaRPr lang="en-US" sz="3200" dirty="0">
                  <a:solidFill>
                    <a:schemeClr val="bg2"/>
                  </a:solidFill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154ED9E-159B-9442-B5D9-2B47DC6B01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800" y="2099127"/>
                <a:ext cx="5298988" cy="412715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ontent Placeholder 11">
                <a:extLst>
                  <a:ext uri="{FF2B5EF4-FFF2-40B4-BE49-F238E27FC236}">
                    <a16:creationId xmlns:a16="http://schemas.microsoft.com/office/drawing/2014/main" id="{4A50FAC9-CDD5-4D4F-A3BF-441F8A92BA60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What fraction of </a:t>
                </a:r>
                <a:r>
                  <a:rPr lang="en-US" dirty="0" err="1"/>
                  <a:t>Susceptibles</a:t>
                </a:r>
                <a:r>
                  <a:rPr lang="en-US" dirty="0"/>
                  <a:t> need to be immune in order for  </a:t>
                </a:r>
              </a:p>
              <a:p>
                <a:pPr marL="0" indent="0">
                  <a:buNone/>
                </a:pPr>
                <a:r>
                  <a:rPr lang="en-US" dirty="0"/>
                  <a:t>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 </a:t>
                </a:r>
              </a:p>
              <a:p>
                <a:pPr marL="0" indent="0">
                  <a:buNone/>
                </a:pPr>
                <a:r>
                  <a:rPr lang="en-US" dirty="0"/>
                  <a:t>to remain?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12" name="Content Placeholder 11">
                <a:extLst>
                  <a:ext uri="{FF2B5EF4-FFF2-40B4-BE49-F238E27FC236}">
                    <a16:creationId xmlns:a16="http://schemas.microsoft.com/office/drawing/2014/main" id="{4A50FAC9-CDD5-4D4F-A3BF-441F8A92BA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l="-2494" t="-1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58019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4689C-62E5-5F4D-A53F-E2BBCC743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Herd Immunity Threshold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154ED9E-159B-9442-B5D9-2B47DC6B0130}"/>
                  </a:ext>
                </a:extLst>
              </p:cNvPr>
              <p:cNvSpPr txBox="1"/>
              <p:nvPr/>
            </p:nvSpPr>
            <p:spPr>
              <a:xfrm>
                <a:off x="475800" y="2099127"/>
                <a:ext cx="5298988" cy="41271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num>
                        <m:den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𝑆𝐿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𝑆𝐿</m:t>
                      </m:r>
                    </m:oMath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1=</m:t>
                      </m:r>
                      <m:f>
                        <m:fPr>
                          <m:ctrlPr>
                            <a:rPr lang="en-US" sz="3200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𝑆𝐿</m:t>
                          </m:r>
                        </m:num>
                        <m:den>
                          <m:sSub>
                            <m:sSubPr>
                              <m:ctrlPr>
                                <a:rPr lang="en-US" sz="3200" b="0" i="1" smtClean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  <m:oMath xmlns:m="http://schemas.openxmlformats.org/officeDocument/2006/math">
                      <m:r>
                        <a:rPr lang="en-US" sz="3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1=</m:t>
                      </m:r>
                      <m:f>
                        <m:fPr>
                          <m:ctrlPr>
                            <a:rPr lang="en-US" sz="3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3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3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sz="3200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sz="3200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3200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sz="3200" dirty="0">
                  <a:solidFill>
                    <a:schemeClr val="bg2"/>
                  </a:solidFill>
                </a:endParaRPr>
              </a:p>
              <a:p>
                <a:endParaRPr lang="en-US" sz="3200" dirty="0">
                  <a:solidFill>
                    <a:schemeClr val="bg2"/>
                  </a:solidFill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154ED9E-159B-9442-B5D9-2B47DC6B01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800" y="2099127"/>
                <a:ext cx="5298988" cy="412715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ontent Placeholder 11">
                <a:extLst>
                  <a:ext uri="{FF2B5EF4-FFF2-40B4-BE49-F238E27FC236}">
                    <a16:creationId xmlns:a16="http://schemas.microsoft.com/office/drawing/2014/main" id="{4A50FAC9-CDD5-4D4F-A3BF-441F8A92BA60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What fraction of </a:t>
                </a:r>
                <a:r>
                  <a:rPr lang="en-US" dirty="0" err="1"/>
                  <a:t>Susceptibles</a:t>
                </a:r>
                <a:r>
                  <a:rPr lang="en-US" dirty="0"/>
                  <a:t> need to be immune in order for  </a:t>
                </a:r>
              </a:p>
              <a:p>
                <a:pPr marL="0" indent="0">
                  <a:buNone/>
                </a:pPr>
                <a:r>
                  <a:rPr lang="en-US" dirty="0"/>
                  <a:t>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 </a:t>
                </a:r>
              </a:p>
              <a:p>
                <a:pPr marL="0" indent="0">
                  <a:buNone/>
                </a:pPr>
                <a:r>
                  <a:rPr lang="en-US" dirty="0"/>
                  <a:t>to remain?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2" name="Content Placeholder 11">
                <a:extLst>
                  <a:ext uri="{FF2B5EF4-FFF2-40B4-BE49-F238E27FC236}">
                    <a16:creationId xmlns:a16="http://schemas.microsoft.com/office/drawing/2014/main" id="{4A50FAC9-CDD5-4D4F-A3BF-441F8A92BA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l="-2494" t="-1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13907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4689C-62E5-5F4D-A53F-E2BBCC743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Herd Immunity Threshold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154ED9E-159B-9442-B5D9-2B47DC6B0130}"/>
                  </a:ext>
                </a:extLst>
              </p:cNvPr>
              <p:cNvSpPr txBox="1"/>
              <p:nvPr/>
            </p:nvSpPr>
            <p:spPr>
              <a:xfrm>
                <a:off x="475800" y="2776494"/>
                <a:ext cx="5298988" cy="23289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chemeClr val="bg2"/>
                    </a:solidFill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3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3200" i="1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=1−</m:t>
                    </m:r>
                    <m:f>
                      <m:fPr>
                        <m:ctrlPr>
                          <a:rPr lang="en-US" sz="3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sz="3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3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3200" dirty="0">
                    <a:solidFill>
                      <a:schemeClr val="bg2"/>
                    </a:solidFill>
                  </a:rPr>
                  <a:t> are immune </a:t>
                </a:r>
                <a:r>
                  <a:rPr lang="en-US" sz="3200" b="1" i="1" dirty="0">
                    <a:solidFill>
                      <a:schemeClr val="bg2"/>
                    </a:solidFill>
                  </a:rPr>
                  <a:t>before</a:t>
                </a:r>
                <a:r>
                  <a:rPr lang="en-US" sz="3200" dirty="0">
                    <a:solidFill>
                      <a:schemeClr val="bg2"/>
                    </a:solidFill>
                  </a:rPr>
                  <a:t> an outbreak then it won’t be able to grow (on average)</a:t>
                </a: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154ED9E-159B-9442-B5D9-2B47DC6B01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800" y="2776494"/>
                <a:ext cx="5298988" cy="2328907"/>
              </a:xfrm>
              <a:prstGeom prst="rect">
                <a:avLst/>
              </a:prstGeom>
              <a:blipFill>
                <a:blip r:embed="rId2"/>
                <a:stretch>
                  <a:fillRect l="-2871" b="-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4">
            <a:extLst>
              <a:ext uri="{FF2B5EF4-FFF2-40B4-BE49-F238E27FC236}">
                <a16:creationId xmlns:a16="http://schemas.microsoft.com/office/drawing/2014/main" id="{505B0818-9A11-6447-BABE-2E6357A6B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2218592"/>
            <a:ext cx="4805092" cy="1998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DA32144-024C-574D-915B-1E71998421A6}"/>
                  </a:ext>
                </a:extLst>
              </p:cNvPr>
              <p:cNvSpPr txBox="1"/>
              <p:nvPr/>
            </p:nvSpPr>
            <p:spPr>
              <a:xfrm>
                <a:off x="6417214" y="4520626"/>
                <a:ext cx="5298988" cy="18364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chemeClr val="bg2"/>
                    </a:solidFill>
                  </a:rPr>
                  <a:t>If an outbreak takes off it </a:t>
                </a:r>
                <a:r>
                  <a:rPr lang="en-US" sz="3200" b="1" i="1" dirty="0">
                    <a:solidFill>
                      <a:schemeClr val="bg2"/>
                    </a:solidFill>
                  </a:rPr>
                  <a:t>WILL NOT</a:t>
                </a:r>
                <a:r>
                  <a:rPr lang="en-US" sz="3200" dirty="0">
                    <a:solidFill>
                      <a:schemeClr val="bg2"/>
                    </a:solidFill>
                  </a:rPr>
                  <a:t> stop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3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3200" i="1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=1−</m:t>
                    </m:r>
                    <m:f>
                      <m:fPr>
                        <m:ctrlPr>
                          <a:rPr lang="en-US" sz="3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sz="3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3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3200" dirty="0">
                    <a:solidFill>
                      <a:schemeClr val="bg2"/>
                    </a:solidFill>
                  </a:rPr>
                  <a:t> are immune</a:t>
                </a: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DA32144-024C-574D-915B-1E71998421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7214" y="4520626"/>
                <a:ext cx="5298988" cy="1836465"/>
              </a:xfrm>
              <a:prstGeom prst="rect">
                <a:avLst/>
              </a:prstGeom>
              <a:blipFill>
                <a:blip r:embed="rId4"/>
                <a:stretch>
                  <a:fillRect l="-2871" t="-4828" r="-3349" b="-9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1714C2D-9070-AA4A-A822-69FB1793BE8B}"/>
              </a:ext>
            </a:extLst>
          </p:cNvPr>
          <p:cNvCxnSpPr/>
          <p:nvPr/>
        </p:nvCxnSpPr>
        <p:spPr bwMode="auto">
          <a:xfrm flipV="1">
            <a:off x="7610622" y="3193366"/>
            <a:ext cx="0" cy="64711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918D879-7D81-7B45-B3A3-406BB26EE7EC}"/>
              </a:ext>
            </a:extLst>
          </p:cNvPr>
          <p:cNvCxnSpPr>
            <a:cxnSpLocks/>
          </p:cNvCxnSpPr>
          <p:nvPr/>
        </p:nvCxnSpPr>
        <p:spPr bwMode="auto">
          <a:xfrm>
            <a:off x="6639951" y="3193366"/>
            <a:ext cx="970671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4666667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4689C-62E5-5F4D-A53F-E2BBCC743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Herd Immunity Threshold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154ED9E-159B-9442-B5D9-2B47DC6B0130}"/>
                  </a:ext>
                </a:extLst>
              </p:cNvPr>
              <p:cNvSpPr txBox="1"/>
              <p:nvPr/>
            </p:nvSpPr>
            <p:spPr>
              <a:xfrm>
                <a:off x="475800" y="2776494"/>
                <a:ext cx="5298988" cy="23289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chemeClr val="bg2"/>
                    </a:solidFill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3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3200" i="1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=1−</m:t>
                    </m:r>
                    <m:f>
                      <m:fPr>
                        <m:ctrlPr>
                          <a:rPr lang="en-US" sz="3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sz="3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3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3200" dirty="0">
                    <a:solidFill>
                      <a:schemeClr val="bg2"/>
                    </a:solidFill>
                  </a:rPr>
                  <a:t> are immune </a:t>
                </a:r>
                <a:r>
                  <a:rPr lang="en-US" sz="3200" b="1" i="1" dirty="0">
                    <a:solidFill>
                      <a:schemeClr val="bg2"/>
                    </a:solidFill>
                  </a:rPr>
                  <a:t>before</a:t>
                </a:r>
                <a:r>
                  <a:rPr lang="en-US" sz="3200" dirty="0">
                    <a:solidFill>
                      <a:schemeClr val="bg2"/>
                    </a:solidFill>
                  </a:rPr>
                  <a:t> an outbreak then it won’t be able to grow (on average)</a:t>
                </a: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154ED9E-159B-9442-B5D9-2B47DC6B01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800" y="2776494"/>
                <a:ext cx="5298988" cy="2328907"/>
              </a:xfrm>
              <a:prstGeom prst="rect">
                <a:avLst/>
              </a:prstGeom>
              <a:blipFill>
                <a:blip r:embed="rId2"/>
                <a:stretch>
                  <a:fillRect l="-2871" b="-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4">
            <a:extLst>
              <a:ext uri="{FF2B5EF4-FFF2-40B4-BE49-F238E27FC236}">
                <a16:creationId xmlns:a16="http://schemas.microsoft.com/office/drawing/2014/main" id="{505B0818-9A11-6447-BABE-2E6357A6B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2218592"/>
            <a:ext cx="4805092" cy="1998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DA32144-024C-574D-915B-1E71998421A6}"/>
                  </a:ext>
                </a:extLst>
              </p:cNvPr>
              <p:cNvSpPr txBox="1"/>
              <p:nvPr/>
            </p:nvSpPr>
            <p:spPr>
              <a:xfrm>
                <a:off x="6417214" y="4520626"/>
                <a:ext cx="5298988" cy="18364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chemeClr val="bg2"/>
                    </a:solidFill>
                  </a:rPr>
                  <a:t>If an outbreak takes off it </a:t>
                </a:r>
                <a:r>
                  <a:rPr lang="en-US" sz="3200" b="1" i="1" dirty="0">
                    <a:solidFill>
                      <a:schemeClr val="bg2"/>
                    </a:solidFill>
                  </a:rPr>
                  <a:t>WILL NOT</a:t>
                </a:r>
                <a:r>
                  <a:rPr lang="en-US" sz="3200" dirty="0">
                    <a:solidFill>
                      <a:schemeClr val="bg2"/>
                    </a:solidFill>
                  </a:rPr>
                  <a:t> stop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3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3200" i="1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=1−</m:t>
                    </m:r>
                    <m:f>
                      <m:fPr>
                        <m:ctrlPr>
                          <a:rPr lang="en-US" sz="3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sz="3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3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3200" dirty="0">
                    <a:solidFill>
                      <a:schemeClr val="bg2"/>
                    </a:solidFill>
                  </a:rPr>
                  <a:t> are immune</a:t>
                </a: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DA32144-024C-574D-915B-1E71998421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7214" y="4520626"/>
                <a:ext cx="5298988" cy="1836465"/>
              </a:xfrm>
              <a:prstGeom prst="rect">
                <a:avLst/>
              </a:prstGeom>
              <a:blipFill>
                <a:blip r:embed="rId4"/>
                <a:stretch>
                  <a:fillRect l="-2871" t="-4828" r="-3349" b="-9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5AC5E9D5-BEEC-8740-9D6F-2DE292BEA5F2}"/>
              </a:ext>
            </a:extLst>
          </p:cNvPr>
          <p:cNvSpPr txBox="1"/>
          <p:nvPr/>
        </p:nvSpPr>
        <p:spPr>
          <a:xfrm>
            <a:off x="9730154" y="6017567"/>
            <a:ext cx="1547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2"/>
                </a:solidFill>
              </a:rPr>
              <a:t>Why not?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CF479FC-D8A8-6747-948B-91DFDBAE6555}"/>
              </a:ext>
            </a:extLst>
          </p:cNvPr>
          <p:cNvCxnSpPr/>
          <p:nvPr/>
        </p:nvCxnSpPr>
        <p:spPr bwMode="auto">
          <a:xfrm flipV="1">
            <a:off x="7610622" y="3193366"/>
            <a:ext cx="0" cy="64711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0E91A7B-9583-4140-B613-DE36057C6798}"/>
              </a:ext>
            </a:extLst>
          </p:cNvPr>
          <p:cNvCxnSpPr>
            <a:cxnSpLocks/>
          </p:cNvCxnSpPr>
          <p:nvPr/>
        </p:nvCxnSpPr>
        <p:spPr bwMode="auto">
          <a:xfrm>
            <a:off x="6639951" y="3193366"/>
            <a:ext cx="970671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2029943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FFC20-EBB5-664C-A6E1-05503FCF3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Final Size Calculation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2E73C8A-9CCF-834F-928C-ACB76DF7613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=1−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dirty="0"/>
                  <a:t>is the proportion of the population infected at the end of the epidemic (the proportion in the R class at the end)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sz="2800" dirty="0" err="1"/>
                  <a:t>Citation:https</a:t>
                </a:r>
                <a:r>
                  <a:rPr lang="en-US" sz="2800" dirty="0"/>
                  <a:t>://</a:t>
                </a:r>
                <a:r>
                  <a:rPr lang="en-US" sz="2800" dirty="0" err="1"/>
                  <a:t>www.ncbi.nlm.nih.gov</a:t>
                </a:r>
                <a:r>
                  <a:rPr lang="en-US" sz="2800" dirty="0"/>
                  <a:t>/</a:t>
                </a:r>
                <a:r>
                  <a:rPr lang="en-US" sz="2800" dirty="0" err="1"/>
                  <a:t>pmc</a:t>
                </a:r>
                <a:r>
                  <a:rPr lang="en-US" sz="2800" dirty="0"/>
                  <a:t>/articles/PMC3506030/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2E73C8A-9CCF-834F-928C-ACB76DF7613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69" r="-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61438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FFC20-EBB5-664C-A6E1-05503FCF3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Comparing T</a:t>
            </a:r>
            <a:r>
              <a:rPr lang="en-US" baseline="-25000" dirty="0">
                <a:solidFill>
                  <a:schemeClr val="bg2"/>
                </a:solidFill>
              </a:rPr>
              <a:t>c</a:t>
            </a:r>
            <a:r>
              <a:rPr lang="en-US" dirty="0">
                <a:solidFill>
                  <a:schemeClr val="bg2"/>
                </a:solidFill>
              </a:rPr>
              <a:t> and Final Size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080F21C-9845-CE4D-9482-74DFE69244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97393" y="1936652"/>
            <a:ext cx="4114800" cy="4114800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9D4814B-45EC-AF48-8558-BBA2B1FDC463}"/>
              </a:ext>
            </a:extLst>
          </p:cNvPr>
          <p:cNvSpPr txBox="1"/>
          <p:nvPr/>
        </p:nvSpPr>
        <p:spPr>
          <a:xfrm>
            <a:off x="8887264" y="5682120"/>
            <a:ext cx="486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R</a:t>
            </a:r>
            <a:r>
              <a:rPr lang="en-US" baseline="-25000" dirty="0">
                <a:solidFill>
                  <a:schemeClr val="bg2"/>
                </a:solidFill>
              </a:rPr>
              <a:t>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C8AA42-8538-284D-BA45-597DB727D533}"/>
              </a:ext>
            </a:extLst>
          </p:cNvPr>
          <p:cNvSpPr txBox="1"/>
          <p:nvPr/>
        </p:nvSpPr>
        <p:spPr>
          <a:xfrm>
            <a:off x="7857391" y="4398443"/>
            <a:ext cx="2777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Final size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Herd immunity threshold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3F6824-F865-AD4D-B80B-D2B823763644}"/>
              </a:ext>
            </a:extLst>
          </p:cNvPr>
          <p:cNvSpPr txBox="1"/>
          <p:nvPr/>
        </p:nvSpPr>
        <p:spPr>
          <a:xfrm>
            <a:off x="7958796" y="2669822"/>
            <a:ext cx="1885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50000"/>
                    <a:lumOff val="50000"/>
                  </a:schemeClr>
                </a:solidFill>
              </a:rPr>
              <a:t>overshoot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285851-8336-5D4D-8D62-81F126EFDB27}"/>
              </a:ext>
            </a:extLst>
          </p:cNvPr>
          <p:cNvSpPr txBox="1"/>
          <p:nvPr/>
        </p:nvSpPr>
        <p:spPr>
          <a:xfrm>
            <a:off x="914400" y="1752600"/>
            <a:ext cx="507843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2"/>
                </a:solidFill>
              </a:rPr>
              <a:t>Many more individuals will become infected in an epidemic (on average) than need to be immunized </a:t>
            </a:r>
            <a:r>
              <a:rPr lang="en-US" sz="2800" b="1" i="1" dirty="0">
                <a:solidFill>
                  <a:schemeClr val="bg2"/>
                </a:solidFill>
              </a:rPr>
              <a:t>BEFORE</a:t>
            </a:r>
            <a:r>
              <a:rPr lang="en-US" sz="2800" dirty="0">
                <a:solidFill>
                  <a:schemeClr val="bg2"/>
                </a:solidFill>
              </a:rPr>
              <a:t> an epidemic</a:t>
            </a:r>
          </a:p>
          <a:p>
            <a:endParaRPr lang="en-US" sz="2800" dirty="0">
              <a:solidFill>
                <a:schemeClr val="bg2"/>
              </a:solidFill>
            </a:endParaRPr>
          </a:p>
          <a:p>
            <a:r>
              <a:rPr lang="en-US" sz="2800" dirty="0">
                <a:solidFill>
                  <a:schemeClr val="bg2"/>
                </a:solidFill>
              </a:rPr>
              <a:t>Herd Immunity is a relevant concept throughout an epidemic (and helps stop them), the Herd Immunity Threshold is only relevant for preventing, not stopping outbreaks. </a:t>
            </a:r>
          </a:p>
        </p:txBody>
      </p:sp>
    </p:spTree>
    <p:extLst>
      <p:ext uri="{BB962C8B-B14F-4D97-AF65-F5344CB8AC3E}">
        <p14:creationId xmlns:p14="http://schemas.microsoft.com/office/powerpoint/2010/main" val="3796615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DC5C2-B5EB-9349-9202-D309315CF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bg2"/>
                </a:solidFill>
              </a:rPr>
              <a:t>What Happens When Births Are Added?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27700C39-BE29-2242-B0CC-E4222081BCD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914399" y="1981200"/>
                <a:ext cx="5894363" cy="411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bg2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bg2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bg2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bg2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bg2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bg2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bg2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bg2"/>
                    </a:solidFill>
                    <a:latin typeface="+mn-lt"/>
                  </a:defRPr>
                </a:lvl9pPr>
              </a:lstStyle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kern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kern="0" smtClean="0">
                              <a:latin typeface="Cambria Math" panose="02040503050406030204" pitchFamily="18" charset="0"/>
                            </a:rPr>
                            <m:t>𝑑𝑆</m:t>
                          </m:r>
                        </m:num>
                        <m:den>
                          <m:r>
                            <a:rPr lang="en-US" i="1" kern="0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 kern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en-US" i="1" kern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i="1" ker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r>
                        <a:rPr lang="en-US" i="1" ker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i="1" ker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i="1" ker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r>
                        <a:rPr lang="en-US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en-US" i="1" ker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ker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 kern="0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US" i="1" ker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 kern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en-US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i="1" ker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i="1" ker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r>
                        <a:rPr lang="en-US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r>
                        <a:rPr lang="en-US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en-US" i="1" ker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ker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 kern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i="1" ker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 kern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en-US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r>
                        <a:rPr lang="en-US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  <m:r>
                        <a:rPr lang="en-US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kern="0" dirty="0"/>
              </a:p>
            </p:txBody>
          </p:sp>
        </mc:Choice>
        <mc:Fallback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27700C39-BE29-2242-B0CC-E4222081BC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399" y="1981200"/>
                <a:ext cx="5894363" cy="41148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7D11A0AA-F67A-E84C-A444-7236DC706A6D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443002" y="5253111"/>
                <a:ext cx="5383238" cy="1307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bg2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bg2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bg2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bg2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bg2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bg2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bg2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bg2"/>
                    </a:solidFill>
                    <a:latin typeface="+mn-lt"/>
                  </a:defRPr>
                </a:lvl9pPr>
              </a:lstStyle>
              <a:p>
                <a:pPr marL="0" indent="0">
                  <a:buFontTx/>
                  <a:buNone/>
                </a:pPr>
                <a14:m>
                  <m:oMath xmlns:m="http://schemas.openxmlformats.org/officeDocument/2006/math">
                    <m:r>
                      <a:rPr lang="en-US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kern="0" dirty="0"/>
                  <a:t> is birth and death rate</a:t>
                </a:r>
              </a:p>
              <a:p>
                <a:pPr marL="0" indent="0">
                  <a:buFontTx/>
                  <a:buNone/>
                </a:pPr>
                <a14:m>
                  <m:oMath xmlns:m="http://schemas.openxmlformats.org/officeDocument/2006/math">
                    <m:r>
                      <a:rPr lang="en-US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kern="0" dirty="0"/>
                  <a:t> is disease induced death rate</a:t>
                </a:r>
              </a:p>
              <a:p>
                <a:pPr marL="0" indent="0">
                  <a:buFontTx/>
                  <a:buNone/>
                </a:pPr>
                <a:endParaRPr lang="en-US" kern="0" dirty="0"/>
              </a:p>
              <a:p>
                <a:pPr marL="0" indent="0">
                  <a:buFontTx/>
                  <a:buNone/>
                </a:pPr>
                <a:endParaRPr lang="en-US" kern="0" dirty="0"/>
              </a:p>
              <a:p>
                <a:pPr marL="0" indent="0">
                  <a:buFontTx/>
                  <a:buNone/>
                </a:pPr>
                <a:endParaRPr lang="en-US" kern="0" dirty="0"/>
              </a:p>
            </p:txBody>
          </p:sp>
        </mc:Choice>
        <mc:Fallback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7D11A0AA-F67A-E84C-A444-7236DC706A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43002" y="5253111"/>
                <a:ext cx="5383238" cy="1307123"/>
              </a:xfrm>
              <a:prstGeom prst="rect">
                <a:avLst/>
              </a:prstGeom>
              <a:blipFill>
                <a:blip r:embed="rId3"/>
                <a:stretch>
                  <a:fillRect l="-941" t="-5769" r="-1882" b="-384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83783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B1672-F995-FC4C-BE97-987B01956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Dynamics Over Time</a:t>
            </a:r>
          </a:p>
        </p:txBody>
      </p:sp>
      <p:pic>
        <p:nvPicPr>
          <p:cNvPr id="9" name="Content Placeholder 8" descr="Chart, line chart&#10;&#10;Description automatically generated">
            <a:extLst>
              <a:ext uri="{FF2B5EF4-FFF2-40B4-BE49-F238E27FC236}">
                <a16:creationId xmlns:a16="http://schemas.microsoft.com/office/drawing/2014/main" id="{56CF680C-F3D0-3046-A28C-310C318BE3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5664" y="1981200"/>
            <a:ext cx="4340672" cy="4114800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229E2DC-8C29-3E48-AB8E-B65637F9E98E}"/>
              </a:ext>
            </a:extLst>
          </p:cNvPr>
          <p:cNvSpPr txBox="1"/>
          <p:nvPr/>
        </p:nvSpPr>
        <p:spPr>
          <a:xfrm>
            <a:off x="914400" y="2883877"/>
            <a:ext cx="25743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Note that after initial overshoot, </a:t>
            </a:r>
            <a:r>
              <a:rPr lang="en-US" dirty="0" err="1">
                <a:solidFill>
                  <a:schemeClr val="bg2"/>
                </a:solidFill>
              </a:rPr>
              <a:t>susceptibles</a:t>
            </a:r>
            <a:r>
              <a:rPr lang="en-US" dirty="0">
                <a:solidFill>
                  <a:schemeClr val="bg2"/>
                </a:solidFill>
              </a:rPr>
              <a:t> build back up until a new outbreak occurs, the second is smaller, and the third smaller than that</a:t>
            </a:r>
          </a:p>
        </p:txBody>
      </p:sp>
    </p:spTree>
    <p:extLst>
      <p:ext uri="{BB962C8B-B14F-4D97-AF65-F5344CB8AC3E}">
        <p14:creationId xmlns:p14="http://schemas.microsoft.com/office/powerpoint/2010/main" val="20284783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3D25B-6249-214C-A556-1B3F9960A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Terms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5DE90A-6615-6F47-B114-3DA1ED995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Closed v Open populations</a:t>
            </a:r>
          </a:p>
          <a:p>
            <a:pPr lvl="1"/>
            <a:r>
              <a:rPr lang="en-US" dirty="0"/>
              <a:t>Closed populations have no additions due to births or immigration and no losses due to death or emigration – all dynamics due </a:t>
            </a:r>
            <a:r>
              <a:rPr lang="en-US" b="1" i="1" dirty="0"/>
              <a:t>only</a:t>
            </a:r>
            <a:r>
              <a:rPr lang="en-US" dirty="0"/>
              <a:t> to infection</a:t>
            </a:r>
          </a:p>
          <a:p>
            <a:pPr lvl="2"/>
            <a:r>
              <a:rPr lang="en-US" dirty="0"/>
              <a:t>Unrealistic, but simple and a good place to start</a:t>
            </a:r>
          </a:p>
          <a:p>
            <a:pPr lvl="1"/>
            <a:r>
              <a:rPr lang="en-US" dirty="0"/>
              <a:t>Open populations can have births, immigration, deaths, emigration</a:t>
            </a:r>
          </a:p>
          <a:p>
            <a:pPr lvl="2"/>
            <a:r>
              <a:rPr lang="en-US" dirty="0"/>
              <a:t>Either explicitly or implicitly</a:t>
            </a:r>
          </a:p>
          <a:p>
            <a:pPr marL="0" indent="0">
              <a:buNone/>
            </a:pPr>
            <a:r>
              <a:rPr lang="en-US" dirty="0"/>
              <a:t>Equilibrium and Transient</a:t>
            </a:r>
          </a:p>
          <a:p>
            <a:pPr lvl="1"/>
            <a:r>
              <a:rPr lang="en-US" dirty="0"/>
              <a:t>At equilibrium, the values of all states are constant – individuals may still get sick, recover, </a:t>
            </a:r>
            <a:r>
              <a:rPr lang="en-US" dirty="0" err="1"/>
              <a:t>etc</a:t>
            </a:r>
            <a:r>
              <a:rPr lang="en-US" dirty="0"/>
              <a:t>, but all changes balance each other out</a:t>
            </a:r>
          </a:p>
          <a:p>
            <a:pPr lvl="1"/>
            <a:r>
              <a:rPr lang="en-US" dirty="0"/>
              <a:t>Dynamics are transient if the states are continuing to change … more nuance later (really)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151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DC5C2-B5EB-9349-9202-D309315CF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bg2"/>
                </a:solidFill>
              </a:rPr>
              <a:t>When Does </a:t>
            </a:r>
            <a:r>
              <a:rPr lang="en-US" sz="4000" i="1" dirty="0">
                <a:solidFill>
                  <a:schemeClr val="bg2"/>
                </a:solidFill>
              </a:rPr>
              <a:t>I</a:t>
            </a:r>
            <a:r>
              <a:rPr lang="en-US" sz="4000" dirty="0">
                <a:solidFill>
                  <a:schemeClr val="bg2"/>
                </a:solidFill>
              </a:rPr>
              <a:t> Stop Growing?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27700C39-BE29-2242-B0CC-E4222081BCD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914399" y="1981200"/>
                <a:ext cx="5894363" cy="411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bg2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bg2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bg2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bg2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bg2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bg2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bg2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bg2"/>
                    </a:solidFill>
                    <a:latin typeface="+mn-lt"/>
                  </a:defRPr>
                </a:lvl9pPr>
              </a:lstStyle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kern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ker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 kern="0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US" i="1" ker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 kern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i="1" ker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i="1" ker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r>
                        <a:rPr lang="en-US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r>
                        <a:rPr lang="en-US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  <m:oMath xmlns:m="http://schemas.openxmlformats.org/officeDocument/2006/math">
                      <m:r>
                        <a:rPr lang="en-US" b="0" i="1" kern="0" smtClean="0">
                          <a:latin typeface="Cambria Math" panose="02040503050406030204" pitchFamily="18" charset="0"/>
                        </a:rPr>
                        <m:t>0&lt;</m:t>
                      </m:r>
                      <m:r>
                        <a:rPr lang="en-US" i="1" ker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 ker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i="1" ker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i="1" ker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i="1" ker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r>
                        <a:rPr lang="en-US" i="1" ker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i="1" ker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i="1" ker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r>
                        <a:rPr lang="en-US" i="1" ker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i="1" ker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i="1" ker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  <m:oMath xmlns:m="http://schemas.openxmlformats.org/officeDocument/2006/math">
                      <m:r>
                        <a:rPr lang="en-US" i="1" ker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 ker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</m:t>
                      </m:r>
                      <m:r>
                        <a:rPr lang="en-US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  <m:r>
                        <a:rPr lang="en-US" i="1" ker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i="1" ker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i="1" ker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r>
                        <a:rPr lang="en-US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 ker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i="1" ker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r>
                        <a:rPr lang="en-US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 ker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i="1" ker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  <m:oMath xmlns:m="http://schemas.openxmlformats.org/officeDocument/2006/math">
                      <m:r>
                        <a:rPr lang="en-US" i="1" ker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 ker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US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  <m:r>
                        <a:rPr lang="en-US" i="1" ker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i="1" ker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i="1" ker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 ker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i="1" ker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 ker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</m:oMath>
                    <m:oMath xmlns:m="http://schemas.openxmlformats.org/officeDocument/2006/math">
                      <m:r>
                        <a:rPr lang="en-US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1&lt;</m:t>
                      </m:r>
                      <m:f>
                        <m:fPr>
                          <m:ctrlPr>
                            <a:rPr lang="en-US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num>
                        <m:den>
                          <m:r>
                            <a:rPr lang="en-US" i="1" ker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r>
                            <a:rPr lang="en-US" i="1" ker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 ker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i="1" ker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 ker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  <m:r>
                        <a:rPr lang="en-US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b>
                        <m:sSubPr>
                          <m:ctrlPr>
                            <a:rPr lang="en-US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br>
                  <a:rPr lang="en-US" b="0" i="1" kern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endParaRPr lang="en-US" kern="0" dirty="0"/>
              </a:p>
            </p:txBody>
          </p:sp>
        </mc:Choice>
        <mc:Fallback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27700C39-BE29-2242-B0CC-E4222081BC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399" y="1981200"/>
                <a:ext cx="5894363" cy="41148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E7858520-B107-1145-A772-83583786FF2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443002" y="5253111"/>
                <a:ext cx="5383238" cy="1307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bg2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bg2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bg2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bg2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bg2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bg2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bg2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bg2"/>
                    </a:solidFill>
                    <a:latin typeface="+mn-lt"/>
                  </a:defRPr>
                </a:lvl9pPr>
              </a:lstStyle>
              <a:p>
                <a:pPr marL="0" indent="0">
                  <a:buFontTx/>
                  <a:buNone/>
                </a:pPr>
                <a14:m>
                  <m:oMath xmlns:m="http://schemas.openxmlformats.org/officeDocument/2006/math">
                    <m:r>
                      <a:rPr lang="en-US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kern="0" dirty="0"/>
                  <a:t> is birth and death rate</a:t>
                </a:r>
              </a:p>
              <a:p>
                <a:pPr marL="0" indent="0">
                  <a:buFontTx/>
                  <a:buNone/>
                </a:pPr>
                <a14:m>
                  <m:oMath xmlns:m="http://schemas.openxmlformats.org/officeDocument/2006/math">
                    <m:r>
                      <a:rPr lang="en-US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kern="0" dirty="0"/>
                  <a:t> is disease induced death rate</a:t>
                </a:r>
              </a:p>
              <a:p>
                <a:pPr marL="0" indent="0">
                  <a:buFontTx/>
                  <a:buNone/>
                </a:pPr>
                <a:endParaRPr lang="en-US" kern="0" dirty="0"/>
              </a:p>
              <a:p>
                <a:pPr marL="0" indent="0">
                  <a:buFontTx/>
                  <a:buNone/>
                </a:pPr>
                <a:endParaRPr lang="en-US" kern="0" dirty="0"/>
              </a:p>
              <a:p>
                <a:pPr marL="0" indent="0">
                  <a:buFontTx/>
                  <a:buNone/>
                </a:pPr>
                <a:endParaRPr lang="en-US" kern="0" dirty="0"/>
              </a:p>
            </p:txBody>
          </p:sp>
        </mc:Choice>
        <mc:Fallback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E7858520-B107-1145-A772-83583786FF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43002" y="5253111"/>
                <a:ext cx="5383238" cy="1307123"/>
              </a:xfrm>
              <a:prstGeom prst="rect">
                <a:avLst/>
              </a:prstGeom>
              <a:blipFill>
                <a:blip r:embed="rId3"/>
                <a:stretch>
                  <a:fillRect l="-941" t="-5769" r="-1882" b="-384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20106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B1672-F995-FC4C-BE97-987B01956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Equilibrium Dynamics</a:t>
            </a:r>
          </a:p>
        </p:txBody>
      </p:sp>
      <p:pic>
        <p:nvPicPr>
          <p:cNvPr id="5" name="Content Placeholder 4" descr="Chart&#10;&#10;Description automatically generated">
            <a:extLst>
              <a:ext uri="{FF2B5EF4-FFF2-40B4-BE49-F238E27FC236}">
                <a16:creationId xmlns:a16="http://schemas.microsoft.com/office/drawing/2014/main" id="{CAD8B6FA-7714-2148-999A-F5A765B5F1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5664" y="1981200"/>
            <a:ext cx="4340672" cy="4114800"/>
          </a:xfr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C983551-035B-0E43-A039-B5BF1A61A41D}"/>
                  </a:ext>
                </a:extLst>
              </p:cNvPr>
              <p:cNvSpPr txBox="1"/>
              <p:nvPr/>
            </p:nvSpPr>
            <p:spPr>
              <a:xfrm>
                <a:off x="787791" y="2774215"/>
                <a:ext cx="2700997" cy="2528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2"/>
                    </a:solidFill>
                  </a:rPr>
                  <a:t>The stable equilibrium proportion susceptible is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f>
                      <m:fPr>
                        <m:ctrlPr>
                          <a:rPr lang="en-US" sz="2800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sz="2800" i="1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endParaRPr lang="en-US" sz="2800" dirty="0">
                  <a:solidFill>
                    <a:schemeClr val="bg2"/>
                  </a:solidFill>
                </a:endParaRPr>
              </a:p>
              <a:p>
                <a:r>
                  <a:rPr lang="en-US" dirty="0">
                    <a:solidFill>
                      <a:schemeClr val="bg2"/>
                    </a:solidFill>
                  </a:rPr>
                  <a:t>and the stable proportion recovered (immune) is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sz="2800" b="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1−</m:t>
                    </m:r>
                    <m:f>
                      <m:fPr>
                        <m:ctrlPr>
                          <a:rPr lang="en-US" sz="2800" b="0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800" dirty="0">
                    <a:solidFill>
                      <a:schemeClr val="bg2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C983551-035B-0E43-A039-B5BF1A61A4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791" y="2774215"/>
                <a:ext cx="2700997" cy="2528769"/>
              </a:xfrm>
              <a:prstGeom prst="rect">
                <a:avLst/>
              </a:prstGeom>
              <a:blipFill>
                <a:blip r:embed="rId3"/>
                <a:stretch>
                  <a:fillRect l="-1402" t="-1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189761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B1672-F995-FC4C-BE97-987B01956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Birth Rate Changes the Speed to Equilibrium</a:t>
            </a:r>
          </a:p>
        </p:txBody>
      </p:sp>
      <p:pic>
        <p:nvPicPr>
          <p:cNvPr id="7" name="Content Placeholder 6" descr="Chart&#10;&#10;Description automatically generated">
            <a:extLst>
              <a:ext uri="{FF2B5EF4-FFF2-40B4-BE49-F238E27FC236}">
                <a16:creationId xmlns:a16="http://schemas.microsoft.com/office/drawing/2014/main" id="{EBB0B80E-BE2E-FD44-B142-D44B2FD171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5664" y="1981200"/>
            <a:ext cx="4340672" cy="4114800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ADF3F8A-1C8D-1E4A-829D-9F1031216EF0}"/>
              </a:ext>
            </a:extLst>
          </p:cNvPr>
          <p:cNvSpPr txBox="1"/>
          <p:nvPr/>
        </p:nvSpPr>
        <p:spPr>
          <a:xfrm>
            <a:off x="647114" y="3319975"/>
            <a:ext cx="298235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If we increase the birth rate, it takes less time to reach equilibrium under the assumption that the population isn’t growing</a:t>
            </a:r>
          </a:p>
        </p:txBody>
      </p:sp>
    </p:spTree>
    <p:extLst>
      <p:ext uri="{BB962C8B-B14F-4D97-AF65-F5344CB8AC3E}">
        <p14:creationId xmlns:p14="http://schemas.microsoft.com/office/powerpoint/2010/main" val="19300364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B1672-F995-FC4C-BE97-987B01956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Birth Rate Changes the Speed to Equilibrium</a:t>
            </a:r>
          </a:p>
        </p:txBody>
      </p:sp>
      <p:pic>
        <p:nvPicPr>
          <p:cNvPr id="6" name="Content Placeholder 5" descr="Chart, line chart, histogram&#10;&#10;Description automatically generated">
            <a:extLst>
              <a:ext uri="{FF2B5EF4-FFF2-40B4-BE49-F238E27FC236}">
                <a16:creationId xmlns:a16="http://schemas.microsoft.com/office/drawing/2014/main" id="{40EFE038-8F80-8947-89CD-62A72DB3C2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5664" y="1981200"/>
            <a:ext cx="4340672" cy="4114800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51816D2-B964-1040-8841-D4663E74F1E9}"/>
              </a:ext>
            </a:extLst>
          </p:cNvPr>
          <p:cNvSpPr txBox="1"/>
          <p:nvPr/>
        </p:nvSpPr>
        <p:spPr>
          <a:xfrm>
            <a:off x="647114" y="3319975"/>
            <a:ext cx="298235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If we decrease the birth rate, it takes longer to reach equilibrium under the assumption that the population isn’t growing</a:t>
            </a:r>
          </a:p>
        </p:txBody>
      </p:sp>
    </p:spTree>
    <p:extLst>
      <p:ext uri="{BB962C8B-B14F-4D97-AF65-F5344CB8AC3E}">
        <p14:creationId xmlns:p14="http://schemas.microsoft.com/office/powerpoint/2010/main" val="283716176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73EE9-653E-DC42-AF4A-CB22092A1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What about growing populations?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A8818A-40D5-5B4F-943F-7E36599664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Growing populations have more </a:t>
            </a:r>
            <a:r>
              <a:rPr lang="en-US" dirty="0" err="1"/>
              <a:t>susceptibles</a:t>
            </a:r>
            <a:r>
              <a:rPr lang="en-US" dirty="0"/>
              <a:t> added than </a:t>
            </a:r>
            <a:r>
              <a:rPr lang="en-US" dirty="0" err="1"/>
              <a:t>recovereds</a:t>
            </a:r>
            <a:r>
              <a:rPr lang="en-US" dirty="0"/>
              <a:t> being taken away (by death)</a:t>
            </a:r>
          </a:p>
          <a:p>
            <a:pPr lvl="1"/>
            <a:r>
              <a:rPr lang="en-US" dirty="0"/>
              <a:t>So a greater fraction susceptible, less indirect protection, and more transmission</a:t>
            </a:r>
          </a:p>
          <a:p>
            <a:r>
              <a:rPr lang="en-US" dirty="0"/>
              <a:t>More of those </a:t>
            </a:r>
            <a:r>
              <a:rPr lang="en-US" dirty="0" err="1"/>
              <a:t>susceptibles</a:t>
            </a:r>
            <a:r>
              <a:rPr lang="en-US" dirty="0"/>
              <a:t> are young, so if young and old have different contact rates, then transmission and dynamics will differ in young vs. old populations … </a:t>
            </a:r>
          </a:p>
        </p:txBody>
      </p:sp>
    </p:spTree>
    <p:extLst>
      <p:ext uri="{BB962C8B-B14F-4D97-AF65-F5344CB8AC3E}">
        <p14:creationId xmlns:p14="http://schemas.microsoft.com/office/powerpoint/2010/main" val="22309153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D8A52-662F-8A44-819C-AAC080683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Seasonality and Cycles</a:t>
            </a:r>
          </a:p>
        </p:txBody>
      </p:sp>
      <p:pic>
        <p:nvPicPr>
          <p:cNvPr id="4" name="Content Placeholder 8" descr="Chart, line chart&#10;&#10;Description automatically generated">
            <a:extLst>
              <a:ext uri="{FF2B5EF4-FFF2-40B4-BE49-F238E27FC236}">
                <a16:creationId xmlns:a16="http://schemas.microsoft.com/office/drawing/2014/main" id="{A3F93441-F080-2E46-8E0A-D245A50486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914400" y="1967132"/>
            <a:ext cx="4340672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60971B-9F01-5C41-95E5-E2BE4FAA89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47" t="13612" r="30848" b="77089"/>
          <a:stretch/>
        </p:blipFill>
        <p:spPr>
          <a:xfrm>
            <a:off x="5607371" y="4476199"/>
            <a:ext cx="5908602" cy="1605733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AEFED897-FCE7-354F-BD1B-133566A8A4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250440"/>
            <a:ext cx="4465097" cy="2046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DB2BEAC-74D3-B248-9397-765027EEA7AD}"/>
              </a:ext>
            </a:extLst>
          </p:cNvPr>
          <p:cNvSpPr txBox="1"/>
          <p:nvPr/>
        </p:nvSpPr>
        <p:spPr>
          <a:xfrm>
            <a:off x="8834511" y="2250440"/>
            <a:ext cx="2278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Measles in Niamey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23FB2B-DDDB-314F-BAEC-C627B583DF82}"/>
              </a:ext>
            </a:extLst>
          </p:cNvPr>
          <p:cNvSpPr txBox="1"/>
          <p:nvPr/>
        </p:nvSpPr>
        <p:spPr>
          <a:xfrm>
            <a:off x="9293633" y="5969052"/>
            <a:ext cx="2534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Influenza in Jerusalem</a:t>
            </a:r>
          </a:p>
        </p:txBody>
      </p:sp>
    </p:spTree>
    <p:extLst>
      <p:ext uri="{BB962C8B-B14F-4D97-AF65-F5344CB8AC3E}">
        <p14:creationId xmlns:p14="http://schemas.microsoft.com/office/powerpoint/2010/main" val="3051545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3D25B-6249-214C-A556-1B3F9960A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Terms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5DE90A-6615-6F47-B114-3DA1ED9957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92686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Closed v Open populations</a:t>
            </a:r>
          </a:p>
          <a:p>
            <a:pPr lvl="1"/>
            <a:r>
              <a:rPr lang="en-US" dirty="0"/>
              <a:t>Closed populations have no additions due to births or immigration and no losses due to death or emigration – all dynamics due </a:t>
            </a:r>
            <a:r>
              <a:rPr lang="en-US" b="1" i="1" dirty="0"/>
              <a:t>only</a:t>
            </a:r>
            <a:r>
              <a:rPr lang="en-US" dirty="0"/>
              <a:t> to infection</a:t>
            </a:r>
          </a:p>
          <a:p>
            <a:pPr lvl="2"/>
            <a:r>
              <a:rPr lang="en-US" dirty="0"/>
              <a:t>Unrealistic, but simple and a good place to start</a:t>
            </a:r>
          </a:p>
          <a:p>
            <a:pPr lvl="1"/>
            <a:r>
              <a:rPr lang="en-US" dirty="0"/>
              <a:t>Open populations can have births, immigration, deaths, emigration</a:t>
            </a:r>
          </a:p>
          <a:p>
            <a:pPr lvl="2"/>
            <a:r>
              <a:rPr lang="en-US" dirty="0"/>
              <a:t>Either explicitly or implicitly</a:t>
            </a:r>
          </a:p>
          <a:p>
            <a:pPr marL="0" indent="0">
              <a:buNone/>
            </a:pPr>
            <a:r>
              <a:rPr lang="en-US" dirty="0"/>
              <a:t>Equilibrium and Transient</a:t>
            </a:r>
          </a:p>
          <a:p>
            <a:pPr lvl="1"/>
            <a:r>
              <a:rPr lang="en-US" dirty="0"/>
              <a:t>At equilibrium, the values of all states are constant – individuals may still get sick, recover, </a:t>
            </a:r>
            <a:r>
              <a:rPr lang="en-US" dirty="0" err="1"/>
              <a:t>etc</a:t>
            </a:r>
            <a:r>
              <a:rPr lang="en-US" dirty="0"/>
              <a:t>, but all changes balance each other out</a:t>
            </a:r>
          </a:p>
          <a:p>
            <a:pPr lvl="1"/>
            <a:r>
              <a:rPr lang="en-US" dirty="0"/>
              <a:t>An </a:t>
            </a:r>
            <a:r>
              <a:rPr lang="en-US" i="1" dirty="0"/>
              <a:t>attractor</a:t>
            </a:r>
            <a:r>
              <a:rPr lang="en-US" dirty="0"/>
              <a:t> is collection of states towards which a system tends – it’s regular and predictable, but not static.</a:t>
            </a:r>
          </a:p>
          <a:p>
            <a:pPr lvl="1"/>
            <a:r>
              <a:rPr lang="en-US" dirty="0"/>
              <a:t>Dynamics are transient if the states are continuing to change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09012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D8A52-662F-8A44-819C-AAC080683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Seasonality and Cycles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6B34A-3D5E-424B-80A7-8C569BE076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Long term dynamics often exhibit regular fluctuations around the equilibrium levels because of seasonal changes in </a:t>
            </a:r>
          </a:p>
          <a:p>
            <a:pPr lvl="1"/>
            <a:r>
              <a:rPr lang="en-US" dirty="0"/>
              <a:t>Environmental conditions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Behavior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Population movement/aggregation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Vector seasonality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018DE4-4740-294A-AEA7-149D65280A28}"/>
              </a:ext>
            </a:extLst>
          </p:cNvPr>
          <p:cNvSpPr txBox="1"/>
          <p:nvPr/>
        </p:nvSpPr>
        <p:spPr>
          <a:xfrm>
            <a:off x="7469945" y="3429000"/>
            <a:ext cx="380765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2"/>
                </a:solidFill>
              </a:rPr>
              <a:t>Examples</a:t>
            </a:r>
          </a:p>
          <a:p>
            <a:r>
              <a:rPr lang="en-US" dirty="0">
                <a:solidFill>
                  <a:schemeClr val="bg2"/>
                </a:solidFill>
              </a:rPr>
              <a:t>Influenza</a:t>
            </a:r>
          </a:p>
          <a:p>
            <a:r>
              <a:rPr lang="en-US" dirty="0">
                <a:solidFill>
                  <a:schemeClr val="bg2"/>
                </a:solidFill>
              </a:rPr>
              <a:t>Lassa fever</a:t>
            </a:r>
          </a:p>
          <a:p>
            <a:r>
              <a:rPr lang="en-US" dirty="0">
                <a:solidFill>
                  <a:schemeClr val="bg2"/>
                </a:solidFill>
              </a:rPr>
              <a:t>Legionellosis</a:t>
            </a:r>
          </a:p>
          <a:p>
            <a:r>
              <a:rPr lang="en-US" dirty="0">
                <a:solidFill>
                  <a:schemeClr val="bg2"/>
                </a:solidFill>
              </a:rPr>
              <a:t>Leptospirosis</a:t>
            </a:r>
          </a:p>
          <a:p>
            <a:r>
              <a:rPr lang="en-US" dirty="0">
                <a:solidFill>
                  <a:schemeClr val="bg2"/>
                </a:solidFill>
              </a:rPr>
              <a:t>Meningococcal meningitis</a:t>
            </a:r>
          </a:p>
          <a:p>
            <a:r>
              <a:rPr lang="en-US" dirty="0">
                <a:solidFill>
                  <a:schemeClr val="bg2"/>
                </a:solidFill>
              </a:rPr>
              <a:t>Polio</a:t>
            </a:r>
          </a:p>
          <a:p>
            <a:r>
              <a:rPr lang="en-US" dirty="0">
                <a:solidFill>
                  <a:schemeClr val="bg2"/>
                </a:solidFill>
              </a:rPr>
              <a:t>Typhoid</a:t>
            </a:r>
          </a:p>
        </p:txBody>
      </p:sp>
    </p:spTree>
    <p:extLst>
      <p:ext uri="{BB962C8B-B14F-4D97-AF65-F5344CB8AC3E}">
        <p14:creationId xmlns:p14="http://schemas.microsoft.com/office/powerpoint/2010/main" val="323211568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D8A52-662F-8A44-819C-AAC080683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Seasonality and Cycles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6B34A-3D5E-424B-80A7-8C569BE076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Long term dynamics often exhibit regular fluctuations around the equilibrium levels because of seasonal changes in 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Environmental conditions</a:t>
            </a:r>
          </a:p>
          <a:p>
            <a:pPr lvl="1"/>
            <a:r>
              <a:rPr lang="en-US" dirty="0"/>
              <a:t>Behavior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Population movement/aggregation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Vector seasonality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3A8815-AB5F-F04A-B611-1F599A123364}"/>
              </a:ext>
            </a:extLst>
          </p:cNvPr>
          <p:cNvSpPr txBox="1"/>
          <p:nvPr/>
        </p:nvSpPr>
        <p:spPr>
          <a:xfrm>
            <a:off x="10185009" y="3429000"/>
            <a:ext cx="12614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2"/>
                </a:solidFill>
              </a:rPr>
              <a:t>Examples</a:t>
            </a:r>
          </a:p>
          <a:p>
            <a:r>
              <a:rPr lang="en-US" dirty="0">
                <a:solidFill>
                  <a:schemeClr val="bg2"/>
                </a:solidFill>
              </a:rPr>
              <a:t>Chickenpox</a:t>
            </a:r>
          </a:p>
          <a:p>
            <a:r>
              <a:rPr lang="en-US" dirty="0">
                <a:solidFill>
                  <a:schemeClr val="bg2"/>
                </a:solidFill>
              </a:rPr>
              <a:t>Measles</a:t>
            </a:r>
          </a:p>
          <a:p>
            <a:r>
              <a:rPr lang="en-US" dirty="0">
                <a:solidFill>
                  <a:schemeClr val="bg2"/>
                </a:solidFill>
              </a:rPr>
              <a:t>Pertussis</a:t>
            </a:r>
          </a:p>
          <a:p>
            <a:r>
              <a:rPr lang="en-US" dirty="0">
                <a:solidFill>
                  <a:schemeClr val="bg2"/>
                </a:solidFill>
              </a:rPr>
              <a:t>Rubella </a:t>
            </a:r>
          </a:p>
        </p:txBody>
      </p:sp>
    </p:spTree>
    <p:extLst>
      <p:ext uri="{BB962C8B-B14F-4D97-AF65-F5344CB8AC3E}">
        <p14:creationId xmlns:p14="http://schemas.microsoft.com/office/powerpoint/2010/main" val="30458876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D8A52-662F-8A44-819C-AAC080683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Seasonality and Cycles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6B34A-3D5E-424B-80A7-8C569BE076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Long term dynamics often exhibit regular fluctuations around the equilibrium levels because of seasonal changes in </a:t>
            </a:r>
          </a:p>
          <a:p>
            <a:pPr lvl="1"/>
            <a:r>
              <a:rPr lang="en-US" dirty="0"/>
              <a:t>Environmental conditions</a:t>
            </a:r>
          </a:p>
          <a:p>
            <a:pPr lvl="1"/>
            <a:r>
              <a:rPr lang="en-US" dirty="0"/>
              <a:t>Behavior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Population movement/aggregation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Vector seasonality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3A8815-AB5F-F04A-B611-1F599A123364}"/>
              </a:ext>
            </a:extLst>
          </p:cNvPr>
          <p:cNvSpPr txBox="1"/>
          <p:nvPr/>
        </p:nvSpPr>
        <p:spPr>
          <a:xfrm>
            <a:off x="10185009" y="3429000"/>
            <a:ext cx="12614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2"/>
                </a:solidFill>
              </a:rPr>
              <a:t>Examples</a:t>
            </a:r>
          </a:p>
          <a:p>
            <a:r>
              <a:rPr lang="en-US" dirty="0">
                <a:solidFill>
                  <a:schemeClr val="bg2"/>
                </a:solidFill>
              </a:rPr>
              <a:t>Chickenpox</a:t>
            </a:r>
          </a:p>
          <a:p>
            <a:r>
              <a:rPr lang="en-US" dirty="0">
                <a:solidFill>
                  <a:schemeClr val="bg2"/>
                </a:solidFill>
              </a:rPr>
              <a:t>Measles</a:t>
            </a:r>
          </a:p>
          <a:p>
            <a:r>
              <a:rPr lang="en-US" dirty="0">
                <a:solidFill>
                  <a:schemeClr val="bg2"/>
                </a:solidFill>
              </a:rPr>
              <a:t>Pertussis</a:t>
            </a:r>
          </a:p>
          <a:p>
            <a:r>
              <a:rPr lang="en-US" dirty="0">
                <a:solidFill>
                  <a:schemeClr val="bg2"/>
                </a:solidFill>
              </a:rPr>
              <a:t>Rubella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68955B-6B3F-6446-88AF-5EE7D52BD07D}"/>
              </a:ext>
            </a:extLst>
          </p:cNvPr>
          <p:cNvSpPr txBox="1"/>
          <p:nvPr/>
        </p:nvSpPr>
        <p:spPr>
          <a:xfrm>
            <a:off x="7469945" y="3429000"/>
            <a:ext cx="380765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2"/>
                </a:solidFill>
              </a:rPr>
              <a:t>Examples</a:t>
            </a:r>
          </a:p>
          <a:p>
            <a:r>
              <a:rPr lang="en-US" dirty="0">
                <a:solidFill>
                  <a:schemeClr val="bg2"/>
                </a:solidFill>
              </a:rPr>
              <a:t>Influenza</a:t>
            </a:r>
          </a:p>
          <a:p>
            <a:r>
              <a:rPr lang="en-US" dirty="0">
                <a:solidFill>
                  <a:schemeClr val="bg2"/>
                </a:solidFill>
              </a:rPr>
              <a:t>Lassa fever</a:t>
            </a:r>
          </a:p>
          <a:p>
            <a:r>
              <a:rPr lang="en-US" dirty="0">
                <a:solidFill>
                  <a:schemeClr val="bg2"/>
                </a:solidFill>
              </a:rPr>
              <a:t>Legionellosis</a:t>
            </a:r>
          </a:p>
          <a:p>
            <a:r>
              <a:rPr lang="en-US" dirty="0">
                <a:solidFill>
                  <a:schemeClr val="bg2"/>
                </a:solidFill>
              </a:rPr>
              <a:t>Leptospirosis</a:t>
            </a:r>
          </a:p>
          <a:p>
            <a:r>
              <a:rPr lang="en-US" dirty="0">
                <a:solidFill>
                  <a:schemeClr val="bg2"/>
                </a:solidFill>
              </a:rPr>
              <a:t>Meningococcal meningitis</a:t>
            </a:r>
          </a:p>
          <a:p>
            <a:r>
              <a:rPr lang="en-US" dirty="0">
                <a:solidFill>
                  <a:schemeClr val="bg2"/>
                </a:solidFill>
              </a:rPr>
              <a:t>Polio</a:t>
            </a:r>
          </a:p>
          <a:p>
            <a:r>
              <a:rPr lang="en-US" dirty="0">
                <a:solidFill>
                  <a:schemeClr val="bg2"/>
                </a:solidFill>
              </a:rPr>
              <a:t>Typhoid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9CABF55-F227-F949-B231-D3C9E096C9BF}"/>
                  </a:ext>
                </a:extLst>
              </p:cNvPr>
              <p:cNvSpPr txBox="1"/>
              <p:nvPr/>
            </p:nvSpPr>
            <p:spPr>
              <a:xfrm>
                <a:off x="5439507" y="5926722"/>
                <a:ext cx="675249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chemeClr val="bg2"/>
                    </a:solidFill>
                  </a:rPr>
                  <a:t>Modeled as a temporal change in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endParaRPr lang="en-US" sz="3200" dirty="0">
                  <a:solidFill>
                    <a:schemeClr val="bg2"/>
                  </a:solidFill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9CABF55-F227-F949-B231-D3C9E096C9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9507" y="5926722"/>
                <a:ext cx="6752493" cy="584775"/>
              </a:xfrm>
              <a:prstGeom prst="rect">
                <a:avLst/>
              </a:prstGeom>
              <a:blipFill>
                <a:blip r:embed="rId2"/>
                <a:stretch>
                  <a:fillRect l="-2251" t="-12766" b="-319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481071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D8A52-662F-8A44-819C-AAC080683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Seasonality and Cycles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6B34A-3D5E-424B-80A7-8C569BE076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Long term dynamics often exhibit regular fluctuations around the equilibrium levels because of seasonal changes in 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Environmental conditions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Behavior</a:t>
            </a:r>
          </a:p>
          <a:p>
            <a:pPr lvl="1"/>
            <a:r>
              <a:rPr lang="en-US" dirty="0"/>
              <a:t>Population movement/aggregation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Vector seasonality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A5F44A-3190-4C4D-93B8-D363B8BBBDEB}"/>
              </a:ext>
            </a:extLst>
          </p:cNvPr>
          <p:cNvSpPr txBox="1"/>
          <p:nvPr/>
        </p:nvSpPr>
        <p:spPr>
          <a:xfrm>
            <a:off x="7469945" y="3429000"/>
            <a:ext cx="38076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2"/>
                </a:solidFill>
              </a:rPr>
              <a:t>Examples</a:t>
            </a:r>
          </a:p>
          <a:p>
            <a:r>
              <a:rPr lang="en-US" dirty="0">
                <a:solidFill>
                  <a:schemeClr val="bg2"/>
                </a:solidFill>
              </a:rPr>
              <a:t>Measles</a:t>
            </a:r>
          </a:p>
          <a:p>
            <a:r>
              <a:rPr lang="en-US" dirty="0">
                <a:solidFill>
                  <a:schemeClr val="bg2"/>
                </a:solidFill>
              </a:rPr>
              <a:t>Meningococcal meningitis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E2F360A-BD46-C542-9896-A50EFC389360}"/>
                  </a:ext>
                </a:extLst>
              </p:cNvPr>
              <p:cNvSpPr txBox="1"/>
              <p:nvPr/>
            </p:nvSpPr>
            <p:spPr>
              <a:xfrm>
                <a:off x="4656407" y="5926722"/>
                <a:ext cx="753559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chemeClr val="bg2"/>
                    </a:solidFill>
                  </a:rPr>
                  <a:t>Modeled as a temporal change in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3200" b="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200" b="1" i="1" dirty="0">
                    <a:solidFill>
                      <a:schemeClr val="bg2"/>
                    </a:solidFill>
                  </a:rPr>
                  <a:t>or</a:t>
                </a:r>
                <a:r>
                  <a:rPr lang="en-US" sz="3200" dirty="0">
                    <a:solidFill>
                      <a:schemeClr val="bg2"/>
                    </a:solidFill>
                  </a:rPr>
                  <a:t> S</a:t>
                </a: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E2F360A-BD46-C542-9896-A50EFC3893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6407" y="5926722"/>
                <a:ext cx="7535594" cy="584775"/>
              </a:xfrm>
              <a:prstGeom prst="rect">
                <a:avLst/>
              </a:prstGeom>
              <a:blipFill>
                <a:blip r:embed="rId2"/>
                <a:stretch>
                  <a:fillRect l="-2017" t="-12766" b="-319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205752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D8A52-662F-8A44-819C-AAC080683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Seasonality and Cycles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6B34A-3D5E-424B-80A7-8C569BE076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Long term dynamics often exhibit regular fluctuations around the equilibrium levels because of seasonal changes in 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Environmental conditions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Behavior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Population movement/aggregation</a:t>
            </a:r>
          </a:p>
          <a:p>
            <a:pPr lvl="1"/>
            <a:r>
              <a:rPr lang="en-US" dirty="0"/>
              <a:t>Vector seasonality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3BB128-114E-DA4A-BF66-C69D035ECBFF}"/>
              </a:ext>
            </a:extLst>
          </p:cNvPr>
          <p:cNvSpPr txBox="1"/>
          <p:nvPr/>
        </p:nvSpPr>
        <p:spPr>
          <a:xfrm>
            <a:off x="7469945" y="3429000"/>
            <a:ext cx="380765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2"/>
                </a:solidFill>
              </a:rPr>
              <a:t>Examples</a:t>
            </a:r>
          </a:p>
          <a:p>
            <a:r>
              <a:rPr lang="en-US" dirty="0">
                <a:solidFill>
                  <a:schemeClr val="bg2"/>
                </a:solidFill>
              </a:rPr>
              <a:t>Chikungunya</a:t>
            </a:r>
          </a:p>
          <a:p>
            <a:r>
              <a:rPr lang="en-US" dirty="0">
                <a:solidFill>
                  <a:schemeClr val="bg2"/>
                </a:solidFill>
              </a:rPr>
              <a:t>Dengue</a:t>
            </a:r>
          </a:p>
          <a:p>
            <a:r>
              <a:rPr lang="en-US" dirty="0">
                <a:solidFill>
                  <a:schemeClr val="bg2"/>
                </a:solidFill>
              </a:rPr>
              <a:t>Malaria</a:t>
            </a:r>
          </a:p>
          <a:p>
            <a:r>
              <a:rPr lang="en-US" dirty="0">
                <a:solidFill>
                  <a:schemeClr val="bg2"/>
                </a:solidFill>
              </a:rPr>
              <a:t>Trypanosomiasis</a:t>
            </a:r>
          </a:p>
          <a:p>
            <a:r>
              <a:rPr lang="en-US" dirty="0">
                <a:solidFill>
                  <a:schemeClr val="bg2"/>
                </a:solidFill>
              </a:rPr>
              <a:t>West Nile Virus</a:t>
            </a:r>
          </a:p>
          <a:p>
            <a:r>
              <a:rPr lang="en-US" dirty="0">
                <a:solidFill>
                  <a:schemeClr val="bg2"/>
                </a:solidFill>
              </a:rPr>
              <a:t>Yellow Fever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799596-14FA-1943-95CE-1886858A0B2F}"/>
              </a:ext>
            </a:extLst>
          </p:cNvPr>
          <p:cNvSpPr txBox="1"/>
          <p:nvPr/>
        </p:nvSpPr>
        <p:spPr>
          <a:xfrm>
            <a:off x="2553286" y="5956012"/>
            <a:ext cx="983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2"/>
                </a:solidFill>
              </a:rPr>
              <a:t>Requires a new compartment for the vector populations </a:t>
            </a:r>
          </a:p>
        </p:txBody>
      </p:sp>
    </p:spTree>
    <p:extLst>
      <p:ext uri="{BB962C8B-B14F-4D97-AF65-F5344CB8AC3E}">
        <p14:creationId xmlns:p14="http://schemas.microsoft.com/office/powerpoint/2010/main" val="2606536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000099"/>
      </a:dk2>
      <a:lt2>
        <a:srgbClr val="FFFF00"/>
      </a:lt2>
      <a:accent1>
        <a:srgbClr val="FF9900"/>
      </a:accent1>
      <a:accent2>
        <a:srgbClr val="00FFFF"/>
      </a:accent2>
      <a:accent3>
        <a:srgbClr val="AAAACA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Blank Presentation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8799</TotalTime>
  <Words>2702</Words>
  <Application>Microsoft Macintosh PowerPoint</Application>
  <PresentationFormat>Widescreen</PresentationFormat>
  <Paragraphs>386</Paragraphs>
  <Slides>55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55</vt:i4>
      </vt:variant>
    </vt:vector>
  </HeadingPairs>
  <TitlesOfParts>
    <vt:vector size="64" baseType="lpstr">
      <vt:lpstr>Arial</vt:lpstr>
      <vt:lpstr>Calibri</vt:lpstr>
      <vt:lpstr>Calibri Light</vt:lpstr>
      <vt:lpstr>Cambria Math</vt:lpstr>
      <vt:lpstr>Euclid Math One</vt:lpstr>
      <vt:lpstr>Lucida Grande</vt:lpstr>
      <vt:lpstr>Times New Roman</vt:lpstr>
      <vt:lpstr>Office Theme</vt:lpstr>
      <vt:lpstr>Blank Presentation</vt:lpstr>
      <vt:lpstr>Basics of SIR Models</vt:lpstr>
      <vt:lpstr>Some Terms</vt:lpstr>
      <vt:lpstr>Phases of an Epidemic</vt:lpstr>
      <vt:lpstr>Idealized Epidemic in a Closed Community</vt:lpstr>
      <vt:lpstr>Idealized Epidemic in a Closed Community</vt:lpstr>
      <vt:lpstr>The SIR Model</vt:lpstr>
      <vt:lpstr>Idealized Epidemic in a Closed Community</vt:lpstr>
      <vt:lpstr>The SIR Model</vt:lpstr>
      <vt:lpstr>The SIR Model</vt:lpstr>
      <vt:lpstr>The SIR Model</vt:lpstr>
      <vt:lpstr>The SIR Model</vt:lpstr>
      <vt:lpstr>The SIR Model</vt:lpstr>
      <vt:lpstr>The SIR Model</vt:lpstr>
      <vt:lpstr>The SIR Model</vt:lpstr>
      <vt:lpstr>The SIR Model</vt:lpstr>
      <vt:lpstr>Basic Epidemic Theory</vt:lpstr>
      <vt:lpstr>Basic Epidemic Theory</vt:lpstr>
      <vt:lpstr>Idealized Epidemic in a Closed Community</vt:lpstr>
      <vt:lpstr>Basic Reproduction Number</vt:lpstr>
      <vt:lpstr>Basic Reproduction Number</vt:lpstr>
      <vt:lpstr>Basic Reproduction Number</vt:lpstr>
      <vt:lpstr>Basic Reproduction Number</vt:lpstr>
      <vt:lpstr>Basic Reproduction Number</vt:lpstr>
      <vt:lpstr>Basic Reproduction Number</vt:lpstr>
      <vt:lpstr>Basic Reproduction Number</vt:lpstr>
      <vt:lpstr>Basic Reproduction Number</vt:lpstr>
      <vt:lpstr>Basic Reproduction Number</vt:lpstr>
      <vt:lpstr>Basic Reproduction Number</vt:lpstr>
      <vt:lpstr>R0: The Basic Reproduction Number</vt:lpstr>
      <vt:lpstr>Estimated values of R0 for various infections</vt:lpstr>
      <vt:lpstr>What Does This Mean for Interventions?</vt:lpstr>
      <vt:lpstr>What Does This Mean for Interventions?</vt:lpstr>
      <vt:lpstr>Idealized Epidemic in a Closed Community</vt:lpstr>
      <vt:lpstr>RE : The Effective Reproduction Number</vt:lpstr>
      <vt:lpstr>Herd Immunity Threshold</vt:lpstr>
      <vt:lpstr>Herd Immunity Threshold</vt:lpstr>
      <vt:lpstr>Herd Immunity Threshold</vt:lpstr>
      <vt:lpstr>Herd Immunity Threshold</vt:lpstr>
      <vt:lpstr>Final Size Calculation</vt:lpstr>
      <vt:lpstr>Comparing Tc and Final Size</vt:lpstr>
      <vt:lpstr>What Happens When Births Are Added?</vt:lpstr>
      <vt:lpstr>Dynamics Over Time</vt:lpstr>
      <vt:lpstr>Some Terms</vt:lpstr>
      <vt:lpstr>When Does I Stop Growing?</vt:lpstr>
      <vt:lpstr>Equilibrium Dynamics</vt:lpstr>
      <vt:lpstr>Birth Rate Changes the Speed to Equilibrium</vt:lpstr>
      <vt:lpstr>Birth Rate Changes the Speed to Equilibrium</vt:lpstr>
      <vt:lpstr>What about growing populations?</vt:lpstr>
      <vt:lpstr>Seasonality and Cycles</vt:lpstr>
      <vt:lpstr>Some Terms</vt:lpstr>
      <vt:lpstr>Seasonality and Cycles</vt:lpstr>
      <vt:lpstr>Seasonality and Cycles</vt:lpstr>
      <vt:lpstr>Seasonality and Cycles</vt:lpstr>
      <vt:lpstr>Seasonality and Cycles</vt:lpstr>
      <vt:lpstr>Seasonality and Cycles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Basics of SIR Models</dc:title>
  <dc:creator>Ferrari, Matthew Joseph</dc:creator>
  <cp:lastModifiedBy>Ferrari, Matthew Joseph</cp:lastModifiedBy>
  <cp:revision>17</cp:revision>
  <dcterms:created xsi:type="dcterms:W3CDTF">2022-07-03T18:23:24Z</dcterms:created>
  <dcterms:modified xsi:type="dcterms:W3CDTF">2022-07-10T21:10:37Z</dcterms:modified>
</cp:coreProperties>
</file>