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7"/>
  </p:notesMasterIdLst>
  <p:sldIdLst>
    <p:sldId id="256" r:id="rId2"/>
    <p:sldId id="427" r:id="rId3"/>
    <p:sldId id="257" r:id="rId4"/>
    <p:sldId id="263" r:id="rId5"/>
    <p:sldId id="264" r:id="rId6"/>
    <p:sldId id="269" r:id="rId7"/>
    <p:sldId id="275" r:id="rId8"/>
    <p:sldId id="259" r:id="rId9"/>
    <p:sldId id="266" r:id="rId10"/>
    <p:sldId id="428" r:id="rId11"/>
    <p:sldId id="268" r:id="rId12"/>
    <p:sldId id="270" r:id="rId13"/>
    <p:sldId id="271" r:id="rId14"/>
    <p:sldId id="429" r:id="rId15"/>
    <p:sldId id="261" r:id="rId16"/>
    <p:sldId id="438" r:id="rId17"/>
    <p:sldId id="272" r:id="rId18"/>
    <p:sldId id="276" r:id="rId19"/>
    <p:sldId id="260" r:id="rId20"/>
    <p:sldId id="431" r:id="rId21"/>
    <p:sldId id="432" r:id="rId22"/>
    <p:sldId id="430" r:id="rId23"/>
    <p:sldId id="277" r:id="rId24"/>
    <p:sldId id="258" r:id="rId25"/>
    <p:sldId id="278" r:id="rId26"/>
    <p:sldId id="279" r:id="rId27"/>
    <p:sldId id="433" r:id="rId28"/>
    <p:sldId id="439" r:id="rId29"/>
    <p:sldId id="435" r:id="rId30"/>
    <p:sldId id="440" r:id="rId31"/>
    <p:sldId id="443" r:id="rId32"/>
    <p:sldId id="441" r:id="rId33"/>
    <p:sldId id="442" r:id="rId34"/>
    <p:sldId id="444" r:id="rId35"/>
    <p:sldId id="436" r:id="rId36"/>
    <p:sldId id="283" r:id="rId37"/>
    <p:sldId id="284" r:id="rId38"/>
    <p:sldId id="359" r:id="rId39"/>
    <p:sldId id="262" r:id="rId40"/>
    <p:sldId id="425" r:id="rId41"/>
    <p:sldId id="360" r:id="rId42"/>
    <p:sldId id="426" r:id="rId43"/>
    <p:sldId id="358" r:id="rId44"/>
    <p:sldId id="437" r:id="rId45"/>
    <p:sldId id="265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645"/>
    <p:restoredTop sz="95755"/>
  </p:normalViewPr>
  <p:slideViewPr>
    <p:cSldViewPr snapToGrid="0" snapToObjects="1">
      <p:cViewPr varScale="1">
        <p:scale>
          <a:sx n="90" d="100"/>
          <a:sy n="90" d="100"/>
        </p:scale>
        <p:origin x="21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76AACE-20A6-B145-825E-1D7D2A46A1F7}" type="datetimeFigureOut">
              <a:rPr lang="en-US" smtClean="0"/>
              <a:t>7/11/22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A365F-3BCF-5942-A974-DF3454227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191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Incidence of measles</a:t>
            </a:r>
            <a:r>
              <a:rPr lang="en-US" baseline="0" dirty="0"/>
              <a:t> cases is positively correlated with vaccination coverage at the district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41E2D0-00EE-FD4B-9DEB-D445A8FA5FA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34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2AE33-3563-DB4F-8551-B1BF513871D3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140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2AE33-3563-DB4F-8551-B1BF513871D3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247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795B1-7DED-D34C-B9DB-E9E0023069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E7DFC4-CAC1-F447-8D31-E0BFBD20C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75D861-F814-8145-A527-7D394E0CF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BA109-9F57-414D-A6B9-C1BAC2A3AFA3}" type="datetimeFigureOut">
              <a:rPr lang="en-US" smtClean="0"/>
              <a:t>7/11/22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C582EA-309B-4842-A381-CFB82AA24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ED81B-AAC1-3443-8996-083766564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E65B-86EB-C04D-8951-6DE425AAE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899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18AE1-2A66-4D43-A9E2-5B042F4B7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E65F7-F8F1-A949-8F18-A1475C54C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E36D58-5774-2C48-9C74-870A53DFB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BA109-9F57-414D-A6B9-C1BAC2A3AFA3}" type="datetimeFigureOut">
              <a:rPr lang="en-US" smtClean="0"/>
              <a:t>7/11/22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60469-A981-7B4B-9C81-D6CCD73C3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8266F-33AE-8347-8F1B-574CD775A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E65B-86EB-C04D-8951-6DE425AAE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960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95376-9AC7-0849-BA85-E9AEDA418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83C37A-FF80-0D42-80CE-145B5B5B6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5B4A5-ADCF-DB4D-BDB0-A326A3D35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BA109-9F57-414D-A6B9-C1BAC2A3AFA3}" type="datetimeFigureOut">
              <a:rPr lang="en-US" smtClean="0"/>
              <a:t>7/11/22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CA0D6-C403-1C4A-8AA7-2289E7364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68410-BC3D-1440-BB96-113D74986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E65B-86EB-C04D-8951-6DE425AAE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52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9C9F8-E397-F944-9EA0-8F5BDD33C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BE7D6-29FF-D54A-8BA7-E5BFDAE1E3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9AA5B5-F85F-8C41-80A7-ADB990E44A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509D08-4239-324C-84BD-46F4F688E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BA109-9F57-414D-A6B9-C1BAC2A3AFA3}" type="datetimeFigureOut">
              <a:rPr lang="en-US" smtClean="0"/>
              <a:t>7/11/22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35201B-73CA-F248-A9A5-F1C15B294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335AA0-3528-7E49-8419-7D4AE0EC6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E65B-86EB-C04D-8951-6DE425AAE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343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E57CF-157E-764D-B6A5-EA0BDFD91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E8A92C-F2BC-9D46-A75E-35980D87B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1802C2-B7D8-BA48-AE78-6B1FB0F4A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B56E87-7899-C248-9118-DDD81635B0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9119C2-81CE-9C4A-B783-C5C72D4EC2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DE854D-1152-1A48-98C2-652D1AE52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BA109-9F57-414D-A6B9-C1BAC2A3AFA3}" type="datetimeFigureOut">
              <a:rPr lang="en-US" smtClean="0"/>
              <a:t>7/11/22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25524B-568B-9F48-A15E-F8DC257AD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C4088F-05F3-1247-B8B1-5D3231D65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E65B-86EB-C04D-8951-6DE425AAE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726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6F8CD-420B-CB49-BB2C-D29229F28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41A642-CF0C-C848-BAF5-525DC9850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BA109-9F57-414D-A6B9-C1BAC2A3AFA3}" type="datetimeFigureOut">
              <a:rPr lang="en-US" smtClean="0"/>
              <a:t>7/11/22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34A9F-C7E8-E343-B397-98E22887C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BA3BB7-66E7-6B46-A001-4229703EF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E65B-86EB-C04D-8951-6DE425AAE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003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24C546-C199-C145-936F-E24B9EC86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BA109-9F57-414D-A6B9-C1BAC2A3AFA3}" type="datetimeFigureOut">
              <a:rPr lang="en-US" smtClean="0"/>
              <a:t>7/11/22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40C675-F0D1-3E49-BA3B-46CE353EB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EAF1EC-1868-ED41-BEA8-9553AE351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E65B-86EB-C04D-8951-6DE425AAE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959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0E7B2-5D73-924D-AD56-38F55F70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E1B8C-B938-4042-922A-91EE4D1E9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DC7A9-73BD-2A4C-9BF9-9968EF3AC4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70FA31-75F6-BB45-815A-9E20C6511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BA109-9F57-414D-A6B9-C1BAC2A3AFA3}" type="datetimeFigureOut">
              <a:rPr lang="en-US" smtClean="0"/>
              <a:t>7/11/22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C237E7-EB3C-694F-A5A2-A91FA9C9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CF0644-C63E-2949-8624-263677B52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E65B-86EB-C04D-8951-6DE425AAE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221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51E10-28B6-0742-9B15-7231594D7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9611FC-FC16-0F4A-B14E-165A6C328D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B75A1-73A6-E545-B297-3893B72E9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39CAA-7D1B-3F4C-A345-6B2A92342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BA109-9F57-414D-A6B9-C1BAC2A3AFA3}" type="datetimeFigureOut">
              <a:rPr lang="en-US" smtClean="0"/>
              <a:t>7/11/22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E92A9D-7E33-904B-8FE3-F7621D3BB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8D1FD7-E076-3F43-A4D5-4866332F5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E65B-86EB-C04D-8951-6DE425AAE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32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1EE0C-F263-4E49-8CCA-847B2F65F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4EF82A-4B77-4746-8B2D-81DE575F5B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6EB29-11B2-6845-AF3A-16A489612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BA109-9F57-414D-A6B9-C1BAC2A3AFA3}" type="datetimeFigureOut">
              <a:rPr lang="en-US" smtClean="0"/>
              <a:t>7/11/22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C98A4-2D6D-0249-A9A6-4BCE5D11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F7B02-3318-9F40-B96B-0CAE26AAF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E65B-86EB-C04D-8951-6DE425AAE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845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ED3456-3E01-154C-888E-74EB1F92E4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A41C6B-BF1C-B343-AAEC-CA0FA351F3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39F97-D362-3045-BEFF-9696539ED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BA109-9F57-414D-A6B9-C1BAC2A3AFA3}" type="datetimeFigureOut">
              <a:rPr lang="en-US" smtClean="0"/>
              <a:t>7/11/22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B7C48-605C-FD4A-9B95-2A974FB3A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5F28BF-F825-AA46-8549-81E54C13B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E65B-86EB-C04D-8951-6DE425AAE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494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EB4021-66C1-B747-883C-05B87F0D8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C5BECC-C7A0-4B4E-9825-84D3E96354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E10DF-A6E8-E142-8CAB-E4BA710F2F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BA109-9F57-414D-A6B9-C1BAC2A3AFA3}" type="datetimeFigureOut">
              <a:rPr lang="en-US" smtClean="0"/>
              <a:t>7/11/22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458B8-A0D8-CB45-A225-999AA08454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84D333-DF12-B249-9DA7-15FB4E3291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4E65B-86EB-C04D-8951-6DE425AAE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00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tiff"/><Relationship Id="rId4" Type="http://schemas.openxmlformats.org/officeDocument/2006/relationships/image" Target="../media/image17.tif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10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0.png"/><Relationship Id="rId4" Type="http://schemas.openxmlformats.org/officeDocument/2006/relationships/image" Target="../media/image21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93F23-764A-9449-8734-C20F6C2B8A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Estimation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B0E361-EAD1-5546-B997-C3C2AC0F6E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933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D3680-1EF7-4E4F-BB1B-4FAC68235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3AE91-387E-6740-894A-A0508CD68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basic recipe for estimation</a:t>
            </a:r>
          </a:p>
          <a:p>
            <a:r>
              <a:rPr lang="en-US" dirty="0"/>
              <a:t>The method you use should be tailored to the data and to the use </a:t>
            </a:r>
          </a:p>
        </p:txBody>
      </p:sp>
    </p:spTree>
    <p:extLst>
      <p:ext uri="{BB962C8B-B14F-4D97-AF65-F5344CB8AC3E}">
        <p14:creationId xmlns:p14="http://schemas.microsoft.com/office/powerpoint/2010/main" val="2679419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05B5A-DB7E-BD43-B73A-D9DA2BC05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Recipe of Estimation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3EFC3-B1C6-1742-9780-79E7BAA8EB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Make an observation of the world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Build a model that can replicate that observation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Define a measure of distance between observation and model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Search over many (all?) parameters to find the ones that minimize that distance</a:t>
            </a:r>
          </a:p>
        </p:txBody>
      </p:sp>
    </p:spTree>
    <p:extLst>
      <p:ext uri="{BB962C8B-B14F-4D97-AF65-F5344CB8AC3E}">
        <p14:creationId xmlns:p14="http://schemas.microsoft.com/office/powerpoint/2010/main" val="2462083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05B5A-DB7E-BD43-B73A-D9DA2BC05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Recipe of Estimation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3EFC3-B1C6-1742-9780-79E7BAA8E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997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Make an observation of the world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Time series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Proportion immune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Build a model that can replicate that observation</a:t>
            </a:r>
          </a:p>
          <a:p>
            <a:pPr lvl="1"/>
            <a:r>
              <a:rPr lang="en-US" dirty="0"/>
              <a:t>Can be dynamic or static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Define a measure of distance between observation and model</a:t>
            </a:r>
          </a:p>
          <a:p>
            <a:pPr lvl="1"/>
            <a:r>
              <a:rPr lang="en-US" dirty="0"/>
              <a:t>For a given set of parameters, how far apart are observation and the model?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Search over many (all?) parameters to find the ones that minimize that distance</a:t>
            </a:r>
          </a:p>
          <a:p>
            <a:pPr lvl="1"/>
            <a:r>
              <a:rPr lang="en-US" dirty="0"/>
              <a:t>Analytically, brute force, or algorithmically</a:t>
            </a:r>
          </a:p>
        </p:txBody>
      </p:sp>
    </p:spTree>
    <p:extLst>
      <p:ext uri="{BB962C8B-B14F-4D97-AF65-F5344CB8AC3E}">
        <p14:creationId xmlns:p14="http://schemas.microsoft.com/office/powerpoint/2010/main" val="3107121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05B5A-DB7E-BD43-B73A-D9DA2BC05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Recipe of Estimation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3EFC3-B1C6-1742-9780-79E7BAA8EB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Make an observation of the world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you can observe depends on where you are:</a:t>
            </a:r>
          </a:p>
          <a:p>
            <a:pPr marL="1549400" indent="-401638">
              <a:buFont typeface="+mj-lt"/>
              <a:buAutoNum type="arabicPeriod"/>
            </a:pPr>
            <a:r>
              <a:rPr lang="en-US" dirty="0"/>
              <a:t>Are the dynamics at equilibrium?</a:t>
            </a:r>
          </a:p>
          <a:p>
            <a:pPr marL="1549400" indent="-401638">
              <a:buFont typeface="+mj-lt"/>
              <a:buAutoNum type="arabicPeriod"/>
            </a:pPr>
            <a:r>
              <a:rPr lang="en-US" dirty="0"/>
              <a:t>What can you measure?</a:t>
            </a:r>
          </a:p>
          <a:p>
            <a:pPr marL="1549400" indent="-401638">
              <a:buFont typeface="+mj-lt"/>
              <a:buAutoNum type="arabicPeriod"/>
            </a:pPr>
            <a:r>
              <a:rPr lang="en-US" dirty="0"/>
              <a:t>Is the outbreak over?</a:t>
            </a:r>
          </a:p>
          <a:p>
            <a:pPr marL="2006600" lvl="1" indent="-401638"/>
            <a:r>
              <a:rPr lang="en-US" dirty="0"/>
              <a:t>Is it still growing exponentially?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365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884BB36-2F04-9D4A-8E6D-5E24DB672FD0}"/>
              </a:ext>
            </a:extLst>
          </p:cNvPr>
          <p:cNvSpPr txBox="1"/>
          <p:nvPr/>
        </p:nvSpPr>
        <p:spPr>
          <a:xfrm>
            <a:off x="3108735" y="747746"/>
            <a:ext cx="3805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Are dynamics endemic or epidemic?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CAB6360-F7C9-F54F-87E0-71F7CDBD4B21}"/>
              </a:ext>
            </a:extLst>
          </p:cNvPr>
          <p:cNvCxnSpPr>
            <a:stCxn id="6" idx="2"/>
          </p:cNvCxnSpPr>
          <p:nvPr/>
        </p:nvCxnSpPr>
        <p:spPr>
          <a:xfrm flipH="1">
            <a:off x="2589752" y="1117078"/>
            <a:ext cx="2421924" cy="433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5D0EE1D-0DDC-5248-9962-4999AA12ED5D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5011676" y="1117078"/>
            <a:ext cx="3336325" cy="433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4F0A7AC-7C25-9C43-908F-063CEC512C63}"/>
              </a:ext>
            </a:extLst>
          </p:cNvPr>
          <p:cNvSpPr txBox="1"/>
          <p:nvPr/>
        </p:nvSpPr>
        <p:spPr>
          <a:xfrm>
            <a:off x="1704183" y="886069"/>
            <a:ext cx="1404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Endemic</a:t>
            </a:r>
          </a:p>
          <a:p>
            <a:pPr algn="ctr"/>
            <a:r>
              <a:rPr lang="en-US" dirty="0"/>
              <a:t>(equilibrium)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5F4845-D9FC-6945-AF4B-FD05B354B147}"/>
              </a:ext>
            </a:extLst>
          </p:cNvPr>
          <p:cNvSpPr txBox="1"/>
          <p:nvPr/>
        </p:nvSpPr>
        <p:spPr>
          <a:xfrm>
            <a:off x="7826064" y="1189848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Epidemic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9D8087-9ECF-BE4C-99DD-5A66675A894D}"/>
              </a:ext>
            </a:extLst>
          </p:cNvPr>
          <p:cNvSpPr txBox="1"/>
          <p:nvPr/>
        </p:nvSpPr>
        <p:spPr>
          <a:xfrm>
            <a:off x="7532457" y="1755507"/>
            <a:ext cx="1893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Is outbreak over?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CD5D6E9-6E7D-724C-9D57-9D4BA45A1873}"/>
              </a:ext>
            </a:extLst>
          </p:cNvPr>
          <p:cNvCxnSpPr>
            <a:cxnSpLocks/>
          </p:cNvCxnSpPr>
          <p:nvPr/>
        </p:nvCxnSpPr>
        <p:spPr>
          <a:xfrm flipH="1">
            <a:off x="6412767" y="2124839"/>
            <a:ext cx="2050565" cy="3589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650C6AA-6478-7E4D-B005-A96C5CEF1EB1}"/>
              </a:ext>
            </a:extLst>
          </p:cNvPr>
          <p:cNvCxnSpPr>
            <a:cxnSpLocks/>
          </p:cNvCxnSpPr>
          <p:nvPr/>
        </p:nvCxnSpPr>
        <p:spPr>
          <a:xfrm>
            <a:off x="8463332" y="2124838"/>
            <a:ext cx="1239794" cy="3413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AB3379B-D65E-0C4A-B58B-40407DAFBC20}"/>
              </a:ext>
            </a:extLst>
          </p:cNvPr>
          <p:cNvSpPr txBox="1"/>
          <p:nvPr/>
        </p:nvSpPr>
        <p:spPr>
          <a:xfrm>
            <a:off x="5957193" y="2448622"/>
            <a:ext cx="45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CEC6F46-6093-0E42-80ED-E747667B57FA}"/>
              </a:ext>
            </a:extLst>
          </p:cNvPr>
          <p:cNvSpPr txBox="1"/>
          <p:nvPr/>
        </p:nvSpPr>
        <p:spPr>
          <a:xfrm>
            <a:off x="9460367" y="2448622"/>
            <a:ext cx="485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FDD752-6AE0-8F46-B573-0B8FD66F8CAC}"/>
              </a:ext>
            </a:extLst>
          </p:cNvPr>
          <p:cNvSpPr txBox="1"/>
          <p:nvPr/>
        </p:nvSpPr>
        <p:spPr>
          <a:xfrm>
            <a:off x="1425630" y="1753194"/>
            <a:ext cx="2740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you measure?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B73174F-F295-8744-9813-CE468A73E6D0}"/>
              </a:ext>
            </a:extLst>
          </p:cNvPr>
          <p:cNvCxnSpPr>
            <a:cxnSpLocks/>
          </p:cNvCxnSpPr>
          <p:nvPr/>
        </p:nvCxnSpPr>
        <p:spPr>
          <a:xfrm flipH="1">
            <a:off x="1379904" y="2124838"/>
            <a:ext cx="1239794" cy="3413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326A470-B332-A348-AD0C-0F3705AC9F5B}"/>
              </a:ext>
            </a:extLst>
          </p:cNvPr>
          <p:cNvCxnSpPr>
            <a:cxnSpLocks/>
          </p:cNvCxnSpPr>
          <p:nvPr/>
        </p:nvCxnSpPr>
        <p:spPr>
          <a:xfrm>
            <a:off x="2619698" y="2124837"/>
            <a:ext cx="1239794" cy="3413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383CEE9-E7E0-3641-8E08-C07196EDD90E}"/>
              </a:ext>
            </a:extLst>
          </p:cNvPr>
          <p:cNvSpPr txBox="1"/>
          <p:nvPr/>
        </p:nvSpPr>
        <p:spPr>
          <a:xfrm>
            <a:off x="755735" y="2476478"/>
            <a:ext cx="1339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Age of cases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70230F-C881-E64C-8069-7B38694D008E}"/>
              </a:ext>
            </a:extLst>
          </p:cNvPr>
          <p:cNvSpPr txBox="1"/>
          <p:nvPr/>
        </p:nvSpPr>
        <p:spPr>
          <a:xfrm>
            <a:off x="3363459" y="2483745"/>
            <a:ext cx="992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Serology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41099A1-A5E3-864C-AE23-C2473BBC414F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9192202" y="4132981"/>
            <a:ext cx="1030955" cy="42229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C381200-D9C3-E442-8698-F75675B4BA5C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10242892" y="4144234"/>
            <a:ext cx="891157" cy="43854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1972DFB-A539-3B4A-BFCE-5D7CEFBF5B34}"/>
              </a:ext>
            </a:extLst>
          </p:cNvPr>
          <p:cNvSpPr txBox="1"/>
          <p:nvPr/>
        </p:nvSpPr>
        <p:spPr>
          <a:xfrm>
            <a:off x="8442990" y="4555278"/>
            <a:ext cx="1498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infections?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7735C53-2531-114E-84F1-FB5976C7100F}"/>
              </a:ext>
            </a:extLst>
          </p:cNvPr>
          <p:cNvSpPr txBox="1"/>
          <p:nvPr/>
        </p:nvSpPr>
        <p:spPr>
          <a:xfrm>
            <a:off x="8457312" y="2903811"/>
            <a:ext cx="2740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you measure?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35DBB22-6726-7D47-8827-AA10EDBAB63E}"/>
              </a:ext>
            </a:extLst>
          </p:cNvPr>
          <p:cNvSpPr txBox="1"/>
          <p:nvPr/>
        </p:nvSpPr>
        <p:spPr>
          <a:xfrm>
            <a:off x="9959015" y="4582783"/>
            <a:ext cx="23500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All symptomatic cases?</a:t>
            </a:r>
          </a:p>
          <a:p>
            <a:pPr algn="ctr"/>
            <a:r>
              <a:rPr lang="en-US" dirty="0"/>
              <a:t>Cases seen at clinic?</a:t>
            </a:r>
          </a:p>
          <a:p>
            <a:pPr algn="ctr"/>
            <a:r>
              <a:rPr lang="en-US" dirty="0"/>
              <a:t>Unknown subset?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728FFB2-BD85-2649-9709-5FC7B112735E}"/>
              </a:ext>
            </a:extLst>
          </p:cNvPr>
          <p:cNvSpPr txBox="1"/>
          <p:nvPr/>
        </p:nvSpPr>
        <p:spPr>
          <a:xfrm>
            <a:off x="191591" y="4525108"/>
            <a:ext cx="2238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age of infection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EAB961-1170-8E43-B7CD-BAD6BCFFC446}"/>
              </a:ext>
            </a:extLst>
          </p:cNvPr>
          <p:cNvSpPr txBox="1"/>
          <p:nvPr/>
        </p:nvSpPr>
        <p:spPr>
          <a:xfrm>
            <a:off x="2819434" y="4525108"/>
            <a:ext cx="20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Proportion immune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1F3A486-5A8D-C94B-9ADD-AEC1F6C65DFF}"/>
              </a:ext>
            </a:extLst>
          </p:cNvPr>
          <p:cNvSpPr txBox="1"/>
          <p:nvPr/>
        </p:nvSpPr>
        <p:spPr>
          <a:xfrm>
            <a:off x="5081998" y="4976059"/>
            <a:ext cx="2205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Linear Approximation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CF03BC-0CBE-3642-9620-7CD304C0E16C}"/>
              </a:ext>
            </a:extLst>
          </p:cNvPr>
          <p:cNvSpPr txBox="1"/>
          <p:nvPr/>
        </p:nvSpPr>
        <p:spPr>
          <a:xfrm>
            <a:off x="8637368" y="6334934"/>
            <a:ext cx="1410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Fit SIR model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8637E31-A3A3-CA49-BCA3-B3CF27F8CBB7}"/>
              </a:ext>
            </a:extLst>
          </p:cNvPr>
          <p:cNvSpPr txBox="1"/>
          <p:nvPr/>
        </p:nvSpPr>
        <p:spPr>
          <a:xfrm>
            <a:off x="10227604" y="6113809"/>
            <a:ext cx="2036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State-Space Models</a:t>
            </a:r>
          </a:p>
          <a:p>
            <a:pPr algn="ctr"/>
            <a:r>
              <a:rPr lang="en-US" dirty="0"/>
              <a:t>POMPs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E7FB825-7333-CD40-A79C-628F546B4788}"/>
              </a:ext>
            </a:extLst>
          </p:cNvPr>
          <p:cNvCxnSpPr>
            <a:stCxn id="25" idx="2"/>
          </p:cNvCxnSpPr>
          <p:nvPr/>
        </p:nvCxnSpPr>
        <p:spPr>
          <a:xfrm>
            <a:off x="1425630" y="2845810"/>
            <a:ext cx="0" cy="16792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A71A0F1-E37D-0B41-812D-53BE04A79D8D}"/>
              </a:ext>
            </a:extLst>
          </p:cNvPr>
          <p:cNvCxnSpPr/>
          <p:nvPr/>
        </p:nvCxnSpPr>
        <p:spPr>
          <a:xfrm>
            <a:off x="3859492" y="2833048"/>
            <a:ext cx="0" cy="16792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F1E1853-26A6-F549-A3D2-F11EE87A36F2}"/>
              </a:ext>
            </a:extLst>
          </p:cNvPr>
          <p:cNvCxnSpPr>
            <a:cxnSpLocks/>
          </p:cNvCxnSpPr>
          <p:nvPr/>
        </p:nvCxnSpPr>
        <p:spPr>
          <a:xfrm>
            <a:off x="6199952" y="2817954"/>
            <a:ext cx="0" cy="215810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379F2F3-2DD9-1349-977A-821FF357F8E8}"/>
              </a:ext>
            </a:extLst>
          </p:cNvPr>
          <p:cNvCxnSpPr>
            <a:cxnSpLocks/>
          </p:cNvCxnSpPr>
          <p:nvPr/>
        </p:nvCxnSpPr>
        <p:spPr>
          <a:xfrm>
            <a:off x="9192202" y="5045389"/>
            <a:ext cx="0" cy="118059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1F65B9E-02FF-E64D-96A4-EDACB2225B12}"/>
              </a:ext>
            </a:extLst>
          </p:cNvPr>
          <p:cNvCxnSpPr>
            <a:cxnSpLocks/>
          </p:cNvCxnSpPr>
          <p:nvPr/>
        </p:nvCxnSpPr>
        <p:spPr>
          <a:xfrm>
            <a:off x="11206735" y="5560828"/>
            <a:ext cx="0" cy="55298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9496EF77-9B33-104A-AEC4-693C0486343A}"/>
              </a:ext>
            </a:extLst>
          </p:cNvPr>
          <p:cNvSpPr txBox="1"/>
          <p:nvPr/>
        </p:nvSpPr>
        <p:spPr>
          <a:xfrm>
            <a:off x="7043817" y="3749949"/>
            <a:ext cx="1509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Final size</a:t>
            </a:r>
          </a:p>
          <a:p>
            <a:pPr algn="ctr"/>
            <a:r>
              <a:rPr lang="en-US" dirty="0"/>
              <a:t>(all infections)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1138473-6CB1-0C49-A8AE-83900763119B}"/>
              </a:ext>
            </a:extLst>
          </p:cNvPr>
          <p:cNvSpPr txBox="1"/>
          <p:nvPr/>
        </p:nvSpPr>
        <p:spPr>
          <a:xfrm>
            <a:off x="9648877" y="3724361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series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8EA396B-5602-6D43-BD5B-A827F2428584}"/>
              </a:ext>
            </a:extLst>
          </p:cNvPr>
          <p:cNvCxnSpPr>
            <a:cxnSpLocks/>
          </p:cNvCxnSpPr>
          <p:nvPr/>
        </p:nvCxnSpPr>
        <p:spPr>
          <a:xfrm flipH="1">
            <a:off x="7826064" y="3326267"/>
            <a:ext cx="1793785" cy="4236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3E2BC09-B359-1542-BAA4-D1889DC537B0}"/>
              </a:ext>
            </a:extLst>
          </p:cNvPr>
          <p:cNvCxnSpPr>
            <a:cxnSpLocks/>
          </p:cNvCxnSpPr>
          <p:nvPr/>
        </p:nvCxnSpPr>
        <p:spPr>
          <a:xfrm>
            <a:off x="9619965" y="3321756"/>
            <a:ext cx="651839" cy="32213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AFC6E232-ABFA-C146-8F50-34D1A4B72BED}"/>
              </a:ext>
            </a:extLst>
          </p:cNvPr>
          <p:cNvCxnSpPr>
            <a:cxnSpLocks/>
          </p:cNvCxnSpPr>
          <p:nvPr/>
        </p:nvCxnSpPr>
        <p:spPr>
          <a:xfrm flipH="1">
            <a:off x="7824960" y="4555278"/>
            <a:ext cx="1104" cy="11265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BACD2455-7CA1-064C-B83B-51EEA5413844}"/>
              </a:ext>
            </a:extLst>
          </p:cNvPr>
          <p:cNvSpPr txBox="1"/>
          <p:nvPr/>
        </p:nvSpPr>
        <p:spPr>
          <a:xfrm>
            <a:off x="7366545" y="5735202"/>
            <a:ext cx="1025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Final size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988175A-30A9-A64C-B7ED-C3B28D5EE8E1}"/>
              </a:ext>
            </a:extLst>
          </p:cNvPr>
          <p:cNvSpPr txBox="1"/>
          <p:nvPr/>
        </p:nvSpPr>
        <p:spPr>
          <a:xfrm>
            <a:off x="23844" y="40783"/>
            <a:ext cx="88871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200" dirty="0"/>
              <a:t>What you can observe depends on where you are:</a:t>
            </a:r>
          </a:p>
        </p:txBody>
      </p:sp>
    </p:spTree>
    <p:extLst>
      <p:ext uri="{BB962C8B-B14F-4D97-AF65-F5344CB8AC3E}">
        <p14:creationId xmlns:p14="http://schemas.microsoft.com/office/powerpoint/2010/main" val="103637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884BB36-2F04-9D4A-8E6D-5E24DB672FD0}"/>
              </a:ext>
            </a:extLst>
          </p:cNvPr>
          <p:cNvSpPr txBox="1"/>
          <p:nvPr/>
        </p:nvSpPr>
        <p:spPr>
          <a:xfrm>
            <a:off x="3108735" y="747746"/>
            <a:ext cx="3805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Are dynamics endemic or epidemic?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CAB6360-F7C9-F54F-87E0-71F7CDBD4B21}"/>
              </a:ext>
            </a:extLst>
          </p:cNvPr>
          <p:cNvCxnSpPr>
            <a:stCxn id="6" idx="2"/>
          </p:cNvCxnSpPr>
          <p:nvPr/>
        </p:nvCxnSpPr>
        <p:spPr>
          <a:xfrm flipH="1">
            <a:off x="2589752" y="1117078"/>
            <a:ext cx="2421924" cy="433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5D0EE1D-0DDC-5248-9962-4999AA12ED5D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5011676" y="1117078"/>
            <a:ext cx="3336325" cy="433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4F0A7AC-7C25-9C43-908F-063CEC512C63}"/>
              </a:ext>
            </a:extLst>
          </p:cNvPr>
          <p:cNvSpPr txBox="1"/>
          <p:nvPr/>
        </p:nvSpPr>
        <p:spPr>
          <a:xfrm>
            <a:off x="1690558" y="886069"/>
            <a:ext cx="14318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Endemic</a:t>
            </a:r>
          </a:p>
          <a:p>
            <a:pPr algn="ctr"/>
            <a:r>
              <a:rPr lang="en-US" b="1" dirty="0"/>
              <a:t>(equilibrium)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5F4845-D9FC-6945-AF4B-FD05B354B147}"/>
              </a:ext>
            </a:extLst>
          </p:cNvPr>
          <p:cNvSpPr txBox="1"/>
          <p:nvPr/>
        </p:nvSpPr>
        <p:spPr>
          <a:xfrm>
            <a:off x="7826064" y="1189848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Epidemic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9D8087-9ECF-BE4C-99DD-5A66675A894D}"/>
              </a:ext>
            </a:extLst>
          </p:cNvPr>
          <p:cNvSpPr txBox="1"/>
          <p:nvPr/>
        </p:nvSpPr>
        <p:spPr>
          <a:xfrm>
            <a:off x="7532457" y="1755507"/>
            <a:ext cx="1893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Is outbreak over?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CD5D6E9-6E7D-724C-9D57-9D4BA45A1873}"/>
              </a:ext>
            </a:extLst>
          </p:cNvPr>
          <p:cNvCxnSpPr>
            <a:cxnSpLocks/>
          </p:cNvCxnSpPr>
          <p:nvPr/>
        </p:nvCxnSpPr>
        <p:spPr>
          <a:xfrm flipH="1">
            <a:off x="6412767" y="2124839"/>
            <a:ext cx="2050565" cy="3589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650C6AA-6478-7E4D-B005-A96C5CEF1EB1}"/>
              </a:ext>
            </a:extLst>
          </p:cNvPr>
          <p:cNvCxnSpPr>
            <a:cxnSpLocks/>
          </p:cNvCxnSpPr>
          <p:nvPr/>
        </p:nvCxnSpPr>
        <p:spPr>
          <a:xfrm>
            <a:off x="8463332" y="2124838"/>
            <a:ext cx="1239794" cy="3413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AB3379B-D65E-0C4A-B58B-40407DAFBC20}"/>
              </a:ext>
            </a:extLst>
          </p:cNvPr>
          <p:cNvSpPr txBox="1"/>
          <p:nvPr/>
        </p:nvSpPr>
        <p:spPr>
          <a:xfrm>
            <a:off x="5957193" y="2448622"/>
            <a:ext cx="45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CEC6F46-6093-0E42-80ED-E747667B57FA}"/>
              </a:ext>
            </a:extLst>
          </p:cNvPr>
          <p:cNvSpPr txBox="1"/>
          <p:nvPr/>
        </p:nvSpPr>
        <p:spPr>
          <a:xfrm>
            <a:off x="9460367" y="2448622"/>
            <a:ext cx="485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FDD752-6AE0-8F46-B573-0B8FD66F8CAC}"/>
              </a:ext>
            </a:extLst>
          </p:cNvPr>
          <p:cNvSpPr txBox="1"/>
          <p:nvPr/>
        </p:nvSpPr>
        <p:spPr>
          <a:xfrm>
            <a:off x="1425630" y="1753194"/>
            <a:ext cx="2740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What can you measure?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B73174F-F295-8744-9813-CE468A73E6D0}"/>
              </a:ext>
            </a:extLst>
          </p:cNvPr>
          <p:cNvCxnSpPr>
            <a:cxnSpLocks/>
          </p:cNvCxnSpPr>
          <p:nvPr/>
        </p:nvCxnSpPr>
        <p:spPr>
          <a:xfrm flipH="1">
            <a:off x="1379904" y="2124838"/>
            <a:ext cx="1239794" cy="3413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326A470-B332-A348-AD0C-0F3705AC9F5B}"/>
              </a:ext>
            </a:extLst>
          </p:cNvPr>
          <p:cNvCxnSpPr>
            <a:cxnSpLocks/>
          </p:cNvCxnSpPr>
          <p:nvPr/>
        </p:nvCxnSpPr>
        <p:spPr>
          <a:xfrm>
            <a:off x="2619698" y="2124837"/>
            <a:ext cx="1239794" cy="3413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383CEE9-E7E0-3641-8E08-C07196EDD90E}"/>
              </a:ext>
            </a:extLst>
          </p:cNvPr>
          <p:cNvSpPr txBox="1"/>
          <p:nvPr/>
        </p:nvSpPr>
        <p:spPr>
          <a:xfrm>
            <a:off x="755735" y="2476478"/>
            <a:ext cx="1355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Age of cases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70230F-C881-E64C-8069-7B38694D008E}"/>
              </a:ext>
            </a:extLst>
          </p:cNvPr>
          <p:cNvSpPr txBox="1"/>
          <p:nvPr/>
        </p:nvSpPr>
        <p:spPr>
          <a:xfrm>
            <a:off x="3363459" y="2483745"/>
            <a:ext cx="992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Serology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41099A1-A5E3-864C-AE23-C2473BBC414F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9192202" y="4132981"/>
            <a:ext cx="1030955" cy="42229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C381200-D9C3-E442-8698-F75675B4BA5C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10242892" y="4144234"/>
            <a:ext cx="891157" cy="43854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1972DFB-A539-3B4A-BFCE-5D7CEFBF5B34}"/>
              </a:ext>
            </a:extLst>
          </p:cNvPr>
          <p:cNvSpPr txBox="1"/>
          <p:nvPr/>
        </p:nvSpPr>
        <p:spPr>
          <a:xfrm>
            <a:off x="8442990" y="4555278"/>
            <a:ext cx="1498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infections?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7735C53-2531-114E-84F1-FB5976C7100F}"/>
              </a:ext>
            </a:extLst>
          </p:cNvPr>
          <p:cNvSpPr txBox="1"/>
          <p:nvPr/>
        </p:nvSpPr>
        <p:spPr>
          <a:xfrm>
            <a:off x="8457312" y="2903811"/>
            <a:ext cx="2740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you measure?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35DBB22-6726-7D47-8827-AA10EDBAB63E}"/>
              </a:ext>
            </a:extLst>
          </p:cNvPr>
          <p:cNvSpPr txBox="1"/>
          <p:nvPr/>
        </p:nvSpPr>
        <p:spPr>
          <a:xfrm>
            <a:off x="9959015" y="4582783"/>
            <a:ext cx="23500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All symptomatic cases?</a:t>
            </a:r>
          </a:p>
          <a:p>
            <a:pPr algn="ctr"/>
            <a:r>
              <a:rPr lang="en-US" dirty="0"/>
              <a:t>Cases seen at clinic?</a:t>
            </a:r>
          </a:p>
          <a:p>
            <a:pPr algn="ctr"/>
            <a:r>
              <a:rPr lang="en-US" dirty="0"/>
              <a:t>Unknown subset?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728FFB2-BD85-2649-9709-5FC7B112735E}"/>
              </a:ext>
            </a:extLst>
          </p:cNvPr>
          <p:cNvSpPr txBox="1"/>
          <p:nvPr/>
        </p:nvSpPr>
        <p:spPr>
          <a:xfrm>
            <a:off x="191591" y="4525108"/>
            <a:ext cx="2238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age of infection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EAB961-1170-8E43-B7CD-BAD6BCFFC446}"/>
              </a:ext>
            </a:extLst>
          </p:cNvPr>
          <p:cNvSpPr txBox="1"/>
          <p:nvPr/>
        </p:nvSpPr>
        <p:spPr>
          <a:xfrm>
            <a:off x="2819434" y="4525108"/>
            <a:ext cx="20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Proportion immune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1F3A486-5A8D-C94B-9ADD-AEC1F6C65DFF}"/>
              </a:ext>
            </a:extLst>
          </p:cNvPr>
          <p:cNvSpPr txBox="1"/>
          <p:nvPr/>
        </p:nvSpPr>
        <p:spPr>
          <a:xfrm>
            <a:off x="5081998" y="4976059"/>
            <a:ext cx="2205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Linear Approximation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CF03BC-0CBE-3642-9620-7CD304C0E16C}"/>
              </a:ext>
            </a:extLst>
          </p:cNvPr>
          <p:cNvSpPr txBox="1"/>
          <p:nvPr/>
        </p:nvSpPr>
        <p:spPr>
          <a:xfrm>
            <a:off x="8637368" y="6334934"/>
            <a:ext cx="1410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Fit SIR model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8637E31-A3A3-CA49-BCA3-B3CF27F8CBB7}"/>
              </a:ext>
            </a:extLst>
          </p:cNvPr>
          <p:cNvSpPr txBox="1"/>
          <p:nvPr/>
        </p:nvSpPr>
        <p:spPr>
          <a:xfrm>
            <a:off x="10227604" y="6113809"/>
            <a:ext cx="2036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State-Space Models</a:t>
            </a:r>
          </a:p>
          <a:p>
            <a:pPr algn="ctr"/>
            <a:r>
              <a:rPr lang="en-US" dirty="0"/>
              <a:t>POMPs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E7FB825-7333-CD40-A79C-628F546B4788}"/>
              </a:ext>
            </a:extLst>
          </p:cNvPr>
          <p:cNvCxnSpPr>
            <a:stCxn id="25" idx="2"/>
          </p:cNvCxnSpPr>
          <p:nvPr/>
        </p:nvCxnSpPr>
        <p:spPr>
          <a:xfrm flipH="1">
            <a:off x="1425630" y="2845810"/>
            <a:ext cx="8015" cy="16792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A71A0F1-E37D-0B41-812D-53BE04A79D8D}"/>
              </a:ext>
            </a:extLst>
          </p:cNvPr>
          <p:cNvCxnSpPr/>
          <p:nvPr/>
        </p:nvCxnSpPr>
        <p:spPr>
          <a:xfrm>
            <a:off x="3859492" y="2833048"/>
            <a:ext cx="0" cy="16792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F1E1853-26A6-F549-A3D2-F11EE87A36F2}"/>
              </a:ext>
            </a:extLst>
          </p:cNvPr>
          <p:cNvCxnSpPr>
            <a:cxnSpLocks/>
          </p:cNvCxnSpPr>
          <p:nvPr/>
        </p:nvCxnSpPr>
        <p:spPr>
          <a:xfrm>
            <a:off x="6199952" y="2817954"/>
            <a:ext cx="0" cy="215810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379F2F3-2DD9-1349-977A-821FF357F8E8}"/>
              </a:ext>
            </a:extLst>
          </p:cNvPr>
          <p:cNvCxnSpPr>
            <a:cxnSpLocks/>
          </p:cNvCxnSpPr>
          <p:nvPr/>
        </p:nvCxnSpPr>
        <p:spPr>
          <a:xfrm>
            <a:off x="9192202" y="5045389"/>
            <a:ext cx="0" cy="118059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1F65B9E-02FF-E64D-96A4-EDACB2225B12}"/>
              </a:ext>
            </a:extLst>
          </p:cNvPr>
          <p:cNvCxnSpPr>
            <a:cxnSpLocks/>
          </p:cNvCxnSpPr>
          <p:nvPr/>
        </p:nvCxnSpPr>
        <p:spPr>
          <a:xfrm>
            <a:off x="11206735" y="5560828"/>
            <a:ext cx="0" cy="55298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9496EF77-9B33-104A-AEC4-693C0486343A}"/>
              </a:ext>
            </a:extLst>
          </p:cNvPr>
          <p:cNvSpPr txBox="1"/>
          <p:nvPr/>
        </p:nvSpPr>
        <p:spPr>
          <a:xfrm>
            <a:off x="7043817" y="3749949"/>
            <a:ext cx="1509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Final size</a:t>
            </a:r>
          </a:p>
          <a:p>
            <a:pPr algn="ctr"/>
            <a:r>
              <a:rPr lang="en-US" dirty="0"/>
              <a:t>(all infections)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1138473-6CB1-0C49-A8AE-83900763119B}"/>
              </a:ext>
            </a:extLst>
          </p:cNvPr>
          <p:cNvSpPr txBox="1"/>
          <p:nvPr/>
        </p:nvSpPr>
        <p:spPr>
          <a:xfrm>
            <a:off x="9648877" y="3724361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series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8EA396B-5602-6D43-BD5B-A827F2428584}"/>
              </a:ext>
            </a:extLst>
          </p:cNvPr>
          <p:cNvCxnSpPr>
            <a:cxnSpLocks/>
          </p:cNvCxnSpPr>
          <p:nvPr/>
        </p:nvCxnSpPr>
        <p:spPr>
          <a:xfrm flipH="1">
            <a:off x="7826064" y="3326267"/>
            <a:ext cx="1793785" cy="4236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3E2BC09-B359-1542-BAA4-D1889DC537B0}"/>
              </a:ext>
            </a:extLst>
          </p:cNvPr>
          <p:cNvCxnSpPr>
            <a:cxnSpLocks/>
          </p:cNvCxnSpPr>
          <p:nvPr/>
        </p:nvCxnSpPr>
        <p:spPr>
          <a:xfrm>
            <a:off x="9619965" y="3321756"/>
            <a:ext cx="651839" cy="32213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AFC6E232-ABFA-C146-8F50-34D1A4B72BED}"/>
              </a:ext>
            </a:extLst>
          </p:cNvPr>
          <p:cNvCxnSpPr>
            <a:cxnSpLocks/>
          </p:cNvCxnSpPr>
          <p:nvPr/>
        </p:nvCxnSpPr>
        <p:spPr>
          <a:xfrm flipH="1">
            <a:off x="7824960" y="4555278"/>
            <a:ext cx="1104" cy="11265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BACD2455-7CA1-064C-B83B-51EEA5413844}"/>
              </a:ext>
            </a:extLst>
          </p:cNvPr>
          <p:cNvSpPr txBox="1"/>
          <p:nvPr/>
        </p:nvSpPr>
        <p:spPr>
          <a:xfrm>
            <a:off x="7366545" y="5735202"/>
            <a:ext cx="1025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Final size</a:t>
            </a:r>
          </a:p>
        </p:txBody>
      </p:sp>
    </p:spTree>
    <p:extLst>
      <p:ext uri="{BB962C8B-B14F-4D97-AF65-F5344CB8AC3E}">
        <p14:creationId xmlns:p14="http://schemas.microsoft.com/office/powerpoint/2010/main" val="4022702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788D7-F391-6B4A-96C1-A7DF0BE50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Mean Age of Infection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0531A-FD9C-DF49-ACB5-C79586BB8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21875"/>
            <a:ext cx="10515600" cy="2071000"/>
          </a:xfrm>
        </p:spPr>
        <p:txBody>
          <a:bodyPr/>
          <a:lstStyle/>
          <a:p>
            <a:r>
              <a:rPr lang="en-US" dirty="0"/>
              <a:t>A is the mean age of infection</a:t>
            </a:r>
          </a:p>
          <a:p>
            <a:r>
              <a:rPr lang="en-US" dirty="0"/>
              <a:t>L is the life expectancy at birth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5CFFF98-8AD9-FF42-81F1-D8914CD23975}"/>
                  </a:ext>
                </a:extLst>
              </p:cNvPr>
              <p:cNvSpPr txBox="1"/>
              <p:nvPr/>
            </p:nvSpPr>
            <p:spPr>
              <a:xfrm>
                <a:off x="3671248" y="1492101"/>
                <a:ext cx="3998794" cy="25614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b>
                            <m:sSub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sz="3600" b="0" dirty="0"/>
              </a:p>
              <a:p>
                <a:endParaRPr lang="en-US" sz="3600" dirty="0"/>
              </a:p>
              <a:p>
                <a:r>
                  <a:rPr lang="en-US" sz="360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  <m:r>
                      <a:rPr lang="en-US" sz="3600" b="0" i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sz="36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5CFFF98-8AD9-FF42-81F1-D8914CD23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1248" y="1492101"/>
                <a:ext cx="3998794" cy="2561407"/>
              </a:xfrm>
              <a:prstGeom prst="rect">
                <a:avLst/>
              </a:prstGeom>
              <a:blipFill>
                <a:blip r:embed="rId2"/>
                <a:stretch>
                  <a:fillRect b="-1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7430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05B5A-DB7E-BD43-B73A-D9DA2BC05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Recipe of Estimation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83EFC3-B1C6-1742-9780-79E7BAA8EBD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Make an observation of the world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Build a model that can replicate that observation</a:t>
                </a:r>
              </a:p>
              <a:p>
                <a:pPr lvl="1"/>
                <a:r>
                  <a:rPr lang="en-US" dirty="0"/>
                  <a:t>Validity of the estimate depends on the match between the model and reality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</m:oMath>
                </a14:m>
                <a:r>
                  <a:rPr lang="en-US" dirty="0"/>
                  <a:t> only holds if the age distribution of the population is exponentially distributed (e.g. constant death rate at all ages)</a:t>
                </a:r>
              </a:p>
              <a:p>
                <a:pPr lvl="1"/>
                <a:r>
                  <a:rPr lang="en-US" dirty="0"/>
                  <a:t>In many populations, mortality is low in the young and high in the elderly. This leads to a population age distribution that is more rectangular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83EFC3-B1C6-1742-9780-79E7BAA8EB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616" r="-1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89BD21EB-2460-B24E-B744-FB66EB377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7054" y="4577325"/>
            <a:ext cx="3305589" cy="218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631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788D7-F391-6B4A-96C1-A7DF0BE50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Mean Age of Infection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0531A-FD9C-DF49-ACB5-C79586BB8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21875"/>
            <a:ext cx="10515600" cy="2071000"/>
          </a:xfrm>
        </p:spPr>
        <p:txBody>
          <a:bodyPr/>
          <a:lstStyle/>
          <a:p>
            <a:r>
              <a:rPr lang="en-US" dirty="0"/>
              <a:t>A is the mean age of infection</a:t>
            </a:r>
          </a:p>
          <a:p>
            <a:r>
              <a:rPr lang="en-US" dirty="0"/>
              <a:t>L is the life expectancy at birth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5CFFF98-8AD9-FF42-81F1-D8914CD23975}"/>
                  </a:ext>
                </a:extLst>
              </p:cNvPr>
              <p:cNvSpPr txBox="1"/>
              <p:nvPr/>
            </p:nvSpPr>
            <p:spPr>
              <a:xfrm>
                <a:off x="3671248" y="1492101"/>
                <a:ext cx="3998794" cy="25614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b>
                            <m:sSub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3600" b="0" dirty="0"/>
              </a:p>
              <a:p>
                <a:endParaRPr lang="en-US" sz="3600" dirty="0"/>
              </a:p>
              <a:p>
                <a:r>
                  <a:rPr lang="en-US" sz="360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</m:oMath>
                </a14:m>
                <a:endParaRPr lang="en-US" sz="36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5CFFF98-8AD9-FF42-81F1-D8914CD23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1248" y="1492101"/>
                <a:ext cx="3998794" cy="2561407"/>
              </a:xfrm>
              <a:prstGeom prst="rect">
                <a:avLst/>
              </a:prstGeom>
              <a:blipFill>
                <a:blip r:embed="rId2"/>
                <a:stretch>
                  <a:fillRect b="-1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BC3626E2-B5B6-D646-86AF-BD0E31F46330}"/>
              </a:ext>
            </a:extLst>
          </p:cNvPr>
          <p:cNvSpPr txBox="1"/>
          <p:nvPr/>
        </p:nvSpPr>
        <p:spPr>
          <a:xfrm>
            <a:off x="8160027" y="4923215"/>
            <a:ext cx="31937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Not a big difference, but a bias that is generated by choosing the wrong model</a:t>
            </a:r>
          </a:p>
        </p:txBody>
      </p:sp>
    </p:spTree>
    <p:extLst>
      <p:ext uri="{BB962C8B-B14F-4D97-AF65-F5344CB8AC3E}">
        <p14:creationId xmlns:p14="http://schemas.microsoft.com/office/powerpoint/2010/main" val="3187348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05B5A-DB7E-BD43-B73A-D9DA2BC05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Recipe of Estimation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3EFC3-B1C6-1742-9780-79E7BAA8EB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Make an observation of the world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Build a model that can replicate that observation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Define a measure of distance between observation and model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Search over many (all?) parameters to find the ones that minimize that distance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This part is trivial for mean age of infection IF the population has homogeneous mixing. Based on what we did earlier, how would you estimate R</a:t>
            </a:r>
            <a:r>
              <a:rPr lang="en-US" baseline="-25000" dirty="0"/>
              <a:t>0</a:t>
            </a:r>
            <a:r>
              <a:rPr lang="en-US" dirty="0"/>
              <a:t> for a population with age-specific mixing or force of infection?</a:t>
            </a:r>
          </a:p>
        </p:txBody>
      </p:sp>
    </p:spTree>
    <p:extLst>
      <p:ext uri="{BB962C8B-B14F-4D97-AF65-F5344CB8AC3E}">
        <p14:creationId xmlns:p14="http://schemas.microsoft.com/office/powerpoint/2010/main" val="352769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05B5A-DB7E-BD43-B73A-D9DA2BC05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Recipe of Estimation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3EFC3-B1C6-1742-9780-79E7BAA8EB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Make an observation of the world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Build a model that can replicate that observation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Define a measure of distance between observation and model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Search over many (all?) parameters to find the ones that minimize that distance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This part is trivial for mean age of infection IF the population has homogeneous mixing. Based on what we did yesterday, how would you estimate R</a:t>
            </a:r>
            <a:r>
              <a:rPr lang="en-US" baseline="-25000" dirty="0">
                <a:solidFill>
                  <a:schemeClr val="bg1"/>
                </a:solidFill>
              </a:rPr>
              <a:t>0</a:t>
            </a:r>
            <a:r>
              <a:rPr lang="en-US" dirty="0">
                <a:solidFill>
                  <a:schemeClr val="bg1"/>
                </a:solidFill>
              </a:rPr>
              <a:t> for a population with age-specific mixing or force of infection?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CAF73C-0369-8A47-BEA1-4618F27084D0}"/>
              </a:ext>
            </a:extLst>
          </p:cNvPr>
          <p:cNvSpPr txBox="1"/>
          <p:nvPr/>
        </p:nvSpPr>
        <p:spPr>
          <a:xfrm>
            <a:off x="1323833" y="4367284"/>
            <a:ext cx="97035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Build SIR model with mixing matrix and demography that reflects the population of interest</a:t>
            </a:r>
          </a:p>
          <a:p>
            <a:pPr marL="342900" indent="-342900">
              <a:buAutoNum type="arabicPeriod"/>
            </a:pPr>
            <a:r>
              <a:rPr lang="en-US" dirty="0"/>
              <a:t>For a given R</a:t>
            </a:r>
            <a:r>
              <a:rPr lang="en-US" baseline="-25000" dirty="0"/>
              <a:t>0</a:t>
            </a:r>
            <a:r>
              <a:rPr lang="en-US" dirty="0"/>
              <a:t>, simulate model to equilibrium and evaluate mean age of infection</a:t>
            </a:r>
          </a:p>
          <a:p>
            <a:pPr marL="342900" indent="-342900">
              <a:buAutoNum type="arabicPeriod"/>
            </a:pPr>
            <a:r>
              <a:rPr lang="en-US" dirty="0"/>
              <a:t>Do this for all R</a:t>
            </a:r>
            <a:r>
              <a:rPr lang="en-US" baseline="-25000" dirty="0"/>
              <a:t>0</a:t>
            </a:r>
            <a:r>
              <a:rPr lang="en-US" dirty="0"/>
              <a:t> and estimate is that which is closest to observed mean 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103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05B5A-DB7E-BD43-B73A-D9DA2BC05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Recipe of Estimation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3EFC3-B1C6-1742-9780-79E7BAA8EB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Make an observation of the world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Build a model that can replicate that observation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Define a measure of distance between observation and model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Search over many (all?) parameters to find the ones that minimize that distance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This part is trivial for mean age of infection IF the population has homogeneous mixing. Based on what we did yesterday, how would you estimate R</a:t>
            </a:r>
            <a:r>
              <a:rPr lang="en-US" baseline="-25000" dirty="0">
                <a:solidFill>
                  <a:schemeClr val="bg1"/>
                </a:solidFill>
              </a:rPr>
              <a:t>0</a:t>
            </a:r>
            <a:r>
              <a:rPr lang="en-US" dirty="0">
                <a:solidFill>
                  <a:schemeClr val="bg1"/>
                </a:solidFill>
              </a:rPr>
              <a:t> for a population with age-specific mixing or force of infection?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CAF73C-0369-8A47-BEA1-4618F27084D0}"/>
              </a:ext>
            </a:extLst>
          </p:cNvPr>
          <p:cNvSpPr txBox="1"/>
          <p:nvPr/>
        </p:nvSpPr>
        <p:spPr>
          <a:xfrm>
            <a:off x="1323833" y="4367284"/>
            <a:ext cx="97035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Build SIR model with mixing matrix and demography that reflects the population of interest</a:t>
            </a:r>
          </a:p>
          <a:p>
            <a:pPr marL="342900" indent="-342900">
              <a:buAutoNum type="arabicPeriod"/>
            </a:pPr>
            <a:r>
              <a:rPr lang="en-US" dirty="0"/>
              <a:t>For a given R</a:t>
            </a:r>
            <a:r>
              <a:rPr lang="en-US" baseline="-25000" dirty="0"/>
              <a:t>0</a:t>
            </a:r>
            <a:r>
              <a:rPr lang="en-US" dirty="0"/>
              <a:t>, simulate model to equilibrium and evaluate mean age of infection</a:t>
            </a:r>
          </a:p>
          <a:p>
            <a:pPr marL="342900" indent="-342900">
              <a:buAutoNum type="arabicPeriod"/>
            </a:pPr>
            <a:r>
              <a:rPr lang="en-US" dirty="0"/>
              <a:t>Do this for all R</a:t>
            </a:r>
            <a:r>
              <a:rPr lang="en-US" baseline="-25000" dirty="0"/>
              <a:t>0</a:t>
            </a:r>
            <a:r>
              <a:rPr lang="en-US" dirty="0"/>
              <a:t> and estimate is that which is closest to observed mean age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D4B35F-E874-C74A-9BE1-1883D9FFB9F5}"/>
              </a:ext>
            </a:extLst>
          </p:cNvPr>
          <p:cNvSpPr txBox="1"/>
          <p:nvPr/>
        </p:nvSpPr>
        <p:spPr>
          <a:xfrm>
            <a:off x="2593074" y="5687622"/>
            <a:ext cx="6428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if you have the whole age distribution of reported cases?</a:t>
            </a:r>
          </a:p>
        </p:txBody>
      </p:sp>
    </p:spTree>
    <p:extLst>
      <p:ext uri="{BB962C8B-B14F-4D97-AF65-F5344CB8AC3E}">
        <p14:creationId xmlns:p14="http://schemas.microsoft.com/office/powerpoint/2010/main" val="54444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884BB36-2F04-9D4A-8E6D-5E24DB672FD0}"/>
              </a:ext>
            </a:extLst>
          </p:cNvPr>
          <p:cNvSpPr txBox="1"/>
          <p:nvPr/>
        </p:nvSpPr>
        <p:spPr>
          <a:xfrm>
            <a:off x="3108735" y="747746"/>
            <a:ext cx="3805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Are dynamics endemic or epidemic?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CAB6360-F7C9-F54F-87E0-71F7CDBD4B21}"/>
              </a:ext>
            </a:extLst>
          </p:cNvPr>
          <p:cNvCxnSpPr>
            <a:stCxn id="6" idx="2"/>
          </p:cNvCxnSpPr>
          <p:nvPr/>
        </p:nvCxnSpPr>
        <p:spPr>
          <a:xfrm flipH="1">
            <a:off x="2589752" y="1117078"/>
            <a:ext cx="2421924" cy="433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5D0EE1D-0DDC-5248-9962-4999AA12ED5D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5011676" y="1117078"/>
            <a:ext cx="3336325" cy="433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4F0A7AC-7C25-9C43-908F-063CEC512C63}"/>
              </a:ext>
            </a:extLst>
          </p:cNvPr>
          <p:cNvSpPr txBox="1"/>
          <p:nvPr/>
        </p:nvSpPr>
        <p:spPr>
          <a:xfrm>
            <a:off x="1690558" y="886069"/>
            <a:ext cx="14318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Endemic</a:t>
            </a:r>
          </a:p>
          <a:p>
            <a:pPr algn="ctr"/>
            <a:r>
              <a:rPr lang="en-US" b="1" dirty="0"/>
              <a:t>(equilibrium)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5F4845-D9FC-6945-AF4B-FD05B354B147}"/>
              </a:ext>
            </a:extLst>
          </p:cNvPr>
          <p:cNvSpPr txBox="1"/>
          <p:nvPr/>
        </p:nvSpPr>
        <p:spPr>
          <a:xfrm>
            <a:off x="7826064" y="1189848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Epidemic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9D8087-9ECF-BE4C-99DD-5A66675A894D}"/>
              </a:ext>
            </a:extLst>
          </p:cNvPr>
          <p:cNvSpPr txBox="1"/>
          <p:nvPr/>
        </p:nvSpPr>
        <p:spPr>
          <a:xfrm>
            <a:off x="7532457" y="1755507"/>
            <a:ext cx="1893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Is outbreak over?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CD5D6E9-6E7D-724C-9D57-9D4BA45A1873}"/>
              </a:ext>
            </a:extLst>
          </p:cNvPr>
          <p:cNvCxnSpPr>
            <a:cxnSpLocks/>
          </p:cNvCxnSpPr>
          <p:nvPr/>
        </p:nvCxnSpPr>
        <p:spPr>
          <a:xfrm flipH="1">
            <a:off x="6412767" y="2124839"/>
            <a:ext cx="2050565" cy="3589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650C6AA-6478-7E4D-B005-A96C5CEF1EB1}"/>
              </a:ext>
            </a:extLst>
          </p:cNvPr>
          <p:cNvCxnSpPr>
            <a:cxnSpLocks/>
          </p:cNvCxnSpPr>
          <p:nvPr/>
        </p:nvCxnSpPr>
        <p:spPr>
          <a:xfrm>
            <a:off x="8463332" y="2124838"/>
            <a:ext cx="1239794" cy="3413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AB3379B-D65E-0C4A-B58B-40407DAFBC20}"/>
              </a:ext>
            </a:extLst>
          </p:cNvPr>
          <p:cNvSpPr txBox="1"/>
          <p:nvPr/>
        </p:nvSpPr>
        <p:spPr>
          <a:xfrm>
            <a:off x="5957193" y="2448622"/>
            <a:ext cx="45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CEC6F46-6093-0E42-80ED-E747667B57FA}"/>
              </a:ext>
            </a:extLst>
          </p:cNvPr>
          <p:cNvSpPr txBox="1"/>
          <p:nvPr/>
        </p:nvSpPr>
        <p:spPr>
          <a:xfrm>
            <a:off x="9460367" y="2448622"/>
            <a:ext cx="485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FDD752-6AE0-8F46-B573-0B8FD66F8CAC}"/>
              </a:ext>
            </a:extLst>
          </p:cNvPr>
          <p:cNvSpPr txBox="1"/>
          <p:nvPr/>
        </p:nvSpPr>
        <p:spPr>
          <a:xfrm>
            <a:off x="1425630" y="1753194"/>
            <a:ext cx="2740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What can you measure?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B73174F-F295-8744-9813-CE468A73E6D0}"/>
              </a:ext>
            </a:extLst>
          </p:cNvPr>
          <p:cNvCxnSpPr>
            <a:cxnSpLocks/>
          </p:cNvCxnSpPr>
          <p:nvPr/>
        </p:nvCxnSpPr>
        <p:spPr>
          <a:xfrm flipH="1">
            <a:off x="1379904" y="2124838"/>
            <a:ext cx="1239794" cy="3413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326A470-B332-A348-AD0C-0F3705AC9F5B}"/>
              </a:ext>
            </a:extLst>
          </p:cNvPr>
          <p:cNvCxnSpPr>
            <a:cxnSpLocks/>
          </p:cNvCxnSpPr>
          <p:nvPr/>
        </p:nvCxnSpPr>
        <p:spPr>
          <a:xfrm>
            <a:off x="2619698" y="2124837"/>
            <a:ext cx="1239794" cy="3413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383CEE9-E7E0-3641-8E08-C07196EDD90E}"/>
              </a:ext>
            </a:extLst>
          </p:cNvPr>
          <p:cNvSpPr txBox="1"/>
          <p:nvPr/>
        </p:nvSpPr>
        <p:spPr>
          <a:xfrm>
            <a:off x="755735" y="2476478"/>
            <a:ext cx="1339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Age of cases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70230F-C881-E64C-8069-7B38694D008E}"/>
              </a:ext>
            </a:extLst>
          </p:cNvPr>
          <p:cNvSpPr txBox="1"/>
          <p:nvPr/>
        </p:nvSpPr>
        <p:spPr>
          <a:xfrm>
            <a:off x="3363459" y="2483745"/>
            <a:ext cx="1008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Serology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41099A1-A5E3-864C-AE23-C2473BBC414F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9192202" y="4132981"/>
            <a:ext cx="1030955" cy="42229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C381200-D9C3-E442-8698-F75675B4BA5C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10242892" y="4144234"/>
            <a:ext cx="891157" cy="43854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1972DFB-A539-3B4A-BFCE-5D7CEFBF5B34}"/>
              </a:ext>
            </a:extLst>
          </p:cNvPr>
          <p:cNvSpPr txBox="1"/>
          <p:nvPr/>
        </p:nvSpPr>
        <p:spPr>
          <a:xfrm>
            <a:off x="8442990" y="4555278"/>
            <a:ext cx="1498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infections?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7735C53-2531-114E-84F1-FB5976C7100F}"/>
              </a:ext>
            </a:extLst>
          </p:cNvPr>
          <p:cNvSpPr txBox="1"/>
          <p:nvPr/>
        </p:nvSpPr>
        <p:spPr>
          <a:xfrm>
            <a:off x="8457312" y="2903811"/>
            <a:ext cx="2740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you measure?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35DBB22-6726-7D47-8827-AA10EDBAB63E}"/>
              </a:ext>
            </a:extLst>
          </p:cNvPr>
          <p:cNvSpPr txBox="1"/>
          <p:nvPr/>
        </p:nvSpPr>
        <p:spPr>
          <a:xfrm>
            <a:off x="9959015" y="4582783"/>
            <a:ext cx="23500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All symptomatic cases?</a:t>
            </a:r>
          </a:p>
          <a:p>
            <a:pPr algn="ctr"/>
            <a:r>
              <a:rPr lang="en-US" dirty="0"/>
              <a:t>Cases seen at clinic?</a:t>
            </a:r>
          </a:p>
          <a:p>
            <a:pPr algn="ctr"/>
            <a:r>
              <a:rPr lang="en-US" dirty="0"/>
              <a:t>Unknown subset?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728FFB2-BD85-2649-9709-5FC7B112735E}"/>
              </a:ext>
            </a:extLst>
          </p:cNvPr>
          <p:cNvSpPr txBox="1"/>
          <p:nvPr/>
        </p:nvSpPr>
        <p:spPr>
          <a:xfrm>
            <a:off x="191591" y="4525108"/>
            <a:ext cx="2238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age of infection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EAB961-1170-8E43-B7CD-BAD6BCFFC446}"/>
              </a:ext>
            </a:extLst>
          </p:cNvPr>
          <p:cNvSpPr txBox="1"/>
          <p:nvPr/>
        </p:nvSpPr>
        <p:spPr>
          <a:xfrm>
            <a:off x="2819434" y="4525108"/>
            <a:ext cx="20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Proportion immune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1F3A486-5A8D-C94B-9ADD-AEC1F6C65DFF}"/>
              </a:ext>
            </a:extLst>
          </p:cNvPr>
          <p:cNvSpPr txBox="1"/>
          <p:nvPr/>
        </p:nvSpPr>
        <p:spPr>
          <a:xfrm>
            <a:off x="5081998" y="4976059"/>
            <a:ext cx="2205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Linear Approximation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CF03BC-0CBE-3642-9620-7CD304C0E16C}"/>
              </a:ext>
            </a:extLst>
          </p:cNvPr>
          <p:cNvSpPr txBox="1"/>
          <p:nvPr/>
        </p:nvSpPr>
        <p:spPr>
          <a:xfrm>
            <a:off x="8637368" y="6334934"/>
            <a:ext cx="1410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Fit SIR model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8637E31-A3A3-CA49-BCA3-B3CF27F8CBB7}"/>
              </a:ext>
            </a:extLst>
          </p:cNvPr>
          <p:cNvSpPr txBox="1"/>
          <p:nvPr/>
        </p:nvSpPr>
        <p:spPr>
          <a:xfrm>
            <a:off x="10227604" y="6113809"/>
            <a:ext cx="2036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State-Space Models</a:t>
            </a:r>
          </a:p>
          <a:p>
            <a:pPr algn="ctr"/>
            <a:r>
              <a:rPr lang="en-US" dirty="0"/>
              <a:t>POMPs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E7FB825-7333-CD40-A79C-628F546B4788}"/>
              </a:ext>
            </a:extLst>
          </p:cNvPr>
          <p:cNvCxnSpPr>
            <a:stCxn id="25" idx="2"/>
          </p:cNvCxnSpPr>
          <p:nvPr/>
        </p:nvCxnSpPr>
        <p:spPr>
          <a:xfrm>
            <a:off x="1425630" y="2845810"/>
            <a:ext cx="0" cy="16792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A71A0F1-E37D-0B41-812D-53BE04A79D8D}"/>
              </a:ext>
            </a:extLst>
          </p:cNvPr>
          <p:cNvCxnSpPr/>
          <p:nvPr/>
        </p:nvCxnSpPr>
        <p:spPr>
          <a:xfrm>
            <a:off x="3859492" y="2833048"/>
            <a:ext cx="0" cy="16792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F1E1853-26A6-F549-A3D2-F11EE87A36F2}"/>
              </a:ext>
            </a:extLst>
          </p:cNvPr>
          <p:cNvCxnSpPr>
            <a:cxnSpLocks/>
          </p:cNvCxnSpPr>
          <p:nvPr/>
        </p:nvCxnSpPr>
        <p:spPr>
          <a:xfrm>
            <a:off x="6199952" y="2817954"/>
            <a:ext cx="0" cy="215810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379F2F3-2DD9-1349-977A-821FF357F8E8}"/>
              </a:ext>
            </a:extLst>
          </p:cNvPr>
          <p:cNvCxnSpPr>
            <a:cxnSpLocks/>
          </p:cNvCxnSpPr>
          <p:nvPr/>
        </p:nvCxnSpPr>
        <p:spPr>
          <a:xfrm>
            <a:off x="9192202" y="5045389"/>
            <a:ext cx="0" cy="118059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1F65B9E-02FF-E64D-96A4-EDACB2225B12}"/>
              </a:ext>
            </a:extLst>
          </p:cNvPr>
          <p:cNvCxnSpPr>
            <a:cxnSpLocks/>
          </p:cNvCxnSpPr>
          <p:nvPr/>
        </p:nvCxnSpPr>
        <p:spPr>
          <a:xfrm>
            <a:off x="11206735" y="5560828"/>
            <a:ext cx="0" cy="55298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9496EF77-9B33-104A-AEC4-693C0486343A}"/>
              </a:ext>
            </a:extLst>
          </p:cNvPr>
          <p:cNvSpPr txBox="1"/>
          <p:nvPr/>
        </p:nvSpPr>
        <p:spPr>
          <a:xfrm>
            <a:off x="7043817" y="3749949"/>
            <a:ext cx="1509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Final size</a:t>
            </a:r>
          </a:p>
          <a:p>
            <a:pPr algn="ctr"/>
            <a:r>
              <a:rPr lang="en-US" dirty="0"/>
              <a:t>(all infections)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1138473-6CB1-0C49-A8AE-83900763119B}"/>
              </a:ext>
            </a:extLst>
          </p:cNvPr>
          <p:cNvSpPr txBox="1"/>
          <p:nvPr/>
        </p:nvSpPr>
        <p:spPr>
          <a:xfrm>
            <a:off x="9648877" y="3724361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series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8EA396B-5602-6D43-BD5B-A827F2428584}"/>
              </a:ext>
            </a:extLst>
          </p:cNvPr>
          <p:cNvCxnSpPr>
            <a:cxnSpLocks/>
          </p:cNvCxnSpPr>
          <p:nvPr/>
        </p:nvCxnSpPr>
        <p:spPr>
          <a:xfrm flipH="1">
            <a:off x="7826064" y="3326267"/>
            <a:ext cx="1793785" cy="4236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3E2BC09-B359-1542-BAA4-D1889DC537B0}"/>
              </a:ext>
            </a:extLst>
          </p:cNvPr>
          <p:cNvCxnSpPr>
            <a:cxnSpLocks/>
          </p:cNvCxnSpPr>
          <p:nvPr/>
        </p:nvCxnSpPr>
        <p:spPr>
          <a:xfrm>
            <a:off x="9619965" y="3321756"/>
            <a:ext cx="651839" cy="32213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AFC6E232-ABFA-C146-8F50-34D1A4B72BED}"/>
              </a:ext>
            </a:extLst>
          </p:cNvPr>
          <p:cNvCxnSpPr>
            <a:cxnSpLocks/>
          </p:cNvCxnSpPr>
          <p:nvPr/>
        </p:nvCxnSpPr>
        <p:spPr>
          <a:xfrm flipH="1">
            <a:off x="7824960" y="4555278"/>
            <a:ext cx="1104" cy="11265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BACD2455-7CA1-064C-B83B-51EEA5413844}"/>
              </a:ext>
            </a:extLst>
          </p:cNvPr>
          <p:cNvSpPr txBox="1"/>
          <p:nvPr/>
        </p:nvSpPr>
        <p:spPr>
          <a:xfrm>
            <a:off x="7366545" y="5735202"/>
            <a:ext cx="1025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Final size</a:t>
            </a:r>
          </a:p>
        </p:txBody>
      </p:sp>
    </p:spTree>
    <p:extLst>
      <p:ext uri="{BB962C8B-B14F-4D97-AF65-F5344CB8AC3E}">
        <p14:creationId xmlns:p14="http://schemas.microsoft.com/office/powerpoint/2010/main" val="394215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D41A8-F8C3-5E40-8077-A6E7D48FE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Proportion Immune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3ABA2D-6136-8E41-9035-C41D02C9A5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For the standard SIR model, the equilibrium proportion immune is </a:t>
                </a:r>
              </a:p>
              <a:p>
                <a:pPr marL="0" indent="0" algn="ctr">
                  <a:buNone/>
                </a:pPr>
                <a:r>
                  <a:rPr lang="en-US" b="0" dirty="0"/>
                  <a:t>P(immune)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=1 −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The proportion immune can be estimated using a serological survey. </a:t>
                </a:r>
                <a:r>
                  <a:rPr lang="en-US" dirty="0">
                    <a:solidFill>
                      <a:schemeClr val="bg1"/>
                    </a:solidFill>
                  </a:rPr>
                  <a:t>This is less likely to be biased by access to care.</a:t>
                </a:r>
              </a:p>
              <a:p>
                <a:pPr marL="0" indent="0" algn="ctr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3ABA2D-6136-8E41-9035-C41D02C9A5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6746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D41A8-F8C3-5E40-8077-A6E7D48FE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Proportion Immune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3ABA2D-6136-8E41-9035-C41D02C9A5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For the standard SIR model, the equilibrium proportion immune is </a:t>
                </a:r>
              </a:p>
              <a:p>
                <a:pPr marL="0" indent="0" algn="ctr">
                  <a:buNone/>
                </a:pPr>
                <a:r>
                  <a:rPr lang="en-US" b="0" dirty="0"/>
                  <a:t>P(immune)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=1 −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The proportion immune can be estimated using a serological survey. This is less likely to be biased by access to care.</a:t>
                </a:r>
              </a:p>
              <a:p>
                <a:pPr marL="0" indent="0" algn="ctr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3ABA2D-6136-8E41-9035-C41D02C9A5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8693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D41A8-F8C3-5E40-8077-A6E7D48FE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Proportion Immune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3ABA2D-6136-8E41-9035-C41D02C9A5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For the standard SIR model, the equilibrium proportion immune is </a:t>
                </a:r>
              </a:p>
              <a:p>
                <a:pPr marL="0" indent="0" algn="ctr">
                  <a:buNone/>
                </a:pPr>
                <a:r>
                  <a:rPr lang="en-US" b="0" dirty="0"/>
                  <a:t>P(immune)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=1 −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The proportion immune can be estimated using a serological survey</a:t>
                </a:r>
              </a:p>
              <a:p>
                <a:pPr marL="0" indent="0" algn="ctr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3ABA2D-6136-8E41-9035-C41D02C9A5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12EC992D-6889-9D49-A834-EEA93E52AC07}"/>
              </a:ext>
            </a:extLst>
          </p:cNvPr>
          <p:cNvSpPr txBox="1"/>
          <p:nvPr/>
        </p:nvSpPr>
        <p:spPr>
          <a:xfrm>
            <a:off x="1828800" y="4599296"/>
            <a:ext cx="82841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 with mean age of infection – this result holds for the simple case, but the equilibrium proportion immune at equilibrium (or the age-specific seroprevalence curve) can be simulated for any specific assumptions about model structure, age-specific mixing, demographics</a:t>
            </a:r>
          </a:p>
        </p:txBody>
      </p:sp>
    </p:spTree>
    <p:extLst>
      <p:ext uri="{BB962C8B-B14F-4D97-AF65-F5344CB8AC3E}">
        <p14:creationId xmlns:p14="http://schemas.microsoft.com/office/powerpoint/2010/main" val="1493403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884BB36-2F04-9D4A-8E6D-5E24DB672FD0}"/>
              </a:ext>
            </a:extLst>
          </p:cNvPr>
          <p:cNvSpPr txBox="1"/>
          <p:nvPr/>
        </p:nvSpPr>
        <p:spPr>
          <a:xfrm>
            <a:off x="3108735" y="747746"/>
            <a:ext cx="3805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Are dynamics endemic or epidemic?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CAB6360-F7C9-F54F-87E0-71F7CDBD4B21}"/>
              </a:ext>
            </a:extLst>
          </p:cNvPr>
          <p:cNvCxnSpPr>
            <a:stCxn id="6" idx="2"/>
          </p:cNvCxnSpPr>
          <p:nvPr/>
        </p:nvCxnSpPr>
        <p:spPr>
          <a:xfrm flipH="1">
            <a:off x="2589752" y="1117078"/>
            <a:ext cx="2421924" cy="433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5D0EE1D-0DDC-5248-9962-4999AA12ED5D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5011676" y="1117078"/>
            <a:ext cx="3336325" cy="433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4F0A7AC-7C25-9C43-908F-063CEC512C63}"/>
              </a:ext>
            </a:extLst>
          </p:cNvPr>
          <p:cNvSpPr txBox="1"/>
          <p:nvPr/>
        </p:nvSpPr>
        <p:spPr>
          <a:xfrm>
            <a:off x="1704183" y="886069"/>
            <a:ext cx="1404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Endemic</a:t>
            </a:r>
          </a:p>
          <a:p>
            <a:pPr algn="ctr"/>
            <a:r>
              <a:rPr lang="en-US" dirty="0"/>
              <a:t>(equilibrium)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5F4845-D9FC-6945-AF4B-FD05B354B147}"/>
              </a:ext>
            </a:extLst>
          </p:cNvPr>
          <p:cNvSpPr txBox="1"/>
          <p:nvPr/>
        </p:nvSpPr>
        <p:spPr>
          <a:xfrm>
            <a:off x="7826064" y="1189848"/>
            <a:ext cx="1055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Epidemic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9D8087-9ECF-BE4C-99DD-5A66675A894D}"/>
              </a:ext>
            </a:extLst>
          </p:cNvPr>
          <p:cNvSpPr txBox="1"/>
          <p:nvPr/>
        </p:nvSpPr>
        <p:spPr>
          <a:xfrm>
            <a:off x="7532457" y="1755507"/>
            <a:ext cx="1893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Is outbreak over?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CD5D6E9-6E7D-724C-9D57-9D4BA45A1873}"/>
              </a:ext>
            </a:extLst>
          </p:cNvPr>
          <p:cNvCxnSpPr>
            <a:cxnSpLocks/>
          </p:cNvCxnSpPr>
          <p:nvPr/>
        </p:nvCxnSpPr>
        <p:spPr>
          <a:xfrm flipH="1">
            <a:off x="6412767" y="2124839"/>
            <a:ext cx="2050565" cy="3589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650C6AA-6478-7E4D-B005-A96C5CEF1EB1}"/>
              </a:ext>
            </a:extLst>
          </p:cNvPr>
          <p:cNvCxnSpPr>
            <a:cxnSpLocks/>
          </p:cNvCxnSpPr>
          <p:nvPr/>
        </p:nvCxnSpPr>
        <p:spPr>
          <a:xfrm>
            <a:off x="8463332" y="2124838"/>
            <a:ext cx="1239794" cy="3413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AB3379B-D65E-0C4A-B58B-40407DAFBC20}"/>
              </a:ext>
            </a:extLst>
          </p:cNvPr>
          <p:cNvSpPr txBox="1"/>
          <p:nvPr/>
        </p:nvSpPr>
        <p:spPr>
          <a:xfrm>
            <a:off x="5957193" y="2448622"/>
            <a:ext cx="45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CEC6F46-6093-0E42-80ED-E747667B57FA}"/>
              </a:ext>
            </a:extLst>
          </p:cNvPr>
          <p:cNvSpPr txBox="1"/>
          <p:nvPr/>
        </p:nvSpPr>
        <p:spPr>
          <a:xfrm>
            <a:off x="9460367" y="2448622"/>
            <a:ext cx="493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Yes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FDD752-6AE0-8F46-B573-0B8FD66F8CAC}"/>
              </a:ext>
            </a:extLst>
          </p:cNvPr>
          <p:cNvSpPr txBox="1"/>
          <p:nvPr/>
        </p:nvSpPr>
        <p:spPr>
          <a:xfrm>
            <a:off x="1425630" y="1753194"/>
            <a:ext cx="2740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you measure?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B73174F-F295-8744-9813-CE468A73E6D0}"/>
              </a:ext>
            </a:extLst>
          </p:cNvPr>
          <p:cNvCxnSpPr>
            <a:cxnSpLocks/>
          </p:cNvCxnSpPr>
          <p:nvPr/>
        </p:nvCxnSpPr>
        <p:spPr>
          <a:xfrm flipH="1">
            <a:off x="1379904" y="2124838"/>
            <a:ext cx="1239794" cy="3413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326A470-B332-A348-AD0C-0F3705AC9F5B}"/>
              </a:ext>
            </a:extLst>
          </p:cNvPr>
          <p:cNvCxnSpPr>
            <a:cxnSpLocks/>
          </p:cNvCxnSpPr>
          <p:nvPr/>
        </p:nvCxnSpPr>
        <p:spPr>
          <a:xfrm>
            <a:off x="2619698" y="2124837"/>
            <a:ext cx="1239794" cy="3413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383CEE9-E7E0-3641-8E08-C07196EDD90E}"/>
              </a:ext>
            </a:extLst>
          </p:cNvPr>
          <p:cNvSpPr txBox="1"/>
          <p:nvPr/>
        </p:nvSpPr>
        <p:spPr>
          <a:xfrm>
            <a:off x="755735" y="2476478"/>
            <a:ext cx="1339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Age of cases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70230F-C881-E64C-8069-7B38694D008E}"/>
              </a:ext>
            </a:extLst>
          </p:cNvPr>
          <p:cNvSpPr txBox="1"/>
          <p:nvPr/>
        </p:nvSpPr>
        <p:spPr>
          <a:xfrm>
            <a:off x="3363459" y="2483745"/>
            <a:ext cx="992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Serology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41099A1-A5E3-864C-AE23-C2473BBC414F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9192202" y="4132981"/>
            <a:ext cx="1030955" cy="42229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C381200-D9C3-E442-8698-F75675B4BA5C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10242892" y="4144234"/>
            <a:ext cx="891157" cy="43854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1972DFB-A539-3B4A-BFCE-5D7CEFBF5B34}"/>
              </a:ext>
            </a:extLst>
          </p:cNvPr>
          <p:cNvSpPr txBox="1"/>
          <p:nvPr/>
        </p:nvSpPr>
        <p:spPr>
          <a:xfrm>
            <a:off x="8442990" y="4555278"/>
            <a:ext cx="1498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infections?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7735C53-2531-114E-84F1-FB5976C7100F}"/>
              </a:ext>
            </a:extLst>
          </p:cNvPr>
          <p:cNvSpPr txBox="1"/>
          <p:nvPr/>
        </p:nvSpPr>
        <p:spPr>
          <a:xfrm>
            <a:off x="8457312" y="2903811"/>
            <a:ext cx="2740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What can you measure?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35DBB22-6726-7D47-8827-AA10EDBAB63E}"/>
              </a:ext>
            </a:extLst>
          </p:cNvPr>
          <p:cNvSpPr txBox="1"/>
          <p:nvPr/>
        </p:nvSpPr>
        <p:spPr>
          <a:xfrm>
            <a:off x="9959015" y="4582783"/>
            <a:ext cx="23500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All symptomatic cases?</a:t>
            </a:r>
          </a:p>
          <a:p>
            <a:pPr algn="ctr"/>
            <a:r>
              <a:rPr lang="en-US" dirty="0"/>
              <a:t>Cases seen at clinic?</a:t>
            </a:r>
          </a:p>
          <a:p>
            <a:pPr algn="ctr"/>
            <a:r>
              <a:rPr lang="en-US" dirty="0"/>
              <a:t>Unknown subset?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728FFB2-BD85-2649-9709-5FC7B112735E}"/>
              </a:ext>
            </a:extLst>
          </p:cNvPr>
          <p:cNvSpPr txBox="1"/>
          <p:nvPr/>
        </p:nvSpPr>
        <p:spPr>
          <a:xfrm>
            <a:off x="191591" y="4525108"/>
            <a:ext cx="2238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age of infection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EAB961-1170-8E43-B7CD-BAD6BCFFC446}"/>
              </a:ext>
            </a:extLst>
          </p:cNvPr>
          <p:cNvSpPr txBox="1"/>
          <p:nvPr/>
        </p:nvSpPr>
        <p:spPr>
          <a:xfrm>
            <a:off x="2819434" y="4525108"/>
            <a:ext cx="20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Proportion immune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1F3A486-5A8D-C94B-9ADD-AEC1F6C65DFF}"/>
              </a:ext>
            </a:extLst>
          </p:cNvPr>
          <p:cNvSpPr txBox="1"/>
          <p:nvPr/>
        </p:nvSpPr>
        <p:spPr>
          <a:xfrm>
            <a:off x="5081998" y="4976059"/>
            <a:ext cx="2205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Linear Approximation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CF03BC-0CBE-3642-9620-7CD304C0E16C}"/>
              </a:ext>
            </a:extLst>
          </p:cNvPr>
          <p:cNvSpPr txBox="1"/>
          <p:nvPr/>
        </p:nvSpPr>
        <p:spPr>
          <a:xfrm>
            <a:off x="8637368" y="6334934"/>
            <a:ext cx="1410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Fit SIR model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8637E31-A3A3-CA49-BCA3-B3CF27F8CBB7}"/>
              </a:ext>
            </a:extLst>
          </p:cNvPr>
          <p:cNvSpPr txBox="1"/>
          <p:nvPr/>
        </p:nvSpPr>
        <p:spPr>
          <a:xfrm>
            <a:off x="10227604" y="6113809"/>
            <a:ext cx="2036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State-Space Models</a:t>
            </a:r>
          </a:p>
          <a:p>
            <a:pPr algn="ctr"/>
            <a:r>
              <a:rPr lang="en-US" dirty="0"/>
              <a:t>POMPs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E7FB825-7333-CD40-A79C-628F546B4788}"/>
              </a:ext>
            </a:extLst>
          </p:cNvPr>
          <p:cNvCxnSpPr>
            <a:stCxn id="25" idx="2"/>
          </p:cNvCxnSpPr>
          <p:nvPr/>
        </p:nvCxnSpPr>
        <p:spPr>
          <a:xfrm>
            <a:off x="1425630" y="2845810"/>
            <a:ext cx="0" cy="16792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A71A0F1-E37D-0B41-812D-53BE04A79D8D}"/>
              </a:ext>
            </a:extLst>
          </p:cNvPr>
          <p:cNvCxnSpPr/>
          <p:nvPr/>
        </p:nvCxnSpPr>
        <p:spPr>
          <a:xfrm>
            <a:off x="3859492" y="2833048"/>
            <a:ext cx="0" cy="16792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F1E1853-26A6-F549-A3D2-F11EE87A36F2}"/>
              </a:ext>
            </a:extLst>
          </p:cNvPr>
          <p:cNvCxnSpPr>
            <a:cxnSpLocks/>
          </p:cNvCxnSpPr>
          <p:nvPr/>
        </p:nvCxnSpPr>
        <p:spPr>
          <a:xfrm>
            <a:off x="6199952" y="2817954"/>
            <a:ext cx="0" cy="215810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379F2F3-2DD9-1349-977A-821FF357F8E8}"/>
              </a:ext>
            </a:extLst>
          </p:cNvPr>
          <p:cNvCxnSpPr>
            <a:cxnSpLocks/>
          </p:cNvCxnSpPr>
          <p:nvPr/>
        </p:nvCxnSpPr>
        <p:spPr>
          <a:xfrm>
            <a:off x="9192202" y="5045389"/>
            <a:ext cx="0" cy="118059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1F65B9E-02FF-E64D-96A4-EDACB2225B12}"/>
              </a:ext>
            </a:extLst>
          </p:cNvPr>
          <p:cNvCxnSpPr>
            <a:cxnSpLocks/>
          </p:cNvCxnSpPr>
          <p:nvPr/>
        </p:nvCxnSpPr>
        <p:spPr>
          <a:xfrm>
            <a:off x="11206735" y="5560828"/>
            <a:ext cx="0" cy="55298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9496EF77-9B33-104A-AEC4-693C0486343A}"/>
              </a:ext>
            </a:extLst>
          </p:cNvPr>
          <p:cNvSpPr txBox="1"/>
          <p:nvPr/>
        </p:nvSpPr>
        <p:spPr>
          <a:xfrm>
            <a:off x="7027659" y="3749949"/>
            <a:ext cx="1541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Final size</a:t>
            </a:r>
          </a:p>
          <a:p>
            <a:pPr algn="ctr"/>
            <a:r>
              <a:rPr lang="en-US" b="1" dirty="0"/>
              <a:t>(all infections)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1138473-6CB1-0C49-A8AE-83900763119B}"/>
              </a:ext>
            </a:extLst>
          </p:cNvPr>
          <p:cNvSpPr txBox="1"/>
          <p:nvPr/>
        </p:nvSpPr>
        <p:spPr>
          <a:xfrm>
            <a:off x="9648877" y="3724361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series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8EA396B-5602-6D43-BD5B-A827F2428584}"/>
              </a:ext>
            </a:extLst>
          </p:cNvPr>
          <p:cNvCxnSpPr>
            <a:cxnSpLocks/>
          </p:cNvCxnSpPr>
          <p:nvPr/>
        </p:nvCxnSpPr>
        <p:spPr>
          <a:xfrm flipH="1">
            <a:off x="7826064" y="3326267"/>
            <a:ext cx="1793785" cy="4236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3E2BC09-B359-1542-BAA4-D1889DC537B0}"/>
              </a:ext>
            </a:extLst>
          </p:cNvPr>
          <p:cNvCxnSpPr>
            <a:cxnSpLocks/>
          </p:cNvCxnSpPr>
          <p:nvPr/>
        </p:nvCxnSpPr>
        <p:spPr>
          <a:xfrm>
            <a:off x="9619965" y="3321756"/>
            <a:ext cx="651839" cy="32213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AFC6E232-ABFA-C146-8F50-34D1A4B72BED}"/>
              </a:ext>
            </a:extLst>
          </p:cNvPr>
          <p:cNvCxnSpPr>
            <a:cxnSpLocks/>
          </p:cNvCxnSpPr>
          <p:nvPr/>
        </p:nvCxnSpPr>
        <p:spPr>
          <a:xfrm flipH="1">
            <a:off x="7824960" y="4555278"/>
            <a:ext cx="1104" cy="11265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BACD2455-7CA1-064C-B83B-51EEA5413844}"/>
              </a:ext>
            </a:extLst>
          </p:cNvPr>
          <p:cNvSpPr txBox="1"/>
          <p:nvPr/>
        </p:nvSpPr>
        <p:spPr>
          <a:xfrm>
            <a:off x="7366545" y="5735202"/>
            <a:ext cx="1025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Final size</a:t>
            </a:r>
          </a:p>
        </p:txBody>
      </p:sp>
    </p:spTree>
    <p:extLst>
      <p:ext uri="{BB962C8B-B14F-4D97-AF65-F5344CB8AC3E}">
        <p14:creationId xmlns:p14="http://schemas.microsoft.com/office/powerpoint/2010/main" val="3661842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6B695-146F-3443-97C8-FE150EB1F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Epidemic Final Size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B4ABBB-7600-6B42-A875-C91C866BF2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/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A useful result but challenging for estimation because we rarely can see ALL infections. We’re more likely to see all symptomatic cases … or all symptomatic cases that had access to clinical care and diagnostics.</a:t>
                </a: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More commonly applied AFTER R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0</a:t>
                </a:r>
                <a:r>
                  <a:rPr lang="en-US" dirty="0">
                    <a:solidFill>
                      <a:schemeClr val="bg1"/>
                    </a:solidFill>
                  </a:rPr>
                  <a:t> is estimated by another method to predict final size</a:t>
                </a:r>
              </a:p>
              <a:p>
                <a:endParaRPr lang="en-US" dirty="0"/>
              </a:p>
              <a:p>
                <a:r>
                  <a:rPr lang="en-US" dirty="0"/>
                  <a:t>Citation: https://</a:t>
                </a:r>
                <a:r>
                  <a:rPr lang="en-US" dirty="0" err="1"/>
                  <a:t>www.ncbi.nlm.nih.gov</a:t>
                </a:r>
                <a:r>
                  <a:rPr lang="en-US" dirty="0"/>
                  <a:t>/</a:t>
                </a:r>
                <a:r>
                  <a:rPr lang="en-US" dirty="0" err="1"/>
                  <a:t>pmc</a:t>
                </a:r>
                <a:r>
                  <a:rPr lang="en-US" dirty="0"/>
                  <a:t>/articles/PMC3506030/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B4ABBB-7600-6B42-A875-C91C866BF2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r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35160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6B695-146F-3443-97C8-FE150EB1F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Epidemic Final Size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B4ABBB-7600-6B42-A875-C91C866BF2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A useful result but challenging for estimation because we rarely can see ALL infections. </a:t>
                </a:r>
                <a:r>
                  <a:rPr lang="en-US" dirty="0">
                    <a:solidFill>
                      <a:schemeClr val="bg1"/>
                    </a:solidFill>
                  </a:rPr>
                  <a:t>We’re more likely to see all symptomatic cases … or all symptomatic cases that had access to clinical care and diagnostics.</a:t>
                </a: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More commonly applied AFTER R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0</a:t>
                </a:r>
                <a:r>
                  <a:rPr lang="en-US" dirty="0">
                    <a:solidFill>
                      <a:schemeClr val="bg1"/>
                    </a:solidFill>
                  </a:rPr>
                  <a:t> is estimated by another method to predict final size</a:t>
                </a:r>
              </a:p>
              <a:p>
                <a:endParaRPr lang="en-US" dirty="0"/>
              </a:p>
              <a:p>
                <a:r>
                  <a:rPr lang="en-US" dirty="0"/>
                  <a:t>Citation: https://</a:t>
                </a:r>
                <a:r>
                  <a:rPr lang="en-US" dirty="0" err="1"/>
                  <a:t>www.ncbi.nlm.nih.gov</a:t>
                </a:r>
                <a:r>
                  <a:rPr lang="en-US" dirty="0"/>
                  <a:t>/</a:t>
                </a:r>
                <a:r>
                  <a:rPr lang="en-US" dirty="0" err="1"/>
                  <a:t>pmc</a:t>
                </a:r>
                <a:r>
                  <a:rPr lang="en-US" dirty="0"/>
                  <a:t>/articles/PMC3506030/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B4ABBB-7600-6B42-A875-C91C866BF2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r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80026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6B695-146F-3443-97C8-FE150EB1F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Epidemic Final Size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B4ABBB-7600-6B42-A875-C91C866BF2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A useful result but challenging for estimation because we rarely can see ALL infections. We’re more likely to see all symptomatic cases … or all symptomatic cases that had access to clinical care and diagnostics.</a:t>
                </a:r>
              </a:p>
              <a:p>
                <a:r>
                  <a:rPr lang="en-US" dirty="0"/>
                  <a:t>Requires an assumption that dynamics don’t change during outbreak</a:t>
                </a: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More commonly applied AFTER R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0</a:t>
                </a:r>
                <a:r>
                  <a:rPr lang="en-US" dirty="0">
                    <a:solidFill>
                      <a:schemeClr val="bg1"/>
                    </a:solidFill>
                  </a:rPr>
                  <a:t> is estimated by another method to predict final size</a:t>
                </a:r>
              </a:p>
              <a:p>
                <a:r>
                  <a:rPr lang="en-US" dirty="0"/>
                  <a:t>Citation: https://</a:t>
                </a:r>
                <a:r>
                  <a:rPr lang="en-US" dirty="0" err="1"/>
                  <a:t>www.ncbi.nlm.nih.gov</a:t>
                </a:r>
                <a:r>
                  <a:rPr lang="en-US" dirty="0"/>
                  <a:t>/</a:t>
                </a:r>
                <a:r>
                  <a:rPr lang="en-US" dirty="0" err="1"/>
                  <a:t>pmc</a:t>
                </a:r>
                <a:r>
                  <a:rPr lang="en-US" dirty="0"/>
                  <a:t>/articles/PMC3506030/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B4ABBB-7600-6B42-A875-C91C866BF2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r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016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6B695-146F-3443-97C8-FE150EB1F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Epidemic Final Size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B4ABBB-7600-6B42-A875-C91C866BF2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A useful result but challenging for estimation because we rarely can see ALL infections. We’re more likely to see all symptomatic cases … or all symptomatic cases that had access to clinical care and diagnostics.</a:t>
                </a:r>
              </a:p>
              <a:p>
                <a:r>
                  <a:rPr lang="en-US" dirty="0"/>
                  <a:t>Requires an assumption that dynamics don’t change during outbreak</a:t>
                </a:r>
              </a:p>
              <a:p>
                <a:r>
                  <a:rPr lang="en-US" dirty="0"/>
                  <a:t>More commonly applied AFTER R</a:t>
                </a:r>
                <a:r>
                  <a:rPr lang="en-US" baseline="-25000" dirty="0"/>
                  <a:t>0</a:t>
                </a:r>
                <a:r>
                  <a:rPr lang="en-US" dirty="0"/>
                  <a:t> is estimated by another method to predict final size*</a:t>
                </a:r>
              </a:p>
              <a:p>
                <a:r>
                  <a:rPr lang="en-US" dirty="0"/>
                  <a:t>Citation: https://</a:t>
                </a:r>
                <a:r>
                  <a:rPr lang="en-US" dirty="0" err="1"/>
                  <a:t>www.ncbi.nlm.nih.gov</a:t>
                </a:r>
                <a:r>
                  <a:rPr lang="en-US" dirty="0"/>
                  <a:t>/</a:t>
                </a:r>
                <a:r>
                  <a:rPr lang="en-US" dirty="0" err="1"/>
                  <a:t>pmc</a:t>
                </a:r>
                <a:r>
                  <a:rPr lang="en-US" dirty="0"/>
                  <a:t>/articles/PMC3506030/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B4ABBB-7600-6B42-A875-C91C866BF2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r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EFE9983-9E1D-0343-8767-639185A518C4}"/>
              </a:ext>
            </a:extLst>
          </p:cNvPr>
          <p:cNvSpPr txBox="1"/>
          <p:nvPr/>
        </p:nvSpPr>
        <p:spPr>
          <a:xfrm>
            <a:off x="8136834" y="6233837"/>
            <a:ext cx="4055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What assumption does this require?</a:t>
            </a:r>
          </a:p>
        </p:txBody>
      </p:sp>
    </p:spTree>
    <p:extLst>
      <p:ext uri="{BB962C8B-B14F-4D97-AF65-F5344CB8AC3E}">
        <p14:creationId xmlns:p14="http://schemas.microsoft.com/office/powerpoint/2010/main" val="32804742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884BB36-2F04-9D4A-8E6D-5E24DB672FD0}"/>
              </a:ext>
            </a:extLst>
          </p:cNvPr>
          <p:cNvSpPr txBox="1"/>
          <p:nvPr/>
        </p:nvSpPr>
        <p:spPr>
          <a:xfrm>
            <a:off x="3108735" y="747746"/>
            <a:ext cx="3805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Are dynamics endemic or epidemic?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CAB6360-F7C9-F54F-87E0-71F7CDBD4B21}"/>
              </a:ext>
            </a:extLst>
          </p:cNvPr>
          <p:cNvCxnSpPr>
            <a:stCxn id="6" idx="2"/>
          </p:cNvCxnSpPr>
          <p:nvPr/>
        </p:nvCxnSpPr>
        <p:spPr>
          <a:xfrm flipH="1">
            <a:off x="2589752" y="1117078"/>
            <a:ext cx="2421924" cy="433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5D0EE1D-0DDC-5248-9962-4999AA12ED5D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5011676" y="1117078"/>
            <a:ext cx="3336325" cy="433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4F0A7AC-7C25-9C43-908F-063CEC512C63}"/>
              </a:ext>
            </a:extLst>
          </p:cNvPr>
          <p:cNvSpPr txBox="1"/>
          <p:nvPr/>
        </p:nvSpPr>
        <p:spPr>
          <a:xfrm>
            <a:off x="1704183" y="886069"/>
            <a:ext cx="1404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Endemic</a:t>
            </a:r>
          </a:p>
          <a:p>
            <a:pPr algn="ctr"/>
            <a:r>
              <a:rPr lang="en-US" dirty="0"/>
              <a:t>(equilibrium)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5F4845-D9FC-6945-AF4B-FD05B354B147}"/>
              </a:ext>
            </a:extLst>
          </p:cNvPr>
          <p:cNvSpPr txBox="1"/>
          <p:nvPr/>
        </p:nvSpPr>
        <p:spPr>
          <a:xfrm>
            <a:off x="7826064" y="1189848"/>
            <a:ext cx="1055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Epidemic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9D8087-9ECF-BE4C-99DD-5A66675A894D}"/>
              </a:ext>
            </a:extLst>
          </p:cNvPr>
          <p:cNvSpPr txBox="1"/>
          <p:nvPr/>
        </p:nvSpPr>
        <p:spPr>
          <a:xfrm>
            <a:off x="7532457" y="1755507"/>
            <a:ext cx="1893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Is outbreak over?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CD5D6E9-6E7D-724C-9D57-9D4BA45A1873}"/>
              </a:ext>
            </a:extLst>
          </p:cNvPr>
          <p:cNvCxnSpPr>
            <a:cxnSpLocks/>
          </p:cNvCxnSpPr>
          <p:nvPr/>
        </p:nvCxnSpPr>
        <p:spPr>
          <a:xfrm flipH="1">
            <a:off x="6412767" y="2124839"/>
            <a:ext cx="2050565" cy="3589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650C6AA-6478-7E4D-B005-A96C5CEF1EB1}"/>
              </a:ext>
            </a:extLst>
          </p:cNvPr>
          <p:cNvCxnSpPr>
            <a:cxnSpLocks/>
          </p:cNvCxnSpPr>
          <p:nvPr/>
        </p:nvCxnSpPr>
        <p:spPr>
          <a:xfrm>
            <a:off x="8463332" y="2124838"/>
            <a:ext cx="1239794" cy="3413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AB3379B-D65E-0C4A-B58B-40407DAFBC20}"/>
              </a:ext>
            </a:extLst>
          </p:cNvPr>
          <p:cNvSpPr txBox="1"/>
          <p:nvPr/>
        </p:nvSpPr>
        <p:spPr>
          <a:xfrm>
            <a:off x="5957193" y="2448622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CEC6F46-6093-0E42-80ED-E747667B57FA}"/>
              </a:ext>
            </a:extLst>
          </p:cNvPr>
          <p:cNvSpPr txBox="1"/>
          <p:nvPr/>
        </p:nvSpPr>
        <p:spPr>
          <a:xfrm>
            <a:off x="9460367" y="2448622"/>
            <a:ext cx="493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FDD752-6AE0-8F46-B573-0B8FD66F8CAC}"/>
              </a:ext>
            </a:extLst>
          </p:cNvPr>
          <p:cNvSpPr txBox="1"/>
          <p:nvPr/>
        </p:nvSpPr>
        <p:spPr>
          <a:xfrm>
            <a:off x="1425630" y="1753194"/>
            <a:ext cx="2740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you measure?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B73174F-F295-8744-9813-CE468A73E6D0}"/>
              </a:ext>
            </a:extLst>
          </p:cNvPr>
          <p:cNvCxnSpPr>
            <a:cxnSpLocks/>
          </p:cNvCxnSpPr>
          <p:nvPr/>
        </p:nvCxnSpPr>
        <p:spPr>
          <a:xfrm flipH="1">
            <a:off x="1379904" y="2124838"/>
            <a:ext cx="1239794" cy="3413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326A470-B332-A348-AD0C-0F3705AC9F5B}"/>
              </a:ext>
            </a:extLst>
          </p:cNvPr>
          <p:cNvCxnSpPr>
            <a:cxnSpLocks/>
          </p:cNvCxnSpPr>
          <p:nvPr/>
        </p:nvCxnSpPr>
        <p:spPr>
          <a:xfrm>
            <a:off x="2619698" y="2124837"/>
            <a:ext cx="1239794" cy="3413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383CEE9-E7E0-3641-8E08-C07196EDD90E}"/>
              </a:ext>
            </a:extLst>
          </p:cNvPr>
          <p:cNvSpPr txBox="1"/>
          <p:nvPr/>
        </p:nvSpPr>
        <p:spPr>
          <a:xfrm>
            <a:off x="755735" y="2476478"/>
            <a:ext cx="1339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Age of cases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70230F-C881-E64C-8069-7B38694D008E}"/>
              </a:ext>
            </a:extLst>
          </p:cNvPr>
          <p:cNvSpPr txBox="1"/>
          <p:nvPr/>
        </p:nvSpPr>
        <p:spPr>
          <a:xfrm>
            <a:off x="3363459" y="2483745"/>
            <a:ext cx="992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Serology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41099A1-A5E3-864C-AE23-C2473BBC414F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9192202" y="4132981"/>
            <a:ext cx="1030955" cy="42229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C381200-D9C3-E442-8698-F75675B4BA5C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10242892" y="4144234"/>
            <a:ext cx="891157" cy="43854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1972DFB-A539-3B4A-BFCE-5D7CEFBF5B34}"/>
              </a:ext>
            </a:extLst>
          </p:cNvPr>
          <p:cNvSpPr txBox="1"/>
          <p:nvPr/>
        </p:nvSpPr>
        <p:spPr>
          <a:xfrm>
            <a:off x="8442990" y="4555278"/>
            <a:ext cx="1498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infections?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7735C53-2531-114E-84F1-FB5976C7100F}"/>
              </a:ext>
            </a:extLst>
          </p:cNvPr>
          <p:cNvSpPr txBox="1"/>
          <p:nvPr/>
        </p:nvSpPr>
        <p:spPr>
          <a:xfrm>
            <a:off x="8457312" y="2903811"/>
            <a:ext cx="2740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you measure?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35DBB22-6726-7D47-8827-AA10EDBAB63E}"/>
              </a:ext>
            </a:extLst>
          </p:cNvPr>
          <p:cNvSpPr txBox="1"/>
          <p:nvPr/>
        </p:nvSpPr>
        <p:spPr>
          <a:xfrm>
            <a:off x="9959015" y="4582783"/>
            <a:ext cx="23500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All symptomatic cases?</a:t>
            </a:r>
          </a:p>
          <a:p>
            <a:pPr algn="ctr"/>
            <a:r>
              <a:rPr lang="en-US" dirty="0"/>
              <a:t>Cases seen at clinic?</a:t>
            </a:r>
          </a:p>
          <a:p>
            <a:pPr algn="ctr"/>
            <a:r>
              <a:rPr lang="en-US" dirty="0"/>
              <a:t>Unknown subset?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728FFB2-BD85-2649-9709-5FC7B112735E}"/>
              </a:ext>
            </a:extLst>
          </p:cNvPr>
          <p:cNvSpPr txBox="1"/>
          <p:nvPr/>
        </p:nvSpPr>
        <p:spPr>
          <a:xfrm>
            <a:off x="191591" y="4525108"/>
            <a:ext cx="2238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age of infection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EAB961-1170-8E43-B7CD-BAD6BCFFC446}"/>
              </a:ext>
            </a:extLst>
          </p:cNvPr>
          <p:cNvSpPr txBox="1"/>
          <p:nvPr/>
        </p:nvSpPr>
        <p:spPr>
          <a:xfrm>
            <a:off x="2819434" y="4525108"/>
            <a:ext cx="20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Proportion immune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1F3A486-5A8D-C94B-9ADD-AEC1F6C65DFF}"/>
              </a:ext>
            </a:extLst>
          </p:cNvPr>
          <p:cNvSpPr txBox="1"/>
          <p:nvPr/>
        </p:nvSpPr>
        <p:spPr>
          <a:xfrm>
            <a:off x="5081998" y="4976059"/>
            <a:ext cx="2205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Linear Approximation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CF03BC-0CBE-3642-9620-7CD304C0E16C}"/>
              </a:ext>
            </a:extLst>
          </p:cNvPr>
          <p:cNvSpPr txBox="1"/>
          <p:nvPr/>
        </p:nvSpPr>
        <p:spPr>
          <a:xfrm>
            <a:off x="8637368" y="6334934"/>
            <a:ext cx="1410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Fit SIR model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8637E31-A3A3-CA49-BCA3-B3CF27F8CBB7}"/>
              </a:ext>
            </a:extLst>
          </p:cNvPr>
          <p:cNvSpPr txBox="1"/>
          <p:nvPr/>
        </p:nvSpPr>
        <p:spPr>
          <a:xfrm>
            <a:off x="10227604" y="6113809"/>
            <a:ext cx="2036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State-Space Models</a:t>
            </a:r>
          </a:p>
          <a:p>
            <a:pPr algn="ctr"/>
            <a:r>
              <a:rPr lang="en-US" dirty="0"/>
              <a:t>POMPs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E7FB825-7333-CD40-A79C-628F546B4788}"/>
              </a:ext>
            </a:extLst>
          </p:cNvPr>
          <p:cNvCxnSpPr>
            <a:stCxn id="25" idx="2"/>
          </p:cNvCxnSpPr>
          <p:nvPr/>
        </p:nvCxnSpPr>
        <p:spPr>
          <a:xfrm>
            <a:off x="1425630" y="2845810"/>
            <a:ext cx="0" cy="16792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A71A0F1-E37D-0B41-812D-53BE04A79D8D}"/>
              </a:ext>
            </a:extLst>
          </p:cNvPr>
          <p:cNvCxnSpPr/>
          <p:nvPr/>
        </p:nvCxnSpPr>
        <p:spPr>
          <a:xfrm>
            <a:off x="3859492" y="2833048"/>
            <a:ext cx="0" cy="16792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F1E1853-26A6-F549-A3D2-F11EE87A36F2}"/>
              </a:ext>
            </a:extLst>
          </p:cNvPr>
          <p:cNvCxnSpPr>
            <a:cxnSpLocks/>
          </p:cNvCxnSpPr>
          <p:nvPr/>
        </p:nvCxnSpPr>
        <p:spPr>
          <a:xfrm>
            <a:off x="6199952" y="2817954"/>
            <a:ext cx="0" cy="215810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379F2F3-2DD9-1349-977A-821FF357F8E8}"/>
              </a:ext>
            </a:extLst>
          </p:cNvPr>
          <p:cNvCxnSpPr>
            <a:cxnSpLocks/>
          </p:cNvCxnSpPr>
          <p:nvPr/>
        </p:nvCxnSpPr>
        <p:spPr>
          <a:xfrm>
            <a:off x="9192202" y="5045389"/>
            <a:ext cx="0" cy="118059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1F65B9E-02FF-E64D-96A4-EDACB2225B12}"/>
              </a:ext>
            </a:extLst>
          </p:cNvPr>
          <p:cNvCxnSpPr>
            <a:cxnSpLocks/>
          </p:cNvCxnSpPr>
          <p:nvPr/>
        </p:nvCxnSpPr>
        <p:spPr>
          <a:xfrm>
            <a:off x="11206735" y="5560828"/>
            <a:ext cx="0" cy="55298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9496EF77-9B33-104A-AEC4-693C0486343A}"/>
              </a:ext>
            </a:extLst>
          </p:cNvPr>
          <p:cNvSpPr txBox="1"/>
          <p:nvPr/>
        </p:nvSpPr>
        <p:spPr>
          <a:xfrm>
            <a:off x="7027659" y="3749949"/>
            <a:ext cx="1541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Final size</a:t>
            </a:r>
          </a:p>
          <a:p>
            <a:pPr algn="ctr"/>
            <a:r>
              <a:rPr lang="en-US" dirty="0"/>
              <a:t>(all infections)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1138473-6CB1-0C49-A8AE-83900763119B}"/>
              </a:ext>
            </a:extLst>
          </p:cNvPr>
          <p:cNvSpPr txBox="1"/>
          <p:nvPr/>
        </p:nvSpPr>
        <p:spPr>
          <a:xfrm>
            <a:off x="9648877" y="3724361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series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8EA396B-5602-6D43-BD5B-A827F2428584}"/>
              </a:ext>
            </a:extLst>
          </p:cNvPr>
          <p:cNvCxnSpPr>
            <a:cxnSpLocks/>
          </p:cNvCxnSpPr>
          <p:nvPr/>
        </p:nvCxnSpPr>
        <p:spPr>
          <a:xfrm flipH="1">
            <a:off x="7826064" y="3326267"/>
            <a:ext cx="1793785" cy="4236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3E2BC09-B359-1542-BAA4-D1889DC537B0}"/>
              </a:ext>
            </a:extLst>
          </p:cNvPr>
          <p:cNvCxnSpPr>
            <a:cxnSpLocks/>
          </p:cNvCxnSpPr>
          <p:nvPr/>
        </p:nvCxnSpPr>
        <p:spPr>
          <a:xfrm>
            <a:off x="9619965" y="3321756"/>
            <a:ext cx="651839" cy="32213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AFC6E232-ABFA-C146-8F50-34D1A4B72BED}"/>
              </a:ext>
            </a:extLst>
          </p:cNvPr>
          <p:cNvCxnSpPr>
            <a:cxnSpLocks/>
          </p:cNvCxnSpPr>
          <p:nvPr/>
        </p:nvCxnSpPr>
        <p:spPr>
          <a:xfrm flipH="1">
            <a:off x="7824960" y="4555278"/>
            <a:ext cx="1104" cy="11265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BACD2455-7CA1-064C-B83B-51EEA5413844}"/>
              </a:ext>
            </a:extLst>
          </p:cNvPr>
          <p:cNvSpPr txBox="1"/>
          <p:nvPr/>
        </p:nvSpPr>
        <p:spPr>
          <a:xfrm>
            <a:off x="7366545" y="5735202"/>
            <a:ext cx="1025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Final size</a:t>
            </a:r>
          </a:p>
        </p:txBody>
      </p:sp>
    </p:spTree>
    <p:extLst>
      <p:ext uri="{BB962C8B-B14F-4D97-AF65-F5344CB8AC3E}">
        <p14:creationId xmlns:p14="http://schemas.microsoft.com/office/powerpoint/2010/main" val="40561001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1F025-5B6F-5D44-B261-4E5F439B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Time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949D2-7157-1346-8486-2A90FE22B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initial phase of an outbreak, the epidemic grows exponentially</a:t>
            </a:r>
          </a:p>
        </p:txBody>
      </p:sp>
    </p:spTree>
    <p:extLst>
      <p:ext uri="{BB962C8B-B14F-4D97-AF65-F5344CB8AC3E}">
        <p14:creationId xmlns:p14="http://schemas.microsoft.com/office/powerpoint/2010/main" val="1801632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1F025-5B6F-5D44-B261-4E5F439B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Time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949D2-7157-1346-8486-2A90FE22B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initial phase of an outbreak, the epidemic grows exponentially</a:t>
            </a:r>
          </a:p>
          <a:p>
            <a:pPr marL="457200" lvl="1" indent="0">
              <a:buNone/>
            </a:pPr>
            <a:r>
              <a:rPr lang="en-US" dirty="0"/>
              <a:t>How does herd immunity change this?</a:t>
            </a:r>
          </a:p>
        </p:txBody>
      </p:sp>
    </p:spTree>
    <p:extLst>
      <p:ext uri="{BB962C8B-B14F-4D97-AF65-F5344CB8AC3E}">
        <p14:creationId xmlns:p14="http://schemas.microsoft.com/office/powerpoint/2010/main" val="29606698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1F025-5B6F-5D44-B261-4E5F439B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Time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949D2-7157-1346-8486-2A90FE22B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initial phase of an outbreak, the epidemic grows exponentially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02B4B29-69F3-CD4F-9A7B-EB3810E64A20}"/>
                  </a:ext>
                </a:extLst>
              </p:cNvPr>
              <p:cNvSpPr txBox="1"/>
              <p:nvPr/>
            </p:nvSpPr>
            <p:spPr>
              <a:xfrm>
                <a:off x="838200" y="2689411"/>
                <a:ext cx="3919330" cy="3150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Initial Geometric Growth on time scale of infectious period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∗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  <m:oMath xmlns:m="http://schemas.openxmlformats.org/officeDocument/2006/math">
                      <m:r>
                        <a:rPr lang="en-US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</m:oMath>
                  </m:oMathPara>
                </a14:m>
                <a:br>
                  <a:rPr lang="en-US" dirty="0"/>
                </a:br>
                <a:br>
                  <a:rPr lang="en-US" b="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>
                          <a:latin typeface="Cambria Math" panose="02040503050406030204" pitchFamily="18" charset="0"/>
                        </a:rPr>
                        <m:t>log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>
                          <a:latin typeface="Cambria Math" panose="02040503050406030204" pitchFamily="18" charset="0"/>
                        </a:rPr>
                        <m:t>log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m:rPr>
                          <m:nor/>
                        </m:rPr>
                        <a:rPr lang="en-US">
                          <a:latin typeface="Cambria Math" panose="02040503050406030204" pitchFamily="18" charset="0"/>
                        </a:rPr>
                        <m:t>log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02B4B29-69F3-CD4F-9A7B-EB3810E64A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689411"/>
                <a:ext cx="3919330" cy="3150350"/>
              </a:xfrm>
              <a:prstGeom prst="rect">
                <a:avLst/>
              </a:prstGeom>
              <a:blipFill>
                <a:blip r:embed="rId2"/>
                <a:stretch>
                  <a:fillRect l="-1618" t="-8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41487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1F025-5B6F-5D44-B261-4E5F439B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Time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949D2-7157-1346-8486-2A90FE22B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initial phase of an outbreak, the epidemic grows exponentially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02B4B29-69F3-CD4F-9A7B-EB3810E64A20}"/>
                  </a:ext>
                </a:extLst>
              </p:cNvPr>
              <p:cNvSpPr txBox="1"/>
              <p:nvPr/>
            </p:nvSpPr>
            <p:spPr>
              <a:xfrm>
                <a:off x="838200" y="2689411"/>
                <a:ext cx="3919330" cy="3150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Initial Geometric Growth on time scale of infectious period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∗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  <m:oMath xmlns:m="http://schemas.openxmlformats.org/officeDocument/2006/math">
                      <m:r>
                        <a:rPr lang="en-US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</m:oMath>
                  </m:oMathPara>
                </a14:m>
                <a:br>
                  <a:rPr lang="en-US" dirty="0"/>
                </a:br>
                <a:br>
                  <a:rPr lang="en-US" b="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>
                          <a:latin typeface="Cambria Math" panose="02040503050406030204" pitchFamily="18" charset="0"/>
                        </a:rPr>
                        <m:t>log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>
                          <a:latin typeface="Cambria Math" panose="02040503050406030204" pitchFamily="18" charset="0"/>
                        </a:rPr>
                        <m:t>log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m:rPr>
                          <m:nor/>
                        </m:rPr>
                        <a:rPr lang="en-US">
                          <a:latin typeface="Cambria Math" panose="02040503050406030204" pitchFamily="18" charset="0"/>
                        </a:rPr>
                        <m:t>log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02B4B29-69F3-CD4F-9A7B-EB3810E64A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689411"/>
                <a:ext cx="3919330" cy="3150350"/>
              </a:xfrm>
              <a:prstGeom prst="rect">
                <a:avLst/>
              </a:prstGeom>
              <a:blipFill>
                <a:blip r:embed="rId2"/>
                <a:stretch>
                  <a:fillRect l="-1618" t="-8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1CF930A-247C-DB4F-BEC9-5A433D99A790}"/>
              </a:ext>
            </a:extLst>
          </p:cNvPr>
          <p:cNvSpPr txBox="1"/>
          <p:nvPr/>
        </p:nvSpPr>
        <p:spPr>
          <a:xfrm>
            <a:off x="1035423" y="5621279"/>
            <a:ext cx="36172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Exponential time scale may not be convenient for observation. What is generation time for monkeypox?</a:t>
            </a:r>
          </a:p>
        </p:txBody>
      </p:sp>
    </p:spTree>
    <p:extLst>
      <p:ext uri="{BB962C8B-B14F-4D97-AF65-F5344CB8AC3E}">
        <p14:creationId xmlns:p14="http://schemas.microsoft.com/office/powerpoint/2010/main" val="21028822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1F025-5B6F-5D44-B261-4E5F439B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Time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949D2-7157-1346-8486-2A90FE22B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initial phase of an outbreak, the epidemic grows exponentially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02B4B29-69F3-CD4F-9A7B-EB3810E64A20}"/>
                  </a:ext>
                </a:extLst>
              </p:cNvPr>
              <p:cNvSpPr txBox="1"/>
              <p:nvPr/>
            </p:nvSpPr>
            <p:spPr>
              <a:xfrm>
                <a:off x="838200" y="2689411"/>
                <a:ext cx="3919330" cy="3150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Initial Geometric Growth on time scale of infectious period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∗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  <m:oMath xmlns:m="http://schemas.openxmlformats.org/officeDocument/2006/math">
                      <m:r>
                        <a:rPr lang="en-US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</m:oMath>
                  </m:oMathPara>
                </a14:m>
                <a:br>
                  <a:rPr lang="en-US" dirty="0"/>
                </a:br>
                <a:br>
                  <a:rPr lang="en-US" b="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>
                          <a:latin typeface="Cambria Math" panose="02040503050406030204" pitchFamily="18" charset="0"/>
                        </a:rPr>
                        <m:t>log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>
                          <a:latin typeface="Cambria Math" panose="02040503050406030204" pitchFamily="18" charset="0"/>
                        </a:rPr>
                        <m:t>log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m:rPr>
                          <m:nor/>
                        </m:rPr>
                        <a:rPr lang="en-US">
                          <a:latin typeface="Cambria Math" panose="02040503050406030204" pitchFamily="18" charset="0"/>
                        </a:rPr>
                        <m:t>log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02B4B29-69F3-CD4F-9A7B-EB3810E64A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689411"/>
                <a:ext cx="3919330" cy="3150350"/>
              </a:xfrm>
              <a:prstGeom prst="rect">
                <a:avLst/>
              </a:prstGeom>
              <a:blipFill>
                <a:blip r:embed="rId2"/>
                <a:stretch>
                  <a:fillRect l="-1618" t="-8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1CF930A-247C-DB4F-BEC9-5A433D99A790}"/>
              </a:ext>
            </a:extLst>
          </p:cNvPr>
          <p:cNvSpPr txBox="1"/>
          <p:nvPr/>
        </p:nvSpPr>
        <p:spPr>
          <a:xfrm>
            <a:off x="1035423" y="5621279"/>
            <a:ext cx="36172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Exponential time scale may not be convenient for observation. What is generation time for monkeypox?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D9D88B-832E-344B-AA63-8E05596A78F7}"/>
                  </a:ext>
                </a:extLst>
              </p:cNvPr>
              <p:cNvSpPr txBox="1"/>
              <p:nvPr/>
            </p:nvSpPr>
            <p:spPr>
              <a:xfrm>
                <a:off x="5042649" y="2689411"/>
                <a:ext cx="6857997" cy="26039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Exponential growth on arbitrary time scale</a:t>
                </a:r>
              </a:p>
              <a:p>
                <a:pPr algn="ctr"/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algn="ctr"/>
                <a:endParaRPr lang="en-US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  <a:p>
                <a:pPr algn="ctr"/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D9D88B-832E-344B-AA63-8E05596A78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649" y="2689411"/>
                <a:ext cx="6857997" cy="2603918"/>
              </a:xfrm>
              <a:prstGeom prst="rect">
                <a:avLst/>
              </a:prstGeom>
              <a:blipFill>
                <a:blip r:embed="rId3"/>
                <a:stretch>
                  <a:fillRect t="-9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0C3F27-3E23-6244-A873-A4A2BC8955F8}"/>
                  </a:ext>
                </a:extLst>
              </p:cNvPr>
              <p:cNvSpPr txBox="1"/>
              <p:nvPr/>
            </p:nvSpPr>
            <p:spPr>
              <a:xfrm>
                <a:off x="6096000" y="4943061"/>
                <a:ext cx="545502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is the recovery rate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is mean duration of infection)</a:t>
                </a:r>
              </a:p>
              <a:p>
                <a:pPr marL="182563" indent="-182563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 is non-disease mortality rate, which can be ignored if dynamics are fast enough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0C3F27-3E23-6244-A873-A4A2BC895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943061"/>
                <a:ext cx="5455023" cy="923330"/>
              </a:xfrm>
              <a:prstGeom prst="rect">
                <a:avLst/>
              </a:prstGeom>
              <a:blipFill>
                <a:blip r:embed="rId4"/>
                <a:stretch>
                  <a:fillRect t="-4110" r="-698" b="-9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91958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1F025-5B6F-5D44-B261-4E5F439B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Time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949D2-7157-1346-8486-2A90FE22B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initial phase of an outbreak, the epidemic grows exponentially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02B4B29-69F3-CD4F-9A7B-EB3810E64A20}"/>
                  </a:ext>
                </a:extLst>
              </p:cNvPr>
              <p:cNvSpPr txBox="1"/>
              <p:nvPr/>
            </p:nvSpPr>
            <p:spPr>
              <a:xfrm>
                <a:off x="838200" y="2689411"/>
                <a:ext cx="3919330" cy="3150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Initial Geometric Growth on time scale of infectious period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∗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  <m:oMath xmlns:m="http://schemas.openxmlformats.org/officeDocument/2006/math">
                      <m:r>
                        <a:rPr lang="en-US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</m:oMath>
                  </m:oMathPara>
                </a14:m>
                <a:br>
                  <a:rPr lang="en-US" dirty="0"/>
                </a:br>
                <a:br>
                  <a:rPr lang="en-US" b="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>
                          <a:latin typeface="Cambria Math" panose="02040503050406030204" pitchFamily="18" charset="0"/>
                        </a:rPr>
                        <m:t>log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>
                          <a:latin typeface="Cambria Math" panose="02040503050406030204" pitchFamily="18" charset="0"/>
                        </a:rPr>
                        <m:t>log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m:rPr>
                          <m:nor/>
                        </m:rPr>
                        <a:rPr lang="en-US">
                          <a:latin typeface="Cambria Math" panose="02040503050406030204" pitchFamily="18" charset="0"/>
                        </a:rPr>
                        <m:t>log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02B4B29-69F3-CD4F-9A7B-EB3810E64A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689411"/>
                <a:ext cx="3919330" cy="3150350"/>
              </a:xfrm>
              <a:prstGeom prst="rect">
                <a:avLst/>
              </a:prstGeom>
              <a:blipFill>
                <a:blip r:embed="rId2"/>
                <a:stretch>
                  <a:fillRect l="-1618" t="-8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1CF930A-247C-DB4F-BEC9-5A433D99A790}"/>
              </a:ext>
            </a:extLst>
          </p:cNvPr>
          <p:cNvSpPr txBox="1"/>
          <p:nvPr/>
        </p:nvSpPr>
        <p:spPr>
          <a:xfrm>
            <a:off x="1035423" y="5621279"/>
            <a:ext cx="36172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Exponential time scale may not be convenient for observation. What is generation time for monkeypox?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D9D88B-832E-344B-AA63-8E05596A78F7}"/>
                  </a:ext>
                </a:extLst>
              </p:cNvPr>
              <p:cNvSpPr txBox="1"/>
              <p:nvPr/>
            </p:nvSpPr>
            <p:spPr>
              <a:xfrm>
                <a:off x="5042649" y="2689411"/>
                <a:ext cx="6857997" cy="26039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Exponential growth on arbitrary time scale</a:t>
                </a:r>
              </a:p>
              <a:p>
                <a:pPr algn="ctr"/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algn="ctr"/>
                <a:endParaRPr lang="en-US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  <a:p>
                <a:pPr algn="ctr"/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D9D88B-832E-344B-AA63-8E05596A78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649" y="2689411"/>
                <a:ext cx="6857997" cy="2603918"/>
              </a:xfrm>
              <a:prstGeom prst="rect">
                <a:avLst/>
              </a:prstGeom>
              <a:blipFill>
                <a:blip r:embed="rId3"/>
                <a:stretch>
                  <a:fillRect t="-9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0C3F27-3E23-6244-A873-A4A2BC8955F8}"/>
                  </a:ext>
                </a:extLst>
              </p:cNvPr>
              <p:cNvSpPr txBox="1"/>
              <p:nvPr/>
            </p:nvSpPr>
            <p:spPr>
              <a:xfrm>
                <a:off x="6096000" y="4943061"/>
                <a:ext cx="545502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is the recovery rate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is mean duration of infection)</a:t>
                </a:r>
              </a:p>
              <a:p>
                <a:pPr marL="182563" indent="-182563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 is non-disease mortality rate, which can be ignored if dynamics are fast enough</a:t>
                </a:r>
              </a:p>
              <a:p>
                <a:pPr marL="182563" indent="-182563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the number infected by day t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0C3F27-3E23-6244-A873-A4A2BC895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943061"/>
                <a:ext cx="5455023" cy="1200329"/>
              </a:xfrm>
              <a:prstGeom prst="rect">
                <a:avLst/>
              </a:prstGeom>
              <a:blipFill>
                <a:blip r:embed="rId4"/>
                <a:stretch>
                  <a:fillRect t="-3158" r="-698" b="-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43131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1F025-5B6F-5D44-B261-4E5F439B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Time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949D2-7157-1346-8486-2A90FE22B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initial phase of an outbreak, the epidemic grows exponentially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D9D88B-832E-344B-AA63-8E05596A78F7}"/>
                  </a:ext>
                </a:extLst>
              </p:cNvPr>
              <p:cNvSpPr txBox="1"/>
              <p:nvPr/>
            </p:nvSpPr>
            <p:spPr>
              <a:xfrm>
                <a:off x="5042649" y="2689411"/>
                <a:ext cx="6857997" cy="26039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Exponential growth on arbitrary time scale</a:t>
                </a:r>
              </a:p>
              <a:p>
                <a:pPr algn="ctr"/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algn="ctr"/>
                <a:endParaRPr lang="en-US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  <a:p>
                <a:pPr algn="ctr"/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D9D88B-832E-344B-AA63-8E05596A78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649" y="2689411"/>
                <a:ext cx="6857997" cy="2603918"/>
              </a:xfrm>
              <a:prstGeom prst="rect">
                <a:avLst/>
              </a:prstGeom>
              <a:blipFill>
                <a:blip r:embed="rId2"/>
                <a:stretch>
                  <a:fillRect t="-9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0C3F27-3E23-6244-A873-A4A2BC8955F8}"/>
                  </a:ext>
                </a:extLst>
              </p:cNvPr>
              <p:cNvSpPr txBox="1"/>
              <p:nvPr/>
            </p:nvSpPr>
            <p:spPr>
              <a:xfrm>
                <a:off x="6096000" y="4943061"/>
                <a:ext cx="545502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is the recovery rate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is mean duration of infection)</a:t>
                </a:r>
              </a:p>
              <a:p>
                <a:pPr marL="182563" indent="-182563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 is non-disease mortality rate, which can be ignored if dynamics are fast enough</a:t>
                </a:r>
              </a:p>
              <a:p>
                <a:pPr marL="182563" indent="-182563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the number infected by day t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0C3F27-3E23-6244-A873-A4A2BC895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943061"/>
                <a:ext cx="5455023" cy="1200329"/>
              </a:xfrm>
              <a:prstGeom prst="rect">
                <a:avLst/>
              </a:prstGeom>
              <a:blipFill>
                <a:blip r:embed="rId3"/>
                <a:stretch>
                  <a:fillRect t="-3158" r="-698" b="-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CC24832F-22E7-D845-ABFB-21DDC4E38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78" y="2222120"/>
            <a:ext cx="4401672" cy="46432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65897DC-4828-1D44-A630-9717E5B42BA2}"/>
              </a:ext>
            </a:extLst>
          </p:cNvPr>
          <p:cNvSpPr txBox="1"/>
          <p:nvPr/>
        </p:nvSpPr>
        <p:spPr>
          <a:xfrm>
            <a:off x="1328410" y="2504745"/>
            <a:ext cx="3615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2010 measles outbreak in Malawi</a:t>
            </a:r>
          </a:p>
        </p:txBody>
      </p:sp>
    </p:spTree>
    <p:extLst>
      <p:ext uri="{BB962C8B-B14F-4D97-AF65-F5344CB8AC3E}">
        <p14:creationId xmlns:p14="http://schemas.microsoft.com/office/powerpoint/2010/main" val="38542995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1F025-5B6F-5D44-B261-4E5F439B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Time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949D2-7157-1346-8486-2A90FE22B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initial phase of an outbreak, the epidemic grows exponentially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D9D88B-832E-344B-AA63-8E05596A78F7}"/>
                  </a:ext>
                </a:extLst>
              </p:cNvPr>
              <p:cNvSpPr txBox="1"/>
              <p:nvPr/>
            </p:nvSpPr>
            <p:spPr>
              <a:xfrm>
                <a:off x="5042649" y="2689411"/>
                <a:ext cx="6857997" cy="26039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Exponential growth on arbitrary time scale</a:t>
                </a:r>
              </a:p>
              <a:p>
                <a:pPr algn="ctr"/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algn="ctr"/>
                <a:endParaRPr lang="en-US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  <a:p>
                <a:pPr algn="ctr"/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D9D88B-832E-344B-AA63-8E05596A78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649" y="2689411"/>
                <a:ext cx="6857997" cy="2603918"/>
              </a:xfrm>
              <a:prstGeom prst="rect">
                <a:avLst/>
              </a:prstGeom>
              <a:blipFill>
                <a:blip r:embed="rId2"/>
                <a:stretch>
                  <a:fillRect t="-9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0C3F27-3E23-6244-A873-A4A2BC8955F8}"/>
                  </a:ext>
                </a:extLst>
              </p:cNvPr>
              <p:cNvSpPr txBox="1"/>
              <p:nvPr/>
            </p:nvSpPr>
            <p:spPr>
              <a:xfrm>
                <a:off x="6096000" y="4943061"/>
                <a:ext cx="545502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is the recovery rate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is mean duration of infection)</a:t>
                </a:r>
              </a:p>
              <a:p>
                <a:pPr marL="182563" indent="-182563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 is non-disease mortality rate, which can be ignored if dynamics are fast enough</a:t>
                </a:r>
              </a:p>
              <a:p>
                <a:pPr marL="182563" indent="-182563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the number infected by day t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0C3F27-3E23-6244-A873-A4A2BC895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943061"/>
                <a:ext cx="5455023" cy="1200329"/>
              </a:xfrm>
              <a:prstGeom prst="rect">
                <a:avLst/>
              </a:prstGeom>
              <a:blipFill>
                <a:blip r:embed="rId3"/>
                <a:stretch>
                  <a:fillRect t="-3158" r="-698" b="-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CC24832F-22E7-D845-ABFB-21DDC4E38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78" y="2222120"/>
            <a:ext cx="4401672" cy="46432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65897DC-4828-1D44-A630-9717E5B42BA2}"/>
              </a:ext>
            </a:extLst>
          </p:cNvPr>
          <p:cNvSpPr txBox="1"/>
          <p:nvPr/>
        </p:nvSpPr>
        <p:spPr>
          <a:xfrm>
            <a:off x="1328410" y="2504745"/>
            <a:ext cx="3615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2010 measles outbreak in Malawi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F67BE4-E299-8E4C-AD24-A10DC5BA4027}"/>
              </a:ext>
            </a:extLst>
          </p:cNvPr>
          <p:cNvSpPr/>
          <p:nvPr/>
        </p:nvSpPr>
        <p:spPr>
          <a:xfrm>
            <a:off x="1380924" y="2874077"/>
            <a:ext cx="1914725" cy="3211838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2864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1F025-5B6F-5D44-B261-4E5F439B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Time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949D2-7157-1346-8486-2A90FE22B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initial phase of an outbreak, the epidemic grows exponentially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D9D88B-832E-344B-AA63-8E05596A78F7}"/>
                  </a:ext>
                </a:extLst>
              </p:cNvPr>
              <p:cNvSpPr txBox="1"/>
              <p:nvPr/>
            </p:nvSpPr>
            <p:spPr>
              <a:xfrm>
                <a:off x="5042649" y="2689411"/>
                <a:ext cx="6857997" cy="26039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Exponential growth on arbitrary time scale</a:t>
                </a:r>
              </a:p>
              <a:p>
                <a:pPr algn="ctr"/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algn="ctr"/>
                <a:endParaRPr lang="en-US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  <a:p>
                <a:pPr algn="ctr"/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D9D88B-832E-344B-AA63-8E05596A78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649" y="2689411"/>
                <a:ext cx="6857997" cy="2603918"/>
              </a:xfrm>
              <a:prstGeom prst="rect">
                <a:avLst/>
              </a:prstGeom>
              <a:blipFill>
                <a:blip r:embed="rId2"/>
                <a:stretch>
                  <a:fillRect t="-9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0C3F27-3E23-6244-A873-A4A2BC8955F8}"/>
                  </a:ext>
                </a:extLst>
              </p:cNvPr>
              <p:cNvSpPr txBox="1"/>
              <p:nvPr/>
            </p:nvSpPr>
            <p:spPr>
              <a:xfrm>
                <a:off x="6096000" y="4943061"/>
                <a:ext cx="545502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is the recovery rate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is mean duration of infection)</a:t>
                </a:r>
              </a:p>
              <a:p>
                <a:pPr marL="182563" indent="-182563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 is non-disease mortality rate, which can be ignored if dynamics are fast enough</a:t>
                </a:r>
              </a:p>
              <a:p>
                <a:pPr marL="182563" indent="-182563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the number infected by day t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0C3F27-3E23-6244-A873-A4A2BC895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943061"/>
                <a:ext cx="5455023" cy="1200329"/>
              </a:xfrm>
              <a:prstGeom prst="rect">
                <a:avLst/>
              </a:prstGeom>
              <a:blipFill>
                <a:blip r:embed="rId3"/>
                <a:stretch>
                  <a:fillRect t="-3158" r="-698" b="-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CC24832F-22E7-D845-ABFB-21DDC4E38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78" y="2222120"/>
            <a:ext cx="4401672" cy="46432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65897DC-4828-1D44-A630-9717E5B42BA2}"/>
              </a:ext>
            </a:extLst>
          </p:cNvPr>
          <p:cNvSpPr txBox="1"/>
          <p:nvPr/>
        </p:nvSpPr>
        <p:spPr>
          <a:xfrm>
            <a:off x="1328410" y="2504745"/>
            <a:ext cx="3615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2010 measles outbreak in Malawi</a:t>
            </a:r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B946C2A8-2676-A144-872D-3EBB15A0AE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978" y="2222121"/>
            <a:ext cx="4401672" cy="464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008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1F025-5B6F-5D44-B261-4E5F439B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Time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949D2-7157-1346-8486-2A90FE22B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initial phase of an outbreak, the epidemic grows exponentially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D9D88B-832E-344B-AA63-8E05596A78F7}"/>
                  </a:ext>
                </a:extLst>
              </p:cNvPr>
              <p:cNvSpPr txBox="1"/>
              <p:nvPr/>
            </p:nvSpPr>
            <p:spPr>
              <a:xfrm>
                <a:off x="5042649" y="2689411"/>
                <a:ext cx="6857997" cy="26039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Exponential growth on arbitrary time scale</a:t>
                </a:r>
              </a:p>
              <a:p>
                <a:pPr algn="ctr"/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algn="ctr"/>
                <a:endParaRPr lang="en-US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  <a:p>
                <a:pPr algn="ctr"/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D9D88B-832E-344B-AA63-8E05596A78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649" y="2689411"/>
                <a:ext cx="6857997" cy="2603918"/>
              </a:xfrm>
              <a:prstGeom prst="rect">
                <a:avLst/>
              </a:prstGeom>
              <a:blipFill>
                <a:blip r:embed="rId2"/>
                <a:stretch>
                  <a:fillRect t="-9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0C3F27-3E23-6244-A873-A4A2BC8955F8}"/>
                  </a:ext>
                </a:extLst>
              </p:cNvPr>
              <p:cNvSpPr txBox="1"/>
              <p:nvPr/>
            </p:nvSpPr>
            <p:spPr>
              <a:xfrm>
                <a:off x="6096000" y="4943061"/>
                <a:ext cx="545502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is the recovery rate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is mean duration of infection)</a:t>
                </a:r>
              </a:p>
              <a:p>
                <a:pPr marL="182563" indent="-182563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 is non-disease mortality rate, which can be ignored if dynamics are fast enough</a:t>
                </a:r>
              </a:p>
              <a:p>
                <a:pPr marL="182563" indent="-182563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the number infected by day t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0C3F27-3E23-6244-A873-A4A2BC895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943061"/>
                <a:ext cx="5455023" cy="1200329"/>
              </a:xfrm>
              <a:prstGeom prst="rect">
                <a:avLst/>
              </a:prstGeom>
              <a:blipFill>
                <a:blip r:embed="rId3"/>
                <a:stretch>
                  <a:fillRect t="-3158" r="-698" b="-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CC24832F-22E7-D845-ABFB-21DDC4E38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78" y="2222120"/>
            <a:ext cx="4401672" cy="46432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65897DC-4828-1D44-A630-9717E5B42BA2}"/>
              </a:ext>
            </a:extLst>
          </p:cNvPr>
          <p:cNvSpPr txBox="1"/>
          <p:nvPr/>
        </p:nvSpPr>
        <p:spPr>
          <a:xfrm>
            <a:off x="1328410" y="2504745"/>
            <a:ext cx="3615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2010 measles outbreak in Malawi</a:t>
            </a:r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B946C2A8-2676-A144-872D-3EBB15A0AE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978" y="2222121"/>
            <a:ext cx="4401672" cy="4643291"/>
          </a:xfrm>
          <a:prstGeom prst="rect">
            <a:avLst/>
          </a:prstGeom>
        </p:spPr>
      </p:pic>
      <p:pic>
        <p:nvPicPr>
          <p:cNvPr id="8" name="Picture 7" descr="Chart, scatter chart&#10;&#10;Description automatically generated">
            <a:extLst>
              <a:ext uri="{FF2B5EF4-FFF2-40B4-BE49-F238E27FC236}">
                <a16:creationId xmlns:a16="http://schemas.microsoft.com/office/drawing/2014/main" id="{84BC8095-E540-AE4C-95CA-745A720741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77" y="2222119"/>
            <a:ext cx="4401674" cy="46432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69C8CF-F3E6-8D45-9915-D7D0290B03BD}"/>
                  </a:ext>
                </a:extLst>
              </p:cNvPr>
              <p:cNvSpPr txBox="1"/>
              <p:nvPr/>
            </p:nvSpPr>
            <p:spPr>
              <a:xfrm>
                <a:off x="2441390" y="5113303"/>
                <a:ext cx="2370666" cy="938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𝑠𝑙𝑜𝑝𝑒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=1.45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69C8CF-F3E6-8D45-9915-D7D0290B03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1390" y="5113303"/>
                <a:ext cx="2370666" cy="93859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2303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1F025-5B6F-5D44-B261-4E5F439B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Time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949D2-7157-1346-8486-2A90FE22B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initial phase of an outbreak, the epidemic grows exponentially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D9D88B-832E-344B-AA63-8E05596A78F7}"/>
                  </a:ext>
                </a:extLst>
              </p:cNvPr>
              <p:cNvSpPr txBox="1"/>
              <p:nvPr/>
            </p:nvSpPr>
            <p:spPr>
              <a:xfrm>
                <a:off x="5042649" y="2689411"/>
                <a:ext cx="6857997" cy="26039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Exponential growth on arbitrary time scale</a:t>
                </a:r>
              </a:p>
              <a:p>
                <a:pPr algn="ctr"/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algn="ctr"/>
                <a:endParaRPr lang="en-US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  <a:p>
                <a:pPr algn="ctr"/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D9D88B-832E-344B-AA63-8E05596A78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649" y="2689411"/>
                <a:ext cx="6857997" cy="2603918"/>
              </a:xfrm>
              <a:prstGeom prst="rect">
                <a:avLst/>
              </a:prstGeom>
              <a:blipFill>
                <a:blip r:embed="rId2"/>
                <a:stretch>
                  <a:fillRect t="-9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0C3F27-3E23-6244-A873-A4A2BC8955F8}"/>
                  </a:ext>
                </a:extLst>
              </p:cNvPr>
              <p:cNvSpPr txBox="1"/>
              <p:nvPr/>
            </p:nvSpPr>
            <p:spPr>
              <a:xfrm>
                <a:off x="6096000" y="4943061"/>
                <a:ext cx="545502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is the recovery rate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is mean duration of infection)</a:t>
                </a:r>
              </a:p>
              <a:p>
                <a:pPr marL="182563" indent="-182563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 is non-disease mortality rate, which can be ignored if dynamics are fast enough</a:t>
                </a:r>
              </a:p>
              <a:p>
                <a:pPr marL="182563" indent="-182563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the number infected by day t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0C3F27-3E23-6244-A873-A4A2BC895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943061"/>
                <a:ext cx="5455023" cy="1200329"/>
              </a:xfrm>
              <a:prstGeom prst="rect">
                <a:avLst/>
              </a:prstGeom>
              <a:blipFill>
                <a:blip r:embed="rId3"/>
                <a:stretch>
                  <a:fillRect t="-3158" r="-698" b="-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CC24832F-22E7-D845-ABFB-21DDC4E38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78" y="2222120"/>
            <a:ext cx="4401672" cy="46432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65897DC-4828-1D44-A630-9717E5B42BA2}"/>
              </a:ext>
            </a:extLst>
          </p:cNvPr>
          <p:cNvSpPr txBox="1"/>
          <p:nvPr/>
        </p:nvSpPr>
        <p:spPr>
          <a:xfrm>
            <a:off x="1328410" y="2504745"/>
            <a:ext cx="3615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2010 measles outbreak in Malawi</a:t>
            </a:r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B946C2A8-2676-A144-872D-3EBB15A0AE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978" y="2222121"/>
            <a:ext cx="4401672" cy="4643291"/>
          </a:xfrm>
          <a:prstGeom prst="rect">
            <a:avLst/>
          </a:prstGeom>
        </p:spPr>
      </p:pic>
      <p:pic>
        <p:nvPicPr>
          <p:cNvPr id="8" name="Picture 7" descr="Chart, scatter chart&#10;&#10;Description automatically generated">
            <a:extLst>
              <a:ext uri="{FF2B5EF4-FFF2-40B4-BE49-F238E27FC236}">
                <a16:creationId xmlns:a16="http://schemas.microsoft.com/office/drawing/2014/main" id="{84BC8095-E540-AE4C-95CA-745A720741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77" y="2222119"/>
            <a:ext cx="4401674" cy="46432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69C8CF-F3E6-8D45-9915-D7D0290B03BD}"/>
                  </a:ext>
                </a:extLst>
              </p:cNvPr>
              <p:cNvSpPr txBox="1"/>
              <p:nvPr/>
            </p:nvSpPr>
            <p:spPr>
              <a:xfrm>
                <a:off x="2441390" y="5113303"/>
                <a:ext cx="2370666" cy="938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𝑠𝑙𝑜𝑝𝑒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=1.45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69C8CF-F3E6-8D45-9915-D7D0290B03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1390" y="5113303"/>
                <a:ext cx="2370666" cy="93859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77183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1F025-5B6F-5D44-B261-4E5F439B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Time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949D2-7157-1346-8486-2A90FE22B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initial phase of an outbreak, the epidemic grows exponentially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D9D88B-832E-344B-AA63-8E05596A78F7}"/>
                  </a:ext>
                </a:extLst>
              </p:cNvPr>
              <p:cNvSpPr txBox="1"/>
              <p:nvPr/>
            </p:nvSpPr>
            <p:spPr>
              <a:xfrm>
                <a:off x="5042649" y="2689411"/>
                <a:ext cx="6857997" cy="26039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Exponential growth on arbitrary time scale</a:t>
                </a:r>
              </a:p>
              <a:p>
                <a:pPr algn="ctr"/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algn="ctr"/>
                <a:endParaRPr lang="en-US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  <a:p>
                <a:pPr algn="ctr"/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D9D88B-832E-344B-AA63-8E05596A78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649" y="2689411"/>
                <a:ext cx="6857997" cy="2603918"/>
              </a:xfrm>
              <a:prstGeom prst="rect">
                <a:avLst/>
              </a:prstGeom>
              <a:blipFill>
                <a:blip r:embed="rId2"/>
                <a:stretch>
                  <a:fillRect t="-9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0C3F27-3E23-6244-A873-A4A2BC8955F8}"/>
                  </a:ext>
                </a:extLst>
              </p:cNvPr>
              <p:cNvSpPr txBox="1"/>
              <p:nvPr/>
            </p:nvSpPr>
            <p:spPr>
              <a:xfrm>
                <a:off x="6096000" y="4943061"/>
                <a:ext cx="5455023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is the recovery rate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is mean duration of infection)</a:t>
                </a:r>
              </a:p>
              <a:p>
                <a:pPr marL="182563" indent="-182563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 is non-disease mortality rate, which can be ignored if dynamics are fast enough</a:t>
                </a:r>
              </a:p>
              <a:p>
                <a:pPr marL="182563" indent="-182563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the number infected by day t</a:t>
                </a:r>
              </a:p>
              <a:p>
                <a:pPr marL="182563" indent="-182563"/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0C3F27-3E23-6244-A873-A4A2BC895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943061"/>
                <a:ext cx="5455023" cy="1477328"/>
              </a:xfrm>
              <a:prstGeom prst="rect">
                <a:avLst/>
              </a:prstGeom>
              <a:blipFill>
                <a:blip r:embed="rId3"/>
                <a:stretch>
                  <a:fillRect t="-2564" r="-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12E8B7E7-EA16-2A48-8053-E4AA930094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474" y="3442250"/>
            <a:ext cx="4615175" cy="32666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8A894E-1525-BA4A-9FC3-62C29CED6E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351" y="2414427"/>
            <a:ext cx="4487298" cy="123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266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884BB36-2F04-9D4A-8E6D-5E24DB672FD0}"/>
              </a:ext>
            </a:extLst>
          </p:cNvPr>
          <p:cNvSpPr txBox="1"/>
          <p:nvPr/>
        </p:nvSpPr>
        <p:spPr>
          <a:xfrm>
            <a:off x="3108735" y="747746"/>
            <a:ext cx="3805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Are dynamics endemic or epidemic?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CAB6360-F7C9-F54F-87E0-71F7CDBD4B21}"/>
              </a:ext>
            </a:extLst>
          </p:cNvPr>
          <p:cNvCxnSpPr>
            <a:stCxn id="6" idx="2"/>
          </p:cNvCxnSpPr>
          <p:nvPr/>
        </p:nvCxnSpPr>
        <p:spPr>
          <a:xfrm flipH="1">
            <a:off x="2589752" y="1117078"/>
            <a:ext cx="2421924" cy="433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5D0EE1D-0DDC-5248-9962-4999AA12ED5D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5011676" y="1117078"/>
            <a:ext cx="3336325" cy="433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4F0A7AC-7C25-9C43-908F-063CEC512C63}"/>
              </a:ext>
            </a:extLst>
          </p:cNvPr>
          <p:cNvSpPr txBox="1"/>
          <p:nvPr/>
        </p:nvSpPr>
        <p:spPr>
          <a:xfrm>
            <a:off x="1704183" y="886069"/>
            <a:ext cx="1404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Endemic</a:t>
            </a:r>
          </a:p>
          <a:p>
            <a:pPr algn="ctr"/>
            <a:r>
              <a:rPr lang="en-US" dirty="0"/>
              <a:t>(equilibrium)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5F4845-D9FC-6945-AF4B-FD05B354B147}"/>
              </a:ext>
            </a:extLst>
          </p:cNvPr>
          <p:cNvSpPr txBox="1"/>
          <p:nvPr/>
        </p:nvSpPr>
        <p:spPr>
          <a:xfrm>
            <a:off x="7826064" y="1189848"/>
            <a:ext cx="1055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Epidemic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9D8087-9ECF-BE4C-99DD-5A66675A894D}"/>
              </a:ext>
            </a:extLst>
          </p:cNvPr>
          <p:cNvSpPr txBox="1"/>
          <p:nvPr/>
        </p:nvSpPr>
        <p:spPr>
          <a:xfrm>
            <a:off x="7532457" y="1755507"/>
            <a:ext cx="1893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Is outbreak over?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CD5D6E9-6E7D-724C-9D57-9D4BA45A1873}"/>
              </a:ext>
            </a:extLst>
          </p:cNvPr>
          <p:cNvCxnSpPr>
            <a:cxnSpLocks/>
          </p:cNvCxnSpPr>
          <p:nvPr/>
        </p:nvCxnSpPr>
        <p:spPr>
          <a:xfrm flipH="1">
            <a:off x="6412767" y="2124839"/>
            <a:ext cx="2050565" cy="3589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650C6AA-6478-7E4D-B005-A96C5CEF1EB1}"/>
              </a:ext>
            </a:extLst>
          </p:cNvPr>
          <p:cNvCxnSpPr>
            <a:cxnSpLocks/>
          </p:cNvCxnSpPr>
          <p:nvPr/>
        </p:nvCxnSpPr>
        <p:spPr>
          <a:xfrm>
            <a:off x="8463332" y="2124838"/>
            <a:ext cx="1239794" cy="3413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AB3379B-D65E-0C4A-B58B-40407DAFBC20}"/>
              </a:ext>
            </a:extLst>
          </p:cNvPr>
          <p:cNvSpPr txBox="1"/>
          <p:nvPr/>
        </p:nvSpPr>
        <p:spPr>
          <a:xfrm>
            <a:off x="5957193" y="2448622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CEC6F46-6093-0E42-80ED-E747667B57FA}"/>
              </a:ext>
            </a:extLst>
          </p:cNvPr>
          <p:cNvSpPr txBox="1"/>
          <p:nvPr/>
        </p:nvSpPr>
        <p:spPr>
          <a:xfrm>
            <a:off x="9460367" y="2448622"/>
            <a:ext cx="493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Yes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FDD752-6AE0-8F46-B573-0B8FD66F8CAC}"/>
              </a:ext>
            </a:extLst>
          </p:cNvPr>
          <p:cNvSpPr txBox="1"/>
          <p:nvPr/>
        </p:nvSpPr>
        <p:spPr>
          <a:xfrm>
            <a:off x="1425630" y="1753194"/>
            <a:ext cx="2740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you measure?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B73174F-F295-8744-9813-CE468A73E6D0}"/>
              </a:ext>
            </a:extLst>
          </p:cNvPr>
          <p:cNvCxnSpPr>
            <a:cxnSpLocks/>
          </p:cNvCxnSpPr>
          <p:nvPr/>
        </p:nvCxnSpPr>
        <p:spPr>
          <a:xfrm flipH="1">
            <a:off x="1379904" y="2124838"/>
            <a:ext cx="1239794" cy="3413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326A470-B332-A348-AD0C-0F3705AC9F5B}"/>
              </a:ext>
            </a:extLst>
          </p:cNvPr>
          <p:cNvCxnSpPr>
            <a:cxnSpLocks/>
          </p:cNvCxnSpPr>
          <p:nvPr/>
        </p:nvCxnSpPr>
        <p:spPr>
          <a:xfrm>
            <a:off x="2619698" y="2124837"/>
            <a:ext cx="1239794" cy="3413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383CEE9-E7E0-3641-8E08-C07196EDD90E}"/>
              </a:ext>
            </a:extLst>
          </p:cNvPr>
          <p:cNvSpPr txBox="1"/>
          <p:nvPr/>
        </p:nvSpPr>
        <p:spPr>
          <a:xfrm>
            <a:off x="755735" y="2476478"/>
            <a:ext cx="1339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Age of cases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70230F-C881-E64C-8069-7B38694D008E}"/>
              </a:ext>
            </a:extLst>
          </p:cNvPr>
          <p:cNvSpPr txBox="1"/>
          <p:nvPr/>
        </p:nvSpPr>
        <p:spPr>
          <a:xfrm>
            <a:off x="3363459" y="2483745"/>
            <a:ext cx="992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Serology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41099A1-A5E3-864C-AE23-C2473BBC414F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9208360" y="4132981"/>
            <a:ext cx="1014797" cy="42229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C381200-D9C3-E442-8698-F75675B4BA5C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10242892" y="4144234"/>
            <a:ext cx="891157" cy="43854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1972DFB-A539-3B4A-BFCE-5D7CEFBF5B34}"/>
              </a:ext>
            </a:extLst>
          </p:cNvPr>
          <p:cNvSpPr txBox="1"/>
          <p:nvPr/>
        </p:nvSpPr>
        <p:spPr>
          <a:xfrm>
            <a:off x="8442990" y="4555278"/>
            <a:ext cx="1530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All infections?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7735C53-2531-114E-84F1-FB5976C7100F}"/>
              </a:ext>
            </a:extLst>
          </p:cNvPr>
          <p:cNvSpPr txBox="1"/>
          <p:nvPr/>
        </p:nvSpPr>
        <p:spPr>
          <a:xfrm>
            <a:off x="8457312" y="2903811"/>
            <a:ext cx="2740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What can you measure?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35DBB22-6726-7D47-8827-AA10EDBAB63E}"/>
              </a:ext>
            </a:extLst>
          </p:cNvPr>
          <p:cNvSpPr txBox="1"/>
          <p:nvPr/>
        </p:nvSpPr>
        <p:spPr>
          <a:xfrm>
            <a:off x="9959015" y="4582783"/>
            <a:ext cx="23500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All symptomatic cases?</a:t>
            </a:r>
          </a:p>
          <a:p>
            <a:pPr algn="ctr"/>
            <a:r>
              <a:rPr lang="en-US" dirty="0"/>
              <a:t>Cases seen at clinic?</a:t>
            </a:r>
          </a:p>
          <a:p>
            <a:pPr algn="ctr"/>
            <a:r>
              <a:rPr lang="en-US" dirty="0"/>
              <a:t>Unknown subset?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728FFB2-BD85-2649-9709-5FC7B112735E}"/>
              </a:ext>
            </a:extLst>
          </p:cNvPr>
          <p:cNvSpPr txBox="1"/>
          <p:nvPr/>
        </p:nvSpPr>
        <p:spPr>
          <a:xfrm>
            <a:off x="191591" y="4525108"/>
            <a:ext cx="2238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age of infection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EAB961-1170-8E43-B7CD-BAD6BCFFC446}"/>
              </a:ext>
            </a:extLst>
          </p:cNvPr>
          <p:cNvSpPr txBox="1"/>
          <p:nvPr/>
        </p:nvSpPr>
        <p:spPr>
          <a:xfrm>
            <a:off x="2819434" y="4525108"/>
            <a:ext cx="20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Proportion immune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1F3A486-5A8D-C94B-9ADD-AEC1F6C65DFF}"/>
              </a:ext>
            </a:extLst>
          </p:cNvPr>
          <p:cNvSpPr txBox="1"/>
          <p:nvPr/>
        </p:nvSpPr>
        <p:spPr>
          <a:xfrm>
            <a:off x="5081998" y="4976059"/>
            <a:ext cx="2205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Linear Approximation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CF03BC-0CBE-3642-9620-7CD304C0E16C}"/>
              </a:ext>
            </a:extLst>
          </p:cNvPr>
          <p:cNvSpPr txBox="1"/>
          <p:nvPr/>
        </p:nvSpPr>
        <p:spPr>
          <a:xfrm>
            <a:off x="8637368" y="6334934"/>
            <a:ext cx="1410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Fit SIR model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8637E31-A3A3-CA49-BCA3-B3CF27F8CBB7}"/>
              </a:ext>
            </a:extLst>
          </p:cNvPr>
          <p:cNvSpPr txBox="1"/>
          <p:nvPr/>
        </p:nvSpPr>
        <p:spPr>
          <a:xfrm>
            <a:off x="10227604" y="6113809"/>
            <a:ext cx="2036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State-Space Models</a:t>
            </a:r>
          </a:p>
          <a:p>
            <a:pPr algn="ctr"/>
            <a:r>
              <a:rPr lang="en-US" dirty="0"/>
              <a:t>POMPs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E7FB825-7333-CD40-A79C-628F546B4788}"/>
              </a:ext>
            </a:extLst>
          </p:cNvPr>
          <p:cNvCxnSpPr>
            <a:stCxn id="25" idx="2"/>
          </p:cNvCxnSpPr>
          <p:nvPr/>
        </p:nvCxnSpPr>
        <p:spPr>
          <a:xfrm>
            <a:off x="1425630" y="2845810"/>
            <a:ext cx="0" cy="16792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A71A0F1-E37D-0B41-812D-53BE04A79D8D}"/>
              </a:ext>
            </a:extLst>
          </p:cNvPr>
          <p:cNvCxnSpPr/>
          <p:nvPr/>
        </p:nvCxnSpPr>
        <p:spPr>
          <a:xfrm>
            <a:off x="3859492" y="2833048"/>
            <a:ext cx="0" cy="16792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F1E1853-26A6-F549-A3D2-F11EE87A36F2}"/>
              </a:ext>
            </a:extLst>
          </p:cNvPr>
          <p:cNvCxnSpPr>
            <a:cxnSpLocks/>
          </p:cNvCxnSpPr>
          <p:nvPr/>
        </p:nvCxnSpPr>
        <p:spPr>
          <a:xfrm>
            <a:off x="6199952" y="2817954"/>
            <a:ext cx="0" cy="215810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379F2F3-2DD9-1349-977A-821FF357F8E8}"/>
              </a:ext>
            </a:extLst>
          </p:cNvPr>
          <p:cNvCxnSpPr>
            <a:cxnSpLocks/>
          </p:cNvCxnSpPr>
          <p:nvPr/>
        </p:nvCxnSpPr>
        <p:spPr>
          <a:xfrm>
            <a:off x="9192202" y="5045389"/>
            <a:ext cx="0" cy="118059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1F65B9E-02FF-E64D-96A4-EDACB2225B12}"/>
              </a:ext>
            </a:extLst>
          </p:cNvPr>
          <p:cNvCxnSpPr>
            <a:cxnSpLocks/>
          </p:cNvCxnSpPr>
          <p:nvPr/>
        </p:nvCxnSpPr>
        <p:spPr>
          <a:xfrm>
            <a:off x="11206735" y="5560828"/>
            <a:ext cx="0" cy="55298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9496EF77-9B33-104A-AEC4-693C0486343A}"/>
              </a:ext>
            </a:extLst>
          </p:cNvPr>
          <p:cNvSpPr txBox="1"/>
          <p:nvPr/>
        </p:nvSpPr>
        <p:spPr>
          <a:xfrm>
            <a:off x="7027659" y="3749949"/>
            <a:ext cx="1541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Final size</a:t>
            </a:r>
          </a:p>
          <a:p>
            <a:pPr algn="ctr"/>
            <a:r>
              <a:rPr lang="en-US" dirty="0"/>
              <a:t>(all infections)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1138473-6CB1-0C49-A8AE-83900763119B}"/>
              </a:ext>
            </a:extLst>
          </p:cNvPr>
          <p:cNvSpPr txBox="1"/>
          <p:nvPr/>
        </p:nvSpPr>
        <p:spPr>
          <a:xfrm>
            <a:off x="9648877" y="3724361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Time series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8EA396B-5602-6D43-BD5B-A827F2428584}"/>
              </a:ext>
            </a:extLst>
          </p:cNvPr>
          <p:cNvCxnSpPr>
            <a:cxnSpLocks/>
          </p:cNvCxnSpPr>
          <p:nvPr/>
        </p:nvCxnSpPr>
        <p:spPr>
          <a:xfrm flipH="1">
            <a:off x="7826064" y="3326267"/>
            <a:ext cx="1793785" cy="4236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3E2BC09-B359-1542-BAA4-D1889DC537B0}"/>
              </a:ext>
            </a:extLst>
          </p:cNvPr>
          <p:cNvCxnSpPr>
            <a:cxnSpLocks/>
          </p:cNvCxnSpPr>
          <p:nvPr/>
        </p:nvCxnSpPr>
        <p:spPr>
          <a:xfrm>
            <a:off x="9619965" y="3321756"/>
            <a:ext cx="651839" cy="32213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AFC6E232-ABFA-C146-8F50-34D1A4B72BED}"/>
              </a:ext>
            </a:extLst>
          </p:cNvPr>
          <p:cNvCxnSpPr>
            <a:cxnSpLocks/>
          </p:cNvCxnSpPr>
          <p:nvPr/>
        </p:nvCxnSpPr>
        <p:spPr>
          <a:xfrm flipH="1">
            <a:off x="7824960" y="4555278"/>
            <a:ext cx="1104" cy="11265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BACD2455-7CA1-064C-B83B-51EEA5413844}"/>
              </a:ext>
            </a:extLst>
          </p:cNvPr>
          <p:cNvSpPr txBox="1"/>
          <p:nvPr/>
        </p:nvSpPr>
        <p:spPr>
          <a:xfrm>
            <a:off x="7366545" y="5735202"/>
            <a:ext cx="1025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Final size</a:t>
            </a:r>
          </a:p>
        </p:txBody>
      </p:sp>
    </p:spTree>
    <p:extLst>
      <p:ext uri="{BB962C8B-B14F-4D97-AF65-F5344CB8AC3E}">
        <p14:creationId xmlns:p14="http://schemas.microsoft.com/office/powerpoint/2010/main" val="29640073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9839F-CBB4-0B49-BE7F-A86A149C9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 R Worksheet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49802-DC8C-414E-8EF9-7F2C14D75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should be the measure of distance?</a:t>
            </a:r>
          </a:p>
          <a:p>
            <a:pPr lvl="1"/>
            <a:r>
              <a:rPr lang="en-US" dirty="0"/>
              <a:t>Least squares?</a:t>
            </a:r>
          </a:p>
          <a:p>
            <a:pPr lvl="1"/>
            <a:r>
              <a:rPr lang="en-US" dirty="0"/>
              <a:t>Likelihood?</a:t>
            </a:r>
          </a:p>
        </p:txBody>
      </p:sp>
    </p:spTree>
    <p:extLst>
      <p:ext uri="{BB962C8B-B14F-4D97-AF65-F5344CB8AC3E}">
        <p14:creationId xmlns:p14="http://schemas.microsoft.com/office/powerpoint/2010/main" val="26332146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884BB36-2F04-9D4A-8E6D-5E24DB672FD0}"/>
              </a:ext>
            </a:extLst>
          </p:cNvPr>
          <p:cNvSpPr txBox="1"/>
          <p:nvPr/>
        </p:nvSpPr>
        <p:spPr>
          <a:xfrm>
            <a:off x="3108735" y="747746"/>
            <a:ext cx="3805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Are dynamics endemic or epidemic?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CAB6360-F7C9-F54F-87E0-71F7CDBD4B21}"/>
              </a:ext>
            </a:extLst>
          </p:cNvPr>
          <p:cNvCxnSpPr>
            <a:stCxn id="6" idx="2"/>
          </p:cNvCxnSpPr>
          <p:nvPr/>
        </p:nvCxnSpPr>
        <p:spPr>
          <a:xfrm flipH="1">
            <a:off x="2589752" y="1117078"/>
            <a:ext cx="2421924" cy="433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5D0EE1D-0DDC-5248-9962-4999AA12ED5D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5011676" y="1117078"/>
            <a:ext cx="3336325" cy="433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4F0A7AC-7C25-9C43-908F-063CEC512C63}"/>
              </a:ext>
            </a:extLst>
          </p:cNvPr>
          <p:cNvSpPr txBox="1"/>
          <p:nvPr/>
        </p:nvSpPr>
        <p:spPr>
          <a:xfrm>
            <a:off x="1704183" y="886069"/>
            <a:ext cx="1404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Endemic</a:t>
            </a:r>
          </a:p>
          <a:p>
            <a:pPr algn="ctr"/>
            <a:r>
              <a:rPr lang="en-US" dirty="0"/>
              <a:t>(equilibrium)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5F4845-D9FC-6945-AF4B-FD05B354B147}"/>
              </a:ext>
            </a:extLst>
          </p:cNvPr>
          <p:cNvSpPr txBox="1"/>
          <p:nvPr/>
        </p:nvSpPr>
        <p:spPr>
          <a:xfrm>
            <a:off x="7826064" y="1189848"/>
            <a:ext cx="1055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Epidemic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9D8087-9ECF-BE4C-99DD-5A66675A894D}"/>
              </a:ext>
            </a:extLst>
          </p:cNvPr>
          <p:cNvSpPr txBox="1"/>
          <p:nvPr/>
        </p:nvSpPr>
        <p:spPr>
          <a:xfrm>
            <a:off x="7532457" y="1755507"/>
            <a:ext cx="1893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Is outbreak over?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CD5D6E9-6E7D-724C-9D57-9D4BA45A1873}"/>
              </a:ext>
            </a:extLst>
          </p:cNvPr>
          <p:cNvCxnSpPr>
            <a:cxnSpLocks/>
          </p:cNvCxnSpPr>
          <p:nvPr/>
        </p:nvCxnSpPr>
        <p:spPr>
          <a:xfrm flipH="1">
            <a:off x="6412767" y="2124839"/>
            <a:ext cx="2050565" cy="3589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650C6AA-6478-7E4D-B005-A96C5CEF1EB1}"/>
              </a:ext>
            </a:extLst>
          </p:cNvPr>
          <p:cNvCxnSpPr>
            <a:cxnSpLocks/>
          </p:cNvCxnSpPr>
          <p:nvPr/>
        </p:nvCxnSpPr>
        <p:spPr>
          <a:xfrm>
            <a:off x="8463332" y="2124838"/>
            <a:ext cx="1239794" cy="3413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AB3379B-D65E-0C4A-B58B-40407DAFBC20}"/>
              </a:ext>
            </a:extLst>
          </p:cNvPr>
          <p:cNvSpPr txBox="1"/>
          <p:nvPr/>
        </p:nvSpPr>
        <p:spPr>
          <a:xfrm>
            <a:off x="5957193" y="2448622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CEC6F46-6093-0E42-80ED-E747667B57FA}"/>
              </a:ext>
            </a:extLst>
          </p:cNvPr>
          <p:cNvSpPr txBox="1"/>
          <p:nvPr/>
        </p:nvSpPr>
        <p:spPr>
          <a:xfrm>
            <a:off x="9460367" y="2448622"/>
            <a:ext cx="493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Yes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FDD752-6AE0-8F46-B573-0B8FD66F8CAC}"/>
              </a:ext>
            </a:extLst>
          </p:cNvPr>
          <p:cNvSpPr txBox="1"/>
          <p:nvPr/>
        </p:nvSpPr>
        <p:spPr>
          <a:xfrm>
            <a:off x="1425630" y="1753194"/>
            <a:ext cx="2740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you measure?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B73174F-F295-8744-9813-CE468A73E6D0}"/>
              </a:ext>
            </a:extLst>
          </p:cNvPr>
          <p:cNvCxnSpPr>
            <a:cxnSpLocks/>
          </p:cNvCxnSpPr>
          <p:nvPr/>
        </p:nvCxnSpPr>
        <p:spPr>
          <a:xfrm flipH="1">
            <a:off x="1379904" y="2124838"/>
            <a:ext cx="1239794" cy="3413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326A470-B332-A348-AD0C-0F3705AC9F5B}"/>
              </a:ext>
            </a:extLst>
          </p:cNvPr>
          <p:cNvCxnSpPr>
            <a:cxnSpLocks/>
          </p:cNvCxnSpPr>
          <p:nvPr/>
        </p:nvCxnSpPr>
        <p:spPr>
          <a:xfrm>
            <a:off x="2619698" y="2124837"/>
            <a:ext cx="1239794" cy="3413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383CEE9-E7E0-3641-8E08-C07196EDD90E}"/>
              </a:ext>
            </a:extLst>
          </p:cNvPr>
          <p:cNvSpPr txBox="1"/>
          <p:nvPr/>
        </p:nvSpPr>
        <p:spPr>
          <a:xfrm>
            <a:off x="755735" y="2476478"/>
            <a:ext cx="1339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Age of cases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70230F-C881-E64C-8069-7B38694D008E}"/>
              </a:ext>
            </a:extLst>
          </p:cNvPr>
          <p:cNvSpPr txBox="1"/>
          <p:nvPr/>
        </p:nvSpPr>
        <p:spPr>
          <a:xfrm>
            <a:off x="3363459" y="2483745"/>
            <a:ext cx="992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Serology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41099A1-A5E3-864C-AE23-C2473BBC414F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9208360" y="4132981"/>
            <a:ext cx="1014797" cy="42229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C381200-D9C3-E442-8698-F75675B4BA5C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10242892" y="4144234"/>
            <a:ext cx="891157" cy="43854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1972DFB-A539-3B4A-BFCE-5D7CEFBF5B34}"/>
              </a:ext>
            </a:extLst>
          </p:cNvPr>
          <p:cNvSpPr txBox="1"/>
          <p:nvPr/>
        </p:nvSpPr>
        <p:spPr>
          <a:xfrm>
            <a:off x="8442990" y="4555278"/>
            <a:ext cx="1530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infections?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7735C53-2531-114E-84F1-FB5976C7100F}"/>
              </a:ext>
            </a:extLst>
          </p:cNvPr>
          <p:cNvSpPr txBox="1"/>
          <p:nvPr/>
        </p:nvSpPr>
        <p:spPr>
          <a:xfrm>
            <a:off x="8457312" y="2903811"/>
            <a:ext cx="2740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What can you measure?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35DBB22-6726-7D47-8827-AA10EDBAB63E}"/>
              </a:ext>
            </a:extLst>
          </p:cNvPr>
          <p:cNvSpPr txBox="1"/>
          <p:nvPr/>
        </p:nvSpPr>
        <p:spPr>
          <a:xfrm>
            <a:off x="9935868" y="4582783"/>
            <a:ext cx="23963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All symptomatic cases?</a:t>
            </a:r>
          </a:p>
          <a:p>
            <a:pPr algn="ctr"/>
            <a:r>
              <a:rPr lang="en-US" b="1" dirty="0"/>
              <a:t>Cases seen at clinic?</a:t>
            </a:r>
          </a:p>
          <a:p>
            <a:pPr algn="ctr"/>
            <a:r>
              <a:rPr lang="en-US" b="1" dirty="0"/>
              <a:t>Unknown subset?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728FFB2-BD85-2649-9709-5FC7B112735E}"/>
              </a:ext>
            </a:extLst>
          </p:cNvPr>
          <p:cNvSpPr txBox="1"/>
          <p:nvPr/>
        </p:nvSpPr>
        <p:spPr>
          <a:xfrm>
            <a:off x="191591" y="4525108"/>
            <a:ext cx="2238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age of infection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EAB961-1170-8E43-B7CD-BAD6BCFFC446}"/>
              </a:ext>
            </a:extLst>
          </p:cNvPr>
          <p:cNvSpPr txBox="1"/>
          <p:nvPr/>
        </p:nvSpPr>
        <p:spPr>
          <a:xfrm>
            <a:off x="2819434" y="4525108"/>
            <a:ext cx="20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Proportion immune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1F3A486-5A8D-C94B-9ADD-AEC1F6C65DFF}"/>
              </a:ext>
            </a:extLst>
          </p:cNvPr>
          <p:cNvSpPr txBox="1"/>
          <p:nvPr/>
        </p:nvSpPr>
        <p:spPr>
          <a:xfrm>
            <a:off x="5081998" y="4976059"/>
            <a:ext cx="2205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Linear Approximation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CF03BC-0CBE-3642-9620-7CD304C0E16C}"/>
              </a:ext>
            </a:extLst>
          </p:cNvPr>
          <p:cNvSpPr txBox="1"/>
          <p:nvPr/>
        </p:nvSpPr>
        <p:spPr>
          <a:xfrm>
            <a:off x="8637368" y="6334934"/>
            <a:ext cx="1410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Fit SIR model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8637E31-A3A3-CA49-BCA3-B3CF27F8CBB7}"/>
              </a:ext>
            </a:extLst>
          </p:cNvPr>
          <p:cNvSpPr txBox="1"/>
          <p:nvPr/>
        </p:nvSpPr>
        <p:spPr>
          <a:xfrm>
            <a:off x="10227604" y="6113809"/>
            <a:ext cx="2036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State-Space Models</a:t>
            </a:r>
          </a:p>
          <a:p>
            <a:pPr algn="ctr"/>
            <a:r>
              <a:rPr lang="en-US" dirty="0"/>
              <a:t>POMPs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E7FB825-7333-CD40-A79C-628F546B4788}"/>
              </a:ext>
            </a:extLst>
          </p:cNvPr>
          <p:cNvCxnSpPr>
            <a:stCxn id="25" idx="2"/>
          </p:cNvCxnSpPr>
          <p:nvPr/>
        </p:nvCxnSpPr>
        <p:spPr>
          <a:xfrm>
            <a:off x="1425630" y="2845810"/>
            <a:ext cx="0" cy="16792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A71A0F1-E37D-0B41-812D-53BE04A79D8D}"/>
              </a:ext>
            </a:extLst>
          </p:cNvPr>
          <p:cNvCxnSpPr/>
          <p:nvPr/>
        </p:nvCxnSpPr>
        <p:spPr>
          <a:xfrm>
            <a:off x="3859492" y="2833048"/>
            <a:ext cx="0" cy="16792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F1E1853-26A6-F549-A3D2-F11EE87A36F2}"/>
              </a:ext>
            </a:extLst>
          </p:cNvPr>
          <p:cNvCxnSpPr>
            <a:cxnSpLocks/>
          </p:cNvCxnSpPr>
          <p:nvPr/>
        </p:nvCxnSpPr>
        <p:spPr>
          <a:xfrm>
            <a:off x="6199952" y="2817954"/>
            <a:ext cx="0" cy="215810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379F2F3-2DD9-1349-977A-821FF357F8E8}"/>
              </a:ext>
            </a:extLst>
          </p:cNvPr>
          <p:cNvCxnSpPr>
            <a:cxnSpLocks/>
          </p:cNvCxnSpPr>
          <p:nvPr/>
        </p:nvCxnSpPr>
        <p:spPr>
          <a:xfrm>
            <a:off x="9192202" y="5045389"/>
            <a:ext cx="0" cy="118059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1F65B9E-02FF-E64D-96A4-EDACB2225B12}"/>
              </a:ext>
            </a:extLst>
          </p:cNvPr>
          <p:cNvCxnSpPr>
            <a:cxnSpLocks/>
          </p:cNvCxnSpPr>
          <p:nvPr/>
        </p:nvCxnSpPr>
        <p:spPr>
          <a:xfrm>
            <a:off x="11206735" y="5560828"/>
            <a:ext cx="0" cy="55298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9496EF77-9B33-104A-AEC4-693C0486343A}"/>
              </a:ext>
            </a:extLst>
          </p:cNvPr>
          <p:cNvSpPr txBox="1"/>
          <p:nvPr/>
        </p:nvSpPr>
        <p:spPr>
          <a:xfrm>
            <a:off x="7027659" y="3749949"/>
            <a:ext cx="1541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Final size</a:t>
            </a:r>
          </a:p>
          <a:p>
            <a:pPr algn="ctr"/>
            <a:r>
              <a:rPr lang="en-US" dirty="0"/>
              <a:t>(all infections)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1138473-6CB1-0C49-A8AE-83900763119B}"/>
              </a:ext>
            </a:extLst>
          </p:cNvPr>
          <p:cNvSpPr txBox="1"/>
          <p:nvPr/>
        </p:nvSpPr>
        <p:spPr>
          <a:xfrm>
            <a:off x="9648877" y="3724361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Time series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8EA396B-5602-6D43-BD5B-A827F2428584}"/>
              </a:ext>
            </a:extLst>
          </p:cNvPr>
          <p:cNvCxnSpPr>
            <a:cxnSpLocks/>
          </p:cNvCxnSpPr>
          <p:nvPr/>
        </p:nvCxnSpPr>
        <p:spPr>
          <a:xfrm flipH="1">
            <a:off x="7826064" y="3326267"/>
            <a:ext cx="1793785" cy="4236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3E2BC09-B359-1542-BAA4-D1889DC537B0}"/>
              </a:ext>
            </a:extLst>
          </p:cNvPr>
          <p:cNvCxnSpPr>
            <a:cxnSpLocks/>
          </p:cNvCxnSpPr>
          <p:nvPr/>
        </p:nvCxnSpPr>
        <p:spPr>
          <a:xfrm>
            <a:off x="9619965" y="3321756"/>
            <a:ext cx="651839" cy="32213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AFC6E232-ABFA-C146-8F50-34D1A4B72BED}"/>
              </a:ext>
            </a:extLst>
          </p:cNvPr>
          <p:cNvCxnSpPr>
            <a:cxnSpLocks/>
          </p:cNvCxnSpPr>
          <p:nvPr/>
        </p:nvCxnSpPr>
        <p:spPr>
          <a:xfrm flipH="1">
            <a:off x="7824960" y="4555278"/>
            <a:ext cx="1104" cy="11265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BACD2455-7CA1-064C-B83B-51EEA5413844}"/>
              </a:ext>
            </a:extLst>
          </p:cNvPr>
          <p:cNvSpPr txBox="1"/>
          <p:nvPr/>
        </p:nvSpPr>
        <p:spPr>
          <a:xfrm>
            <a:off x="7366545" y="5735202"/>
            <a:ext cx="1025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Final size</a:t>
            </a:r>
          </a:p>
        </p:txBody>
      </p:sp>
    </p:spTree>
    <p:extLst>
      <p:ext uri="{BB962C8B-B14F-4D97-AF65-F5344CB8AC3E}">
        <p14:creationId xmlns:p14="http://schemas.microsoft.com/office/powerpoint/2010/main" val="38826247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CA2F8-C3C7-4C45-B66D-5C412A381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Real Time Series: Measurement Error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9427F-1BAC-8841-A7CC-17049BB81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47128"/>
          </a:xfrm>
        </p:spPr>
        <p:txBody>
          <a:bodyPr/>
          <a:lstStyle/>
          <a:p>
            <a:r>
              <a:rPr lang="en-US" dirty="0"/>
              <a:t>Frequently we can only see a part of the time series, or the time series is obscured: </a:t>
            </a:r>
          </a:p>
          <a:p>
            <a:pPr lvl="1"/>
            <a:r>
              <a:rPr lang="en-US" dirty="0"/>
              <a:t>Under-reporting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Diagnostic uncertainty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9D28C93-E9AA-4C48-A0C6-E5E3F1DE3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24" y="4127700"/>
            <a:ext cx="5822576" cy="199286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A297778-BC88-C440-AB77-C2049794ABD0}"/>
              </a:ext>
            </a:extLst>
          </p:cNvPr>
          <p:cNvSpPr txBox="1"/>
          <p:nvPr/>
        </p:nvSpPr>
        <p:spPr>
          <a:xfrm>
            <a:off x="6096000" y="3429000"/>
            <a:ext cx="44420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Globally Reported: 147,000 measles cases</a:t>
            </a:r>
          </a:p>
          <a:p>
            <a:r>
              <a:rPr lang="en-US" dirty="0"/>
              <a:t>Globally Estimated: 7.5 million measles cases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7" name="Picture 1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7639BF4-8086-5E45-A299-00A6FF935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8794" y="4257764"/>
            <a:ext cx="3119499" cy="247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9513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Ethiopia_map_ts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015" r="-23015"/>
          <a:stretch>
            <a:fillRect/>
          </a:stretch>
        </p:blipFill>
        <p:spPr>
          <a:xfrm>
            <a:off x="2452163" y="2595563"/>
            <a:ext cx="7610475" cy="36703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Measles Incidence in Ethiopia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02020" y="3202003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Light"/>
                <a:cs typeface="Helvetica Neue Light"/>
              </a:rPr>
              <a:t>1.4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73906" y="4421203"/>
            <a:ext cx="505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Light"/>
                <a:cs typeface="Helvetica Neue Light"/>
              </a:rPr>
              <a:t>1.1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93773" y="5896531"/>
            <a:ext cx="505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Light"/>
                <a:cs typeface="Helvetica Neue Light"/>
              </a:rPr>
              <a:t>1.1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10115" y="5318669"/>
            <a:ext cx="505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Light"/>
                <a:cs typeface="Helvetica Neue Light"/>
              </a:rPr>
              <a:t>1.0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0439" y="3606805"/>
            <a:ext cx="505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Light"/>
                <a:cs typeface="Helvetica Neue Light"/>
              </a:rPr>
              <a:t>4.4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85069" y="2595563"/>
            <a:ext cx="505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Light"/>
                <a:cs typeface="Helvetica Neue Light"/>
              </a:rPr>
              <a:t>1.4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0CBA85-9389-B54C-9690-2A6BDF8CF800}"/>
              </a:ext>
            </a:extLst>
          </p:cNvPr>
          <p:cNvSpPr/>
          <p:nvPr/>
        </p:nvSpPr>
        <p:spPr>
          <a:xfrm>
            <a:off x="7370863" y="2410897"/>
            <a:ext cx="24272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Helvetica Neue Light"/>
                <a:cs typeface="Helvetica Neue Light"/>
              </a:rPr>
              <a:t>Incidence per 100,000</a:t>
            </a:r>
          </a:p>
        </p:txBody>
      </p:sp>
    </p:spTree>
    <p:extLst>
      <p:ext uri="{BB962C8B-B14F-4D97-AF65-F5344CB8AC3E}">
        <p14:creationId xmlns:p14="http://schemas.microsoft.com/office/powerpoint/2010/main" val="7198461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CA2F8-C3C7-4C45-B66D-5C412A381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Real Time Series: Measurement Error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9427F-1BAC-8841-A7CC-17049BB81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47128"/>
          </a:xfrm>
        </p:spPr>
        <p:txBody>
          <a:bodyPr/>
          <a:lstStyle/>
          <a:p>
            <a:r>
              <a:rPr lang="en-US" dirty="0"/>
              <a:t>Frequently we can only see a part of the time series, or the time series is obscured: 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Under-reporting</a:t>
            </a:r>
          </a:p>
          <a:p>
            <a:pPr lvl="1"/>
            <a:r>
              <a:rPr lang="en-US" dirty="0"/>
              <a:t>Diagnostic uncertainty 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D32EA5FA-8B9C-B94D-BA89-29113139CF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10" r="40848" b="42157"/>
          <a:stretch/>
        </p:blipFill>
        <p:spPr>
          <a:xfrm>
            <a:off x="5307258" y="2790700"/>
            <a:ext cx="3630705" cy="396688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EFA9B6-36EF-364B-8870-E6D6F0DE6134}"/>
              </a:ext>
            </a:extLst>
          </p:cNvPr>
          <p:cNvSpPr/>
          <p:nvPr/>
        </p:nvSpPr>
        <p:spPr>
          <a:xfrm>
            <a:off x="9181803" y="4040766"/>
            <a:ext cx="327804" cy="327804"/>
          </a:xfrm>
          <a:prstGeom prst="rect">
            <a:avLst/>
          </a:prstGeom>
          <a:solidFill>
            <a:srgbClr val="AFAF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F280E1-E61A-4B46-B11A-3F7E81C92D46}"/>
              </a:ext>
            </a:extLst>
          </p:cNvPr>
          <p:cNvSpPr/>
          <p:nvPr/>
        </p:nvSpPr>
        <p:spPr>
          <a:xfrm>
            <a:off x="9181803" y="4660156"/>
            <a:ext cx="327804" cy="327804"/>
          </a:xfrm>
          <a:prstGeom prst="rect">
            <a:avLst/>
          </a:prstGeom>
          <a:solidFill>
            <a:srgbClr val="F876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BC1032-ABA7-3E43-8386-CACE961EC930}"/>
              </a:ext>
            </a:extLst>
          </p:cNvPr>
          <p:cNvSpPr/>
          <p:nvPr/>
        </p:nvSpPr>
        <p:spPr>
          <a:xfrm>
            <a:off x="9181803" y="5279547"/>
            <a:ext cx="327804" cy="327804"/>
          </a:xfrm>
          <a:prstGeom prst="rect">
            <a:avLst/>
          </a:prstGeom>
          <a:solidFill>
            <a:srgbClr val="55B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58F901-A2C9-A543-BC1C-9706360F4700}"/>
              </a:ext>
            </a:extLst>
          </p:cNvPr>
          <p:cNvSpPr txBox="1"/>
          <p:nvPr/>
        </p:nvSpPr>
        <p:spPr>
          <a:xfrm>
            <a:off x="9753447" y="4007690"/>
            <a:ext cx="3001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Untested, clinical cases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9DD704-99C7-2A40-960B-9CE5AD00FDEE}"/>
              </a:ext>
            </a:extLst>
          </p:cNvPr>
          <p:cNvSpPr txBox="1"/>
          <p:nvPr/>
        </p:nvSpPr>
        <p:spPr>
          <a:xfrm>
            <a:off x="9753447" y="4618628"/>
            <a:ext cx="3001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Test Positive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798507-E5B1-AF48-9850-74D590108517}"/>
              </a:ext>
            </a:extLst>
          </p:cNvPr>
          <p:cNvSpPr txBox="1"/>
          <p:nvPr/>
        </p:nvSpPr>
        <p:spPr>
          <a:xfrm>
            <a:off x="9753446" y="5279547"/>
            <a:ext cx="3001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Test Negative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3073DE-8028-114A-9793-11DB6BC59788}"/>
              </a:ext>
            </a:extLst>
          </p:cNvPr>
          <p:cNvSpPr txBox="1"/>
          <p:nvPr/>
        </p:nvSpPr>
        <p:spPr>
          <a:xfrm>
            <a:off x="505760" y="3730691"/>
            <a:ext cx="48014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Many infections cause similar syndromes (a collection of clinical symptoms):</a:t>
            </a:r>
          </a:p>
          <a:p>
            <a:endParaRPr lang="en-US" dirty="0"/>
          </a:p>
          <a:p>
            <a:r>
              <a:rPr lang="en-US" dirty="0"/>
              <a:t>Upper respiratory infections 	-&gt; influenza, COVID</a:t>
            </a:r>
          </a:p>
          <a:p>
            <a:r>
              <a:rPr lang="en-US" dirty="0"/>
              <a:t>Fever + rash 		-&gt; measles</a:t>
            </a:r>
          </a:p>
          <a:p>
            <a:r>
              <a:rPr lang="en-US" dirty="0"/>
              <a:t>Acute flaccid paralysis 	-&gt; polio</a:t>
            </a:r>
          </a:p>
          <a:p>
            <a:r>
              <a:rPr lang="en-US" dirty="0"/>
              <a:t>Acute diarrhea 		-&gt; cholera</a:t>
            </a:r>
          </a:p>
          <a:p>
            <a:r>
              <a:rPr lang="en-US" dirty="0"/>
              <a:t>Acute fever		-&gt; malaria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6CBE41-548A-B54F-B162-9F9D2E8C6E05}"/>
              </a:ext>
            </a:extLst>
          </p:cNvPr>
          <p:cNvSpPr txBox="1"/>
          <p:nvPr/>
        </p:nvSpPr>
        <p:spPr>
          <a:xfrm>
            <a:off x="8937963" y="2654826"/>
            <a:ext cx="3119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Cases of fever and rash that match the measles clinical case definition </a:t>
            </a:r>
          </a:p>
        </p:txBody>
      </p:sp>
    </p:spTree>
    <p:extLst>
      <p:ext uri="{BB962C8B-B14F-4D97-AF65-F5344CB8AC3E}">
        <p14:creationId xmlns:p14="http://schemas.microsoft.com/office/powerpoint/2010/main" val="9091519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CA2F8-C3C7-4C45-B66D-5C412A381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Real Time Series: Measurement Error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9427F-1BAC-8841-A7CC-17049BB81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47128"/>
          </a:xfrm>
        </p:spPr>
        <p:txBody>
          <a:bodyPr/>
          <a:lstStyle/>
          <a:p>
            <a:r>
              <a:rPr lang="en-US" dirty="0"/>
              <a:t>Frequently we can only see a part of the time series, or the time series is obscured: 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Under-reporting</a:t>
            </a:r>
          </a:p>
          <a:p>
            <a:pPr lvl="1"/>
            <a:r>
              <a:rPr lang="en-US" dirty="0"/>
              <a:t>Diagnostic uncertainty 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D32EA5FA-8B9C-B94D-BA89-29113139CF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10" r="40848" b="42157"/>
          <a:stretch/>
        </p:blipFill>
        <p:spPr>
          <a:xfrm>
            <a:off x="5307258" y="2790700"/>
            <a:ext cx="3630705" cy="396688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EFA9B6-36EF-364B-8870-E6D6F0DE6134}"/>
              </a:ext>
            </a:extLst>
          </p:cNvPr>
          <p:cNvSpPr/>
          <p:nvPr/>
        </p:nvSpPr>
        <p:spPr>
          <a:xfrm>
            <a:off x="9181803" y="4040766"/>
            <a:ext cx="327804" cy="327804"/>
          </a:xfrm>
          <a:prstGeom prst="rect">
            <a:avLst/>
          </a:prstGeom>
          <a:solidFill>
            <a:srgbClr val="AFAF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F280E1-E61A-4B46-B11A-3F7E81C92D46}"/>
              </a:ext>
            </a:extLst>
          </p:cNvPr>
          <p:cNvSpPr/>
          <p:nvPr/>
        </p:nvSpPr>
        <p:spPr>
          <a:xfrm>
            <a:off x="9181803" y="4660156"/>
            <a:ext cx="327804" cy="327804"/>
          </a:xfrm>
          <a:prstGeom prst="rect">
            <a:avLst/>
          </a:prstGeom>
          <a:solidFill>
            <a:srgbClr val="F876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BC1032-ABA7-3E43-8386-CACE961EC930}"/>
              </a:ext>
            </a:extLst>
          </p:cNvPr>
          <p:cNvSpPr/>
          <p:nvPr/>
        </p:nvSpPr>
        <p:spPr>
          <a:xfrm>
            <a:off x="9181803" y="5279547"/>
            <a:ext cx="327804" cy="327804"/>
          </a:xfrm>
          <a:prstGeom prst="rect">
            <a:avLst/>
          </a:prstGeom>
          <a:solidFill>
            <a:srgbClr val="55B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58F901-A2C9-A543-BC1C-9706360F4700}"/>
              </a:ext>
            </a:extLst>
          </p:cNvPr>
          <p:cNvSpPr txBox="1"/>
          <p:nvPr/>
        </p:nvSpPr>
        <p:spPr>
          <a:xfrm>
            <a:off x="9753447" y="4007690"/>
            <a:ext cx="3001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Untested, clinical cases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9DD704-99C7-2A40-960B-9CE5AD00FDEE}"/>
              </a:ext>
            </a:extLst>
          </p:cNvPr>
          <p:cNvSpPr txBox="1"/>
          <p:nvPr/>
        </p:nvSpPr>
        <p:spPr>
          <a:xfrm>
            <a:off x="9753447" y="4618628"/>
            <a:ext cx="3001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Test Positive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798507-E5B1-AF48-9850-74D590108517}"/>
              </a:ext>
            </a:extLst>
          </p:cNvPr>
          <p:cNvSpPr txBox="1"/>
          <p:nvPr/>
        </p:nvSpPr>
        <p:spPr>
          <a:xfrm>
            <a:off x="9753446" y="5279547"/>
            <a:ext cx="3001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Test Negative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7EB5054-D575-7C44-BBB2-57357E29F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446" y="3936451"/>
            <a:ext cx="3963894" cy="268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7032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TWO models</a:t>
            </a:r>
          </a:p>
        </p:txBody>
      </p:sp>
      <p:sp>
        <p:nvSpPr>
          <p:cNvPr id="4" name="Rectangle 3"/>
          <p:cNvSpPr/>
          <p:nvPr/>
        </p:nvSpPr>
        <p:spPr>
          <a:xfrm>
            <a:off x="2590800" y="2819400"/>
            <a:ext cx="1295400" cy="914400"/>
          </a:xfrm>
          <a:prstGeom prst="rect">
            <a:avLst/>
          </a:prstGeom>
          <a:solidFill>
            <a:schemeClr val="bg1"/>
          </a:solidFill>
          <a:ln w="25400">
            <a:solidFill>
              <a:srgbClr val="C00000"/>
            </a:solidFill>
          </a:ln>
          <a:effectLst/>
          <a:scene3d>
            <a:camera prst="obliqueTopRight"/>
            <a:lightRig rig="threePt" dir="tl"/>
          </a:scene3d>
          <a:sp3d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  <a:latin typeface="Helvetica Neue Light"/>
              </a:rPr>
              <a:t>True Cases time 1</a:t>
            </a:r>
          </a:p>
        </p:txBody>
      </p:sp>
      <p:sp>
        <p:nvSpPr>
          <p:cNvPr id="5" name="Rectangle 4"/>
          <p:cNvSpPr/>
          <p:nvPr/>
        </p:nvSpPr>
        <p:spPr>
          <a:xfrm>
            <a:off x="5410200" y="2819400"/>
            <a:ext cx="1295400" cy="914400"/>
          </a:xfrm>
          <a:prstGeom prst="rect">
            <a:avLst/>
          </a:prstGeom>
          <a:solidFill>
            <a:schemeClr val="bg1"/>
          </a:solidFill>
          <a:ln w="25400">
            <a:solidFill>
              <a:srgbClr val="C00000"/>
            </a:solidFill>
          </a:ln>
          <a:effectLst/>
          <a:scene3d>
            <a:camera prst="obliqueTopRight"/>
            <a:lightRig rig="threePt" dir="tl"/>
          </a:scene3d>
          <a:sp3d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  <a:latin typeface="Helvetica Neue Light"/>
              </a:rPr>
              <a:t>True Cases time 2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0" y="2819400"/>
            <a:ext cx="1295400" cy="914400"/>
          </a:xfrm>
          <a:prstGeom prst="rect">
            <a:avLst/>
          </a:prstGeom>
          <a:solidFill>
            <a:schemeClr val="bg1"/>
          </a:solidFill>
          <a:ln w="25400">
            <a:solidFill>
              <a:srgbClr val="C00000"/>
            </a:solidFill>
          </a:ln>
          <a:effectLst/>
          <a:scene3d>
            <a:camera prst="obliqueTopRight"/>
            <a:lightRig rig="threePt" dir="tl"/>
          </a:scene3d>
          <a:sp3d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  <a:latin typeface="Helvetica Neue Light"/>
              </a:rPr>
              <a:t>True Cases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Helvetica Neue Light"/>
              </a:rPr>
              <a:t>time 3</a:t>
            </a:r>
          </a:p>
        </p:txBody>
      </p:sp>
      <p:cxnSp>
        <p:nvCxnSpPr>
          <p:cNvPr id="8" name="Straight Arrow Connector 7"/>
          <p:cNvCxnSpPr>
            <a:stCxn id="4" idx="3"/>
            <a:endCxn id="5" idx="1"/>
          </p:cNvCxnSpPr>
          <p:nvPr/>
        </p:nvCxnSpPr>
        <p:spPr>
          <a:xfrm>
            <a:off x="3886200" y="3276600"/>
            <a:ext cx="1524000" cy="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6" idx="1"/>
          </p:cNvCxnSpPr>
          <p:nvPr/>
        </p:nvCxnSpPr>
        <p:spPr>
          <a:xfrm>
            <a:off x="6705600" y="3276600"/>
            <a:ext cx="1676400" cy="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90800" y="4876800"/>
            <a:ext cx="1295400" cy="914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  <a:effectLst/>
          <a:scene3d>
            <a:camera prst="obliqueTopRight"/>
            <a:lightRig rig="threePt" dir="tl"/>
          </a:scene3d>
          <a:sp3d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  <a:latin typeface="Helvetica Neue Light"/>
              </a:rPr>
              <a:t>Reported Cases time 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10200" y="4876800"/>
            <a:ext cx="1295400" cy="914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  <a:effectLst/>
          <a:scene3d>
            <a:camera prst="obliqueTopRight"/>
            <a:lightRig rig="threePt" dir="tl"/>
          </a:scene3d>
          <a:sp3d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  <a:latin typeface="Helvetica Neue Light"/>
              </a:rPr>
              <a:t>Reported Cases time 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382000" y="4876800"/>
            <a:ext cx="1295400" cy="914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  <a:effectLst/>
          <a:scene3d>
            <a:camera prst="obliqueTopRight"/>
            <a:lightRig rig="threePt" dir="tl"/>
          </a:scene3d>
          <a:sp3d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  <a:latin typeface="Helvetica Neue Light"/>
              </a:rPr>
              <a:t>Reported Cases time 3</a:t>
            </a:r>
          </a:p>
        </p:txBody>
      </p:sp>
      <p:cxnSp>
        <p:nvCxnSpPr>
          <p:cNvPr id="21" name="Straight Arrow Connector 20"/>
          <p:cNvCxnSpPr>
            <a:stCxn id="5" idx="2"/>
            <a:endCxn id="14" idx="0"/>
          </p:cNvCxnSpPr>
          <p:nvPr/>
        </p:nvCxnSpPr>
        <p:spPr>
          <a:xfrm>
            <a:off x="6057900" y="3733800"/>
            <a:ext cx="0" cy="1143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6" idx="2"/>
            <a:endCxn id="15" idx="0"/>
          </p:cNvCxnSpPr>
          <p:nvPr/>
        </p:nvCxnSpPr>
        <p:spPr>
          <a:xfrm>
            <a:off x="9029700" y="3733800"/>
            <a:ext cx="0" cy="1143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4" idx="2"/>
            <a:endCxn id="13" idx="0"/>
          </p:cNvCxnSpPr>
          <p:nvPr/>
        </p:nvCxnSpPr>
        <p:spPr>
          <a:xfrm>
            <a:off x="3238500" y="3733800"/>
            <a:ext cx="0" cy="1143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438428" y="3773270"/>
            <a:ext cx="1429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Light"/>
              </a:rPr>
              <a:t>Observation</a:t>
            </a:r>
          </a:p>
          <a:p>
            <a:pPr algn="ctr"/>
            <a:r>
              <a:rPr lang="en-US" dirty="0">
                <a:latin typeface="Helvetica Neue Light"/>
              </a:rPr>
              <a:t>Model</a:t>
            </a:r>
          </a:p>
        </p:txBody>
      </p:sp>
      <p:cxnSp>
        <p:nvCxnSpPr>
          <p:cNvPr id="32" name="Straight Arrow Connector 31"/>
          <p:cNvCxnSpPr>
            <a:stCxn id="6" idx="3"/>
          </p:cNvCxnSpPr>
          <p:nvPr/>
        </p:nvCxnSpPr>
        <p:spPr>
          <a:xfrm>
            <a:off x="9677400" y="3276524"/>
            <a:ext cx="762000" cy="166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endCxn id="4" idx="1"/>
          </p:cNvCxnSpPr>
          <p:nvPr/>
        </p:nvCxnSpPr>
        <p:spPr>
          <a:xfrm flipV="1">
            <a:off x="1828800" y="3276525"/>
            <a:ext cx="762000" cy="1669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8E74FDA-C107-D042-B2EC-5DAB7478ABC5}"/>
                  </a:ext>
                </a:extLst>
              </p:cNvPr>
              <p:cNvSpPr/>
              <p:nvPr/>
            </p:nvSpPr>
            <p:spPr>
              <a:xfrm>
                <a:off x="6510170" y="4419601"/>
                <a:ext cx="132311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8E74FDA-C107-D042-B2EC-5DAB7478AB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0170" y="4419601"/>
                <a:ext cx="1323118" cy="369332"/>
              </a:xfrm>
              <a:prstGeom prst="rect">
                <a:avLst/>
              </a:prstGeom>
              <a:blipFill>
                <a:blip r:embed="rId3"/>
                <a:stretch>
                  <a:fillRect b="-13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95B2AC4D-C9A9-6646-A2FF-8538AE027FEC}"/>
              </a:ext>
            </a:extLst>
          </p:cNvPr>
          <p:cNvSpPr txBox="1"/>
          <p:nvPr/>
        </p:nvSpPr>
        <p:spPr>
          <a:xfrm>
            <a:off x="3819918" y="2438400"/>
            <a:ext cx="1666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Light"/>
              </a:rPr>
              <a:t>Process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EA21C1FD-7134-6B4F-8507-BEDFBF8C52BA}"/>
                  </a:ext>
                </a:extLst>
              </p:cNvPr>
              <p:cNvSpPr/>
              <p:nvPr/>
            </p:nvSpPr>
            <p:spPr>
              <a:xfrm>
                <a:off x="3810000" y="3726873"/>
                <a:ext cx="154298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EA21C1FD-7134-6B4F-8507-BEDFBF8C52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3726873"/>
                <a:ext cx="1542987" cy="369332"/>
              </a:xfrm>
              <a:prstGeom prst="rect">
                <a:avLst/>
              </a:prstGeom>
              <a:blipFill>
                <a:blip r:embed="rId4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66294A5-FEE0-E24F-BA5B-EC9DCAA86DE1}"/>
                  </a:ext>
                </a:extLst>
              </p:cNvPr>
              <p:cNvSpPr/>
              <p:nvPr/>
            </p:nvSpPr>
            <p:spPr>
              <a:xfrm>
                <a:off x="1026383" y="6051321"/>
                <a:ext cx="171681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66294A5-FEE0-E24F-BA5B-EC9DCAA86D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383" y="6051321"/>
                <a:ext cx="1716817" cy="369332"/>
              </a:xfrm>
              <a:prstGeom prst="rect">
                <a:avLst/>
              </a:prstGeom>
              <a:blipFill>
                <a:blip r:embed="rId5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20D6D59A-B196-444B-913F-476C003A09F7}"/>
              </a:ext>
            </a:extLst>
          </p:cNvPr>
          <p:cNvSpPr txBox="1"/>
          <p:nvPr/>
        </p:nvSpPr>
        <p:spPr>
          <a:xfrm>
            <a:off x="2743200" y="5943600"/>
            <a:ext cx="90268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- can be stated as a function of these two models, unobserved states are latent variables</a:t>
            </a:r>
          </a:p>
          <a:p>
            <a:r>
              <a:rPr lang="en-US" sz="1600" dirty="0"/>
              <a:t>- long history in engineering, more recently in population dynamics</a:t>
            </a:r>
          </a:p>
        </p:txBody>
      </p:sp>
    </p:spTree>
    <p:extLst>
      <p:ext uri="{BB962C8B-B14F-4D97-AF65-F5344CB8AC3E}">
        <p14:creationId xmlns:p14="http://schemas.microsoft.com/office/powerpoint/2010/main" val="17691752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TWO models</a:t>
            </a:r>
          </a:p>
        </p:txBody>
      </p:sp>
      <p:sp>
        <p:nvSpPr>
          <p:cNvPr id="4" name="Rectangle 3"/>
          <p:cNvSpPr/>
          <p:nvPr/>
        </p:nvSpPr>
        <p:spPr>
          <a:xfrm>
            <a:off x="2590800" y="2819400"/>
            <a:ext cx="1295400" cy="914400"/>
          </a:xfrm>
          <a:prstGeom prst="rect">
            <a:avLst/>
          </a:prstGeom>
          <a:solidFill>
            <a:schemeClr val="bg1"/>
          </a:solidFill>
          <a:ln w="25400">
            <a:solidFill>
              <a:srgbClr val="C00000"/>
            </a:solidFill>
          </a:ln>
          <a:effectLst/>
          <a:scene3d>
            <a:camera prst="obliqueTopRight"/>
            <a:lightRig rig="threePt" dir="tl"/>
          </a:scene3d>
          <a:sp3d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  <a:latin typeface="Helvetica Neue Light"/>
              </a:rPr>
              <a:t>True Cases time 1</a:t>
            </a:r>
          </a:p>
        </p:txBody>
      </p:sp>
      <p:sp>
        <p:nvSpPr>
          <p:cNvPr id="5" name="Rectangle 4"/>
          <p:cNvSpPr/>
          <p:nvPr/>
        </p:nvSpPr>
        <p:spPr>
          <a:xfrm>
            <a:off x="5410200" y="2819400"/>
            <a:ext cx="1295400" cy="914400"/>
          </a:xfrm>
          <a:prstGeom prst="rect">
            <a:avLst/>
          </a:prstGeom>
          <a:solidFill>
            <a:schemeClr val="bg1"/>
          </a:solidFill>
          <a:ln w="25400">
            <a:solidFill>
              <a:srgbClr val="C00000"/>
            </a:solidFill>
          </a:ln>
          <a:effectLst/>
          <a:scene3d>
            <a:camera prst="obliqueTopRight"/>
            <a:lightRig rig="threePt" dir="tl"/>
          </a:scene3d>
          <a:sp3d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  <a:latin typeface="Helvetica Neue Light"/>
              </a:rPr>
              <a:t>True Cases time 2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0" y="2819400"/>
            <a:ext cx="1295400" cy="914400"/>
          </a:xfrm>
          <a:prstGeom prst="rect">
            <a:avLst/>
          </a:prstGeom>
          <a:solidFill>
            <a:schemeClr val="bg1"/>
          </a:solidFill>
          <a:ln w="25400">
            <a:solidFill>
              <a:srgbClr val="C00000"/>
            </a:solidFill>
          </a:ln>
          <a:effectLst/>
          <a:scene3d>
            <a:camera prst="obliqueTopRight"/>
            <a:lightRig rig="threePt" dir="tl"/>
          </a:scene3d>
          <a:sp3d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  <a:latin typeface="Helvetica Neue Light"/>
              </a:rPr>
              <a:t>True Cases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Helvetica Neue Light"/>
              </a:rPr>
              <a:t>time 3</a:t>
            </a:r>
          </a:p>
        </p:txBody>
      </p:sp>
      <p:cxnSp>
        <p:nvCxnSpPr>
          <p:cNvPr id="8" name="Straight Arrow Connector 7"/>
          <p:cNvCxnSpPr>
            <a:stCxn id="4" idx="3"/>
            <a:endCxn id="5" idx="1"/>
          </p:cNvCxnSpPr>
          <p:nvPr/>
        </p:nvCxnSpPr>
        <p:spPr>
          <a:xfrm>
            <a:off x="3886200" y="3276600"/>
            <a:ext cx="1524000" cy="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6" idx="1"/>
          </p:cNvCxnSpPr>
          <p:nvPr/>
        </p:nvCxnSpPr>
        <p:spPr>
          <a:xfrm>
            <a:off x="6705600" y="3276600"/>
            <a:ext cx="1676400" cy="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90800" y="4876800"/>
            <a:ext cx="1295400" cy="914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  <a:effectLst/>
          <a:scene3d>
            <a:camera prst="obliqueTopRight"/>
            <a:lightRig rig="threePt" dir="tl"/>
          </a:scene3d>
          <a:sp3d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  <a:latin typeface="Helvetica Neue Light"/>
              </a:rPr>
              <a:t>Reported Cases time 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10200" y="4876800"/>
            <a:ext cx="1295400" cy="914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  <a:effectLst/>
          <a:scene3d>
            <a:camera prst="obliqueTopRight"/>
            <a:lightRig rig="threePt" dir="tl"/>
          </a:scene3d>
          <a:sp3d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  <a:latin typeface="Helvetica Neue Light"/>
              </a:rPr>
              <a:t>Reported Cases time 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382000" y="4876800"/>
            <a:ext cx="1295400" cy="914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  <a:effectLst/>
          <a:scene3d>
            <a:camera prst="obliqueTopRight"/>
            <a:lightRig rig="threePt" dir="tl"/>
          </a:scene3d>
          <a:sp3d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  <a:latin typeface="Helvetica Neue Light"/>
              </a:rPr>
              <a:t>Reported Cases time 3</a:t>
            </a:r>
          </a:p>
        </p:txBody>
      </p:sp>
      <p:cxnSp>
        <p:nvCxnSpPr>
          <p:cNvPr id="21" name="Straight Arrow Connector 20"/>
          <p:cNvCxnSpPr>
            <a:stCxn id="5" idx="2"/>
            <a:endCxn id="14" idx="0"/>
          </p:cNvCxnSpPr>
          <p:nvPr/>
        </p:nvCxnSpPr>
        <p:spPr>
          <a:xfrm>
            <a:off x="6057900" y="3733800"/>
            <a:ext cx="0" cy="1143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6" idx="2"/>
            <a:endCxn id="15" idx="0"/>
          </p:cNvCxnSpPr>
          <p:nvPr/>
        </p:nvCxnSpPr>
        <p:spPr>
          <a:xfrm>
            <a:off x="9029700" y="3733800"/>
            <a:ext cx="0" cy="1143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4" idx="2"/>
            <a:endCxn id="13" idx="0"/>
          </p:cNvCxnSpPr>
          <p:nvPr/>
        </p:nvCxnSpPr>
        <p:spPr>
          <a:xfrm>
            <a:off x="3238500" y="3733800"/>
            <a:ext cx="0" cy="1143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438428" y="3773270"/>
            <a:ext cx="1429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Light"/>
              </a:rPr>
              <a:t>Observation</a:t>
            </a:r>
          </a:p>
          <a:p>
            <a:pPr algn="ctr"/>
            <a:r>
              <a:rPr lang="en-US" dirty="0">
                <a:latin typeface="Helvetica Neue Light"/>
              </a:rPr>
              <a:t>Model</a:t>
            </a:r>
          </a:p>
        </p:txBody>
      </p:sp>
      <p:cxnSp>
        <p:nvCxnSpPr>
          <p:cNvPr id="32" name="Straight Arrow Connector 31"/>
          <p:cNvCxnSpPr>
            <a:stCxn id="6" idx="3"/>
          </p:cNvCxnSpPr>
          <p:nvPr/>
        </p:nvCxnSpPr>
        <p:spPr>
          <a:xfrm>
            <a:off x="9677400" y="3276524"/>
            <a:ext cx="762000" cy="166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endCxn id="4" idx="1"/>
          </p:cNvCxnSpPr>
          <p:nvPr/>
        </p:nvCxnSpPr>
        <p:spPr>
          <a:xfrm flipV="1">
            <a:off x="1828800" y="3276525"/>
            <a:ext cx="762000" cy="1669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8E74FDA-C107-D042-B2EC-5DAB7478ABC5}"/>
                  </a:ext>
                </a:extLst>
              </p:cNvPr>
              <p:cNvSpPr/>
              <p:nvPr/>
            </p:nvSpPr>
            <p:spPr>
              <a:xfrm>
                <a:off x="6510170" y="4419601"/>
                <a:ext cx="132311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8E74FDA-C107-D042-B2EC-5DAB7478AB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0170" y="4419601"/>
                <a:ext cx="1323118" cy="369332"/>
              </a:xfrm>
              <a:prstGeom prst="rect">
                <a:avLst/>
              </a:prstGeom>
              <a:blipFill>
                <a:blip r:embed="rId3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95B2AC4D-C9A9-6646-A2FF-8538AE027FEC}"/>
              </a:ext>
            </a:extLst>
          </p:cNvPr>
          <p:cNvSpPr txBox="1"/>
          <p:nvPr/>
        </p:nvSpPr>
        <p:spPr>
          <a:xfrm>
            <a:off x="3819918" y="2438400"/>
            <a:ext cx="1666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Light"/>
              </a:rPr>
              <a:t>Process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EA21C1FD-7134-6B4F-8507-BEDFBF8C52BA}"/>
                  </a:ext>
                </a:extLst>
              </p:cNvPr>
              <p:cNvSpPr/>
              <p:nvPr/>
            </p:nvSpPr>
            <p:spPr>
              <a:xfrm>
                <a:off x="3810000" y="3726873"/>
                <a:ext cx="154298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EA21C1FD-7134-6B4F-8507-BEDFBF8C52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3726873"/>
                <a:ext cx="1542987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66294A5-FEE0-E24F-BA5B-EC9DCAA86DE1}"/>
                  </a:ext>
                </a:extLst>
              </p:cNvPr>
              <p:cNvSpPr/>
              <p:nvPr/>
            </p:nvSpPr>
            <p:spPr>
              <a:xfrm>
                <a:off x="1026383" y="6051321"/>
                <a:ext cx="171681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66294A5-FEE0-E24F-BA5B-EC9DCAA86D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383" y="6051321"/>
                <a:ext cx="1716817" cy="369332"/>
              </a:xfrm>
              <a:prstGeom prst="rect">
                <a:avLst/>
              </a:prstGeom>
              <a:blipFill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20D6D59A-B196-444B-913F-476C003A09F7}"/>
              </a:ext>
            </a:extLst>
          </p:cNvPr>
          <p:cNvSpPr txBox="1"/>
          <p:nvPr/>
        </p:nvSpPr>
        <p:spPr>
          <a:xfrm>
            <a:off x="2743200" y="5943600"/>
            <a:ext cx="90268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- can be stated as a function of these two models, unobserved states are latent variables</a:t>
            </a:r>
          </a:p>
          <a:p>
            <a:r>
              <a:rPr lang="en-US" sz="1600" dirty="0"/>
              <a:t>- long history in engineering, more recently in population dynamics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98916B-8440-E64E-89EC-8034AB164391}"/>
              </a:ext>
            </a:extLst>
          </p:cNvPr>
          <p:cNvSpPr txBox="1"/>
          <p:nvPr/>
        </p:nvSpPr>
        <p:spPr>
          <a:xfrm>
            <a:off x="7012500" y="910270"/>
            <a:ext cx="47575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Here we might have the additional goal of estimating the true states; i.e. the true burden of disease among those who were not measured.</a:t>
            </a:r>
          </a:p>
        </p:txBody>
      </p:sp>
    </p:spTree>
    <p:extLst>
      <p:ext uri="{BB962C8B-B14F-4D97-AF65-F5344CB8AC3E}">
        <p14:creationId xmlns:p14="http://schemas.microsoft.com/office/powerpoint/2010/main" val="36025476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05B5A-DB7E-BD43-B73A-D9DA2BC05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Recipe of Estimation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3EFC3-B1C6-1742-9780-79E7BAA8EB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Make an observation of the world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Build a model that can replicate that observation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Define a measure of distance between observation and model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Search over many (all?) parameters to find the ones that minimize that distance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A33F44-250F-9348-9C08-012BD601FE4A}"/>
              </a:ext>
            </a:extLst>
          </p:cNvPr>
          <p:cNvSpPr txBox="1"/>
          <p:nvPr/>
        </p:nvSpPr>
        <p:spPr>
          <a:xfrm>
            <a:off x="1205948" y="4585252"/>
            <a:ext cx="92632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basic recipe offers a systematic approach to parameter estimation. If you can simulate, you can estimate … even if it isn’t very efficient </a:t>
            </a:r>
          </a:p>
        </p:txBody>
      </p:sp>
    </p:spTree>
    <p:extLst>
      <p:ext uri="{BB962C8B-B14F-4D97-AF65-F5344CB8AC3E}">
        <p14:creationId xmlns:p14="http://schemas.microsoft.com/office/powerpoint/2010/main" val="1784246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7209</TotalTime>
  <Words>3021</Words>
  <Application>Microsoft Macintosh PowerPoint</Application>
  <PresentationFormat>Widescreen</PresentationFormat>
  <Paragraphs>504</Paragraphs>
  <Slides>45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Calibri</vt:lpstr>
      <vt:lpstr>Calibri Light</vt:lpstr>
      <vt:lpstr>Cambria Math</vt:lpstr>
      <vt:lpstr>Helvetica Neue Light</vt:lpstr>
      <vt:lpstr>Office Theme</vt:lpstr>
      <vt:lpstr>Estimation</vt:lpstr>
      <vt:lpstr>Goals:</vt:lpstr>
      <vt:lpstr>Basic Recipe of Estimation</vt:lpstr>
      <vt:lpstr>Basic Recipe of Estimation</vt:lpstr>
      <vt:lpstr>Basic Recipe of Estimation</vt:lpstr>
      <vt:lpstr>PowerPoint Presentation</vt:lpstr>
      <vt:lpstr>PowerPoint Presentation</vt:lpstr>
      <vt:lpstr>Mean Age of Infection</vt:lpstr>
      <vt:lpstr>Basic Recipe of Estimation</vt:lpstr>
      <vt:lpstr>Mean Age of Infection</vt:lpstr>
      <vt:lpstr>Basic Recipe of Estimation</vt:lpstr>
      <vt:lpstr>Basic Recipe of Estimation</vt:lpstr>
      <vt:lpstr>Basic Recipe of Estimation</vt:lpstr>
      <vt:lpstr>PowerPoint Presentation</vt:lpstr>
      <vt:lpstr>Proportion Immune</vt:lpstr>
      <vt:lpstr>Proportion Immune</vt:lpstr>
      <vt:lpstr>Proportion Immune</vt:lpstr>
      <vt:lpstr>PowerPoint Presentation</vt:lpstr>
      <vt:lpstr>Epidemic Final Size</vt:lpstr>
      <vt:lpstr>Epidemic Final Size</vt:lpstr>
      <vt:lpstr>Epidemic Final Size</vt:lpstr>
      <vt:lpstr>Epidemic Final Size</vt:lpstr>
      <vt:lpstr>PowerPoint Presentation</vt:lpstr>
      <vt:lpstr>Fitting Time Series</vt:lpstr>
      <vt:lpstr>Fitting Time Series</vt:lpstr>
      <vt:lpstr>Fitting Time Series</vt:lpstr>
      <vt:lpstr>Fitting Time Series</vt:lpstr>
      <vt:lpstr>Fitting Time Series</vt:lpstr>
      <vt:lpstr>Fitting Time Series</vt:lpstr>
      <vt:lpstr>Fitting Time Series</vt:lpstr>
      <vt:lpstr>Fitting Time Series</vt:lpstr>
      <vt:lpstr>Fitting Time Series</vt:lpstr>
      <vt:lpstr>Fitting Time Series</vt:lpstr>
      <vt:lpstr>Fitting Time Series</vt:lpstr>
      <vt:lpstr>Fitting Time Series</vt:lpstr>
      <vt:lpstr>PowerPoint Presentation</vt:lpstr>
      <vt:lpstr>See R Worksheet</vt:lpstr>
      <vt:lpstr>PowerPoint Presentation</vt:lpstr>
      <vt:lpstr>Fitting Real Time Series: Measurement Error</vt:lpstr>
      <vt:lpstr>Measles Incidence in Ethiopia</vt:lpstr>
      <vt:lpstr>Fitting Real Time Series: Measurement Error</vt:lpstr>
      <vt:lpstr>Fitting Real Time Series: Measurement Error</vt:lpstr>
      <vt:lpstr>We need TWO models</vt:lpstr>
      <vt:lpstr>We need TWO models</vt:lpstr>
      <vt:lpstr>Basic Recipe of Estimation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Estimation</dc:title>
  <dc:creator>Ferrari, Matthew Joseph</dc:creator>
  <cp:lastModifiedBy>Ferrari, Matthew Joseph</cp:lastModifiedBy>
  <cp:revision>16</cp:revision>
  <dcterms:created xsi:type="dcterms:W3CDTF">2022-07-03T19:49:00Z</dcterms:created>
  <dcterms:modified xsi:type="dcterms:W3CDTF">2022-07-11T14:14:53Z</dcterms:modified>
</cp:coreProperties>
</file>