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562" r:id="rId5"/>
    <p:sldId id="291" r:id="rId6"/>
    <p:sldId id="388" r:id="rId7"/>
    <p:sldId id="472" r:id="rId8"/>
    <p:sldId id="292" r:id="rId9"/>
    <p:sldId id="293" r:id="rId10"/>
    <p:sldId id="561" r:id="rId11"/>
    <p:sldId id="563" r:id="rId12"/>
    <p:sldId id="266" r:id="rId13"/>
    <p:sldId id="267" r:id="rId14"/>
    <p:sldId id="268" r:id="rId15"/>
    <p:sldId id="261" r:id="rId16"/>
    <p:sldId id="507" r:id="rId17"/>
    <p:sldId id="546" r:id="rId18"/>
    <p:sldId id="547" r:id="rId19"/>
    <p:sldId id="418" r:id="rId20"/>
    <p:sldId id="544" r:id="rId21"/>
    <p:sldId id="545" r:id="rId22"/>
    <p:sldId id="509" r:id="rId23"/>
    <p:sldId id="390" r:id="rId24"/>
    <p:sldId id="405" r:id="rId25"/>
    <p:sldId id="391" r:id="rId26"/>
    <p:sldId id="343" r:id="rId27"/>
    <p:sldId id="361" r:id="rId28"/>
    <p:sldId id="548" r:id="rId29"/>
    <p:sldId id="549" r:id="rId30"/>
    <p:sldId id="262" r:id="rId31"/>
    <p:sldId id="550" r:id="rId32"/>
    <p:sldId id="551" r:id="rId33"/>
    <p:sldId id="552" r:id="rId34"/>
    <p:sldId id="553" r:id="rId35"/>
    <p:sldId id="554" r:id="rId36"/>
    <p:sldId id="555" r:id="rId37"/>
    <p:sldId id="556" r:id="rId38"/>
    <p:sldId id="557" r:id="rId39"/>
    <p:sldId id="558" r:id="rId40"/>
    <p:sldId id="559" r:id="rId41"/>
    <p:sldId id="560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1"/>
    <p:restoredTop sz="78931"/>
  </p:normalViewPr>
  <p:slideViewPr>
    <p:cSldViewPr snapToGrid="0" snapToObjects="1">
      <p:cViewPr varScale="1">
        <p:scale>
          <a:sx n="81" d="100"/>
          <a:sy n="81" d="100"/>
        </p:scale>
        <p:origin x="6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518E0-6E89-F24C-8077-068A04A33CFA}" type="datetimeFigureOut">
              <a:rPr lang="en-US" smtClean="0"/>
              <a:t>7/10/22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B7B9C-19B5-5743-BAB4-A42955613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5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60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So I’ve been increasingly interested in the inferences</a:t>
            </a:r>
            <a:r>
              <a:rPr lang="en-US" sz="1600" baseline="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 we can make when we look at age specific data</a:t>
            </a:r>
          </a:p>
          <a:p>
            <a:pPr eaLnBrk="1" hangingPunct="1">
              <a:defRPr/>
            </a:pPr>
            <a:endParaRPr lang="en-US" sz="1600" baseline="0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>
              <a:defRPr/>
            </a:pPr>
            <a:r>
              <a:rPr lang="en-US" sz="1600" baseline="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In particular, as prevalence declines – there is lower force of infection on each susceptible</a:t>
            </a:r>
            <a:endParaRPr lang="en-US" sz="1600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60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This means there is a longer</a:t>
            </a:r>
            <a:r>
              <a:rPr lang="en-US" sz="1600" baseline="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 wait until contact with an infectious individual</a:t>
            </a:r>
            <a:endParaRPr lang="en-US" sz="1600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60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And</a:t>
            </a:r>
            <a:r>
              <a:rPr lang="en-US" sz="1600" baseline="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 thus higher mean age of infection – and absolute value will be mediated by underlying demographic rates</a:t>
            </a:r>
            <a:endParaRPr lang="en-US" sz="1600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60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But the sensitivity</a:t>
            </a:r>
            <a:r>
              <a:rPr lang="en-US" sz="1600" baseline="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 of age as an indicator is mediated by underlying demographic rates</a:t>
            </a:r>
            <a:endParaRPr lang="en-US" sz="1600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60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And this is a</a:t>
            </a:r>
            <a:r>
              <a:rPr lang="en-US" sz="1600" baseline="0" dirty="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 robust pattern seen in many empirical systems</a:t>
            </a:r>
            <a:endParaRPr lang="en-US" sz="1600" dirty="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DB7B9C-19B5-5743-BAB4-A429556132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51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00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43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43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43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From cases largely concentrated in children in the 80’s – note hear that age classes are annual up to 10y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99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From cases largely concentrated in children in the 80’s – note hear that age classes are annual up to 10y and 5 year classes afterwards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99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en-US" baseline="0" dirty="0"/>
              <a:t>And then strongly bi-modal in recent years with many adult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99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And,</a:t>
            </a:r>
            <a:r>
              <a:rPr lang="en-US" baseline="0" dirty="0"/>
              <a:t> just to show you that this isn’t an idiosyncrasy of Jiangsu, this patterns is apparent in all 6 provinces we’ve looked at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38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 it is difficult to relate this to an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exact value of R-effective, we can use methods described by Farrington et al to estimate a relative change in RE from the 90s to the 2000’s and we estimate a dramatic decline in the east and a less dramatic decline in the west.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1E2D0-00EE-FD4B-9DEB-D445A8FA5FA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95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DB7B9C-19B5-5743-BAB4-A429556132C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0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DB7B9C-19B5-5743-BAB4-A429556132C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44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A3C9-F321-8648-903E-CF0229F7C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25B55-58E4-6442-B402-FC6C0FFA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2F811-2557-D945-AF3C-E425FA92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A1B60-926A-F549-A0C2-A6919B8FA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77739-AF83-1446-8577-D849BA58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00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A874-F850-5449-8BAE-871D9B55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DF433-E706-154D-B9FD-3C1A0A480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75BDC-E330-B249-94F9-A1004E2BB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40EE4-9B1D-644D-9526-AED99742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47DC1-3ADC-B749-9367-AD407999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8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1E7CC-0AFA-E549-AB93-E2AC06772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1598D-C6BC-1244-95B6-1BC7CE256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73215-963A-F345-9D8B-7CCB2401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89EEF-585E-E044-9D8B-7922051B2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EBAE3-53B5-1C43-A5D2-606003356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0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66A5D-3889-4940-8C0B-57822006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5C7B5-4D62-2441-9F3F-81A4C3444E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74572-3A71-BB46-BDE6-A71A384DC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2E9DA-048C-FA4D-AFC3-1E6B50CDD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7B615-2AD8-114C-8F36-B24D4383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2FA79-F93A-924D-BF3B-6C76DAA40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4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98AFC-3281-8D40-A0DA-B33ADE7A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11E3B-4302-0544-9CEC-C9D718F98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11E13-D93C-484C-9269-E39C3B282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AA1FBC-91D2-4443-BD54-F75E1E97C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F10141-8677-0341-A2DE-D51836897A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5C97D2-38D4-0647-A855-2FAF5B10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F774B4-6CB2-FE44-9249-2BDD026BD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4960A5-34EB-8948-BED0-202EF5895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7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B36F-5A90-9447-8080-13C8DEF2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4576B8-0834-1049-82D1-769FA952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466B35-D0D9-E741-845C-C9FB6795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821BA-14D4-314B-8E52-7A6D44952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88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B2000-772C-E745-B92A-9971C8D1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62F01-9A09-374B-9748-B7562FC6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507F5-D00C-C749-8FB3-358DBD57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29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3B1A-4755-F440-B329-3B38896A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2BDF-E28F-744A-B47B-74D319F88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DF2CD-D488-B145-B61F-5DC85B168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52AD3-6742-9D4E-8171-B99DB8008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10A79-4E81-8B4D-AD6F-FAF7B2401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BCE78-F292-EA44-A4C2-87DBEF76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6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C0CFD-3AF6-A34C-A4FE-30C0220A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212915-AD88-9744-9FA4-6B8F4F155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59B1D-A72E-924C-8D5C-12BFDDA4E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2D604-2366-3141-9C6F-910B32C3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B6B71-DCD1-1D49-BE61-7AB22A9FF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D94DD-35BF-F645-B582-7D6A43399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1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3311-DA70-DC4E-AFBF-325C330F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30360-9A85-5C4D-B849-43234E37B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B1C2D-C91E-134A-976F-C697010E4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D3180-3357-A54B-8396-F2D39D72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FFD7D-D3B9-6542-98E9-AF161C7D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9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063B5-AF34-FB46-88D1-A4ED0EAE5E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0001BE-6BBD-C244-887B-A0EBFE089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5A38A-585B-CF47-8ABA-564B7FE3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D6315-396D-B54E-AC22-366BCE47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C8DF-0A79-E14C-A1F3-2A83DA1E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8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0E2985-FA29-D34D-A415-1F4899ED8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83411-F6C3-F24E-8F4A-35F394E9D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EBC33-86FA-9A41-B24A-2675F038C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4C10-BBC0-A04D-886F-97A0972EDB89}" type="datetimeFigureOut">
              <a:rPr lang="en-US" smtClean="0"/>
              <a:t>7/10/22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CCEF8-2F78-2C4A-AB37-7CAF6E4B0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78A99-01E0-7C40-A4D3-9033F2146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67959-8209-B546-9AD0-33C4FFC0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2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2DA5-99D2-E545-B46B-2D4658C4A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C77AE1-B5F4-D245-8BFA-64931CB266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1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1869-5C18-384C-8AD5-61D6A0A13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65D71-333A-8643-93D1-5ECB84CEE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Connection to previous lecture</a:t>
            </a:r>
          </a:p>
          <a:p>
            <a:pPr lvl="1"/>
            <a:r>
              <a:rPr lang="en-US" dirty="0"/>
              <a:t>Balance of birth and death rates creates population structure</a:t>
            </a:r>
          </a:p>
          <a:p>
            <a:pPr lvl="1"/>
            <a:r>
              <a:rPr lang="en-US" dirty="0"/>
              <a:t>Longer life means a greater fraction of population is likely to be immune and can contribute to herd immunity</a:t>
            </a:r>
          </a:p>
          <a:p>
            <a:pPr lvl="1"/>
            <a:r>
              <a:rPr lang="en-US" dirty="0"/>
              <a:t>Many births and high death rate means that most of the population is in the susceptible class and can contribute to transmission</a:t>
            </a:r>
          </a:p>
        </p:txBody>
      </p:sp>
    </p:spTree>
    <p:extLst>
      <p:ext uri="{BB962C8B-B14F-4D97-AF65-F5344CB8AC3E}">
        <p14:creationId xmlns:p14="http://schemas.microsoft.com/office/powerpoint/2010/main" val="393374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C41D-CACD-FC44-AAD2-CBA9D992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R0 and 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B7C94-B8C9-5246-A9D2-269983C2F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relationship between rate of recovery and duration of infection (or time to recovery) </a:t>
            </a:r>
          </a:p>
          <a:p>
            <a:pPr lvl="1"/>
            <a:r>
              <a:rPr lang="en-US" dirty="0"/>
              <a:t>Average time to an event is the inverse of its rate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Relation between mean age of infection and R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0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reflects the rate of infection, mean age is the average time from birth to infection</a:t>
            </a:r>
            <a:endParaRPr lang="en-US" baseline="-250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Basic calculation requires strong assumption that age-specific force of infection is constant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What does this mean for control?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07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C41D-CACD-FC44-AAD2-CBA9D992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R0 and 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B7C94-B8C9-5246-A9D2-269983C2F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relationship between rate of recovery and duration of infection (or time to recovery) </a:t>
            </a:r>
          </a:p>
          <a:p>
            <a:pPr lvl="1"/>
            <a:r>
              <a:rPr lang="en-US" dirty="0"/>
              <a:t>Average time to an event is the inverse of its rate</a:t>
            </a:r>
          </a:p>
          <a:p>
            <a:r>
              <a:rPr lang="en-US" dirty="0"/>
              <a:t>Relation between mean age of infection and R</a:t>
            </a:r>
            <a:r>
              <a:rPr lang="en-US" baseline="-25000" dirty="0"/>
              <a:t>0</a:t>
            </a:r>
          </a:p>
          <a:p>
            <a:pPr lvl="1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reflects the rate of infection, mean age is the average time from birth to infection</a:t>
            </a:r>
            <a:endParaRPr lang="en-US" baseline="-25000" dirty="0"/>
          </a:p>
          <a:p>
            <a:pPr lvl="1"/>
            <a:r>
              <a:rPr lang="en-US" dirty="0"/>
              <a:t>Basic calculation requires strong assumption that age-specific force of infection is constant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What does this mean for control?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7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2" r="49132"/>
          <a:stretch>
            <a:fillRect/>
          </a:stretch>
        </p:blipFill>
        <p:spPr bwMode="auto">
          <a:xfrm>
            <a:off x="1979415" y="1837284"/>
            <a:ext cx="4188023" cy="423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Intuition About Mean Age of Infection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>
          <a:xfrm>
            <a:off x="6354590" y="1820351"/>
            <a:ext cx="4144080" cy="4391095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2400" dirty="0"/>
              <a:t>Reduced prevalence of infection results in lower force of infection on each susceptible individual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70666" y="5588000"/>
            <a:ext cx="33443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4"/>
            </a:pPr>
            <a:r>
              <a:rPr lang="en-US" dirty="0">
                <a:latin typeface="Helvetica Neue Light"/>
                <a:cs typeface="Helvetica Neue Light"/>
              </a:rPr>
              <a:t>       18           23            30</a:t>
            </a:r>
          </a:p>
          <a:p>
            <a:pPr algn="ctr"/>
            <a:r>
              <a:rPr lang="en-US" dirty="0">
                <a:latin typeface="Helvetica Neue Light"/>
                <a:cs typeface="Helvetica Neue Light"/>
              </a:rPr>
              <a:t>Births per 1000</a:t>
            </a:r>
          </a:p>
        </p:txBody>
      </p:sp>
    </p:spTree>
    <p:extLst>
      <p:ext uri="{BB962C8B-B14F-4D97-AF65-F5344CB8AC3E}">
        <p14:creationId xmlns:p14="http://schemas.microsoft.com/office/powerpoint/2010/main" val="4287772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2" r="49132"/>
          <a:stretch>
            <a:fillRect/>
          </a:stretch>
        </p:blipFill>
        <p:spPr bwMode="auto">
          <a:xfrm>
            <a:off x="1979415" y="1837284"/>
            <a:ext cx="4188023" cy="423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Intuition About Mean Age of Infection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>
          <a:xfrm>
            <a:off x="6354590" y="1820351"/>
            <a:ext cx="4144080" cy="4391095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2400" dirty="0"/>
              <a:t>Reduced prevalence of infection results in lower force of infection on each susceptible individual</a:t>
            </a:r>
          </a:p>
          <a:p>
            <a:pPr>
              <a:defRPr/>
            </a:pPr>
            <a:r>
              <a:rPr lang="en-US" sz="2400" dirty="0"/>
              <a:t>Longer wait until contact between susceptible and infectious individuals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0666" y="5588000"/>
            <a:ext cx="33443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4"/>
            </a:pPr>
            <a:r>
              <a:rPr lang="en-US" dirty="0">
                <a:latin typeface="Helvetica Neue Light"/>
                <a:cs typeface="Helvetica Neue Light"/>
              </a:rPr>
              <a:t>       18           23            30</a:t>
            </a:r>
          </a:p>
          <a:p>
            <a:pPr algn="ctr"/>
            <a:r>
              <a:rPr lang="en-US" dirty="0">
                <a:latin typeface="Helvetica Neue Light"/>
                <a:cs typeface="Helvetica Neue Light"/>
              </a:rPr>
              <a:t>Births per 1000</a:t>
            </a:r>
          </a:p>
        </p:txBody>
      </p:sp>
    </p:spTree>
    <p:extLst>
      <p:ext uri="{BB962C8B-B14F-4D97-AF65-F5344CB8AC3E}">
        <p14:creationId xmlns:p14="http://schemas.microsoft.com/office/powerpoint/2010/main" val="3471676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" r="49132"/>
          <a:stretch>
            <a:fillRect/>
          </a:stretch>
        </p:blipFill>
        <p:spPr bwMode="auto">
          <a:xfrm>
            <a:off x="1979415" y="1846214"/>
            <a:ext cx="4188023" cy="422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Intuition About Mean Age of Infection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idx="1"/>
          </p:nvPr>
        </p:nvSpPr>
        <p:spPr>
          <a:xfrm>
            <a:off x="6354590" y="1820351"/>
            <a:ext cx="4144080" cy="4391095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2400" dirty="0"/>
              <a:t>Reduced prevalence of infection results in lower force of infection on each susceptible individual</a:t>
            </a:r>
          </a:p>
          <a:p>
            <a:pPr eaLnBrk="1" hangingPunct="1">
              <a:defRPr/>
            </a:pPr>
            <a:r>
              <a:rPr lang="en-US" sz="2400" dirty="0"/>
              <a:t>Longer wait until contact between susceptible and infectious individuals</a:t>
            </a:r>
          </a:p>
          <a:p>
            <a:pPr>
              <a:defRPr/>
            </a:pPr>
            <a:r>
              <a:rPr lang="en-US" sz="2400" dirty="0"/>
              <a:t>Lower force of infection implies higher mean age at infection</a:t>
            </a:r>
          </a:p>
          <a:p>
            <a:pPr eaLnBrk="1" hangingPunct="1">
              <a:defRPr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370666" y="5588000"/>
            <a:ext cx="33443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4"/>
            </a:pPr>
            <a:r>
              <a:rPr lang="en-US" dirty="0">
                <a:latin typeface="Helvetica Neue Light"/>
                <a:cs typeface="Helvetica Neue Light"/>
              </a:rPr>
              <a:t>       18           23            30</a:t>
            </a:r>
          </a:p>
          <a:p>
            <a:pPr algn="ctr"/>
            <a:r>
              <a:rPr lang="en-US" dirty="0">
                <a:latin typeface="Helvetica Neue Light"/>
                <a:cs typeface="Helvetica Neue Light"/>
              </a:rPr>
              <a:t>Births per 1000</a:t>
            </a:r>
          </a:p>
        </p:txBody>
      </p:sp>
    </p:spTree>
    <p:extLst>
      <p:ext uri="{BB962C8B-B14F-4D97-AF65-F5344CB8AC3E}">
        <p14:creationId xmlns:p14="http://schemas.microsoft.com/office/powerpoint/2010/main" val="397135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" r="49132"/>
          <a:stretch>
            <a:fillRect/>
          </a:stretch>
        </p:blipFill>
        <p:spPr bwMode="auto">
          <a:xfrm>
            <a:off x="1979415" y="1846214"/>
            <a:ext cx="4188023" cy="422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Intuition About Mean Age of Infection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idx="1"/>
          </p:nvPr>
        </p:nvSpPr>
        <p:spPr>
          <a:xfrm>
            <a:off x="6354590" y="1820351"/>
            <a:ext cx="4144080" cy="4391095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2400" dirty="0"/>
              <a:t>Reduced prevalence of infection results in lower force of infection on each susceptible individual</a:t>
            </a:r>
          </a:p>
          <a:p>
            <a:pPr eaLnBrk="1" hangingPunct="1">
              <a:defRPr/>
            </a:pPr>
            <a:r>
              <a:rPr lang="en-US" sz="2400" dirty="0"/>
              <a:t>Longer wait until contact between susceptible and infectious individuals</a:t>
            </a:r>
          </a:p>
          <a:p>
            <a:pPr>
              <a:defRPr/>
            </a:pPr>
            <a:r>
              <a:rPr lang="en-US" sz="2400" dirty="0"/>
              <a:t>Lower force of infection implies higher mean age at infection</a:t>
            </a:r>
          </a:p>
          <a:p>
            <a:pPr eaLnBrk="1" hangingPunct="1">
              <a:defRPr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370666" y="5588000"/>
            <a:ext cx="33443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4"/>
            </a:pPr>
            <a:r>
              <a:rPr lang="en-US" dirty="0">
                <a:latin typeface="Helvetica Neue Light"/>
                <a:cs typeface="Helvetica Neue Light"/>
              </a:rPr>
              <a:t>       18           23            30</a:t>
            </a:r>
          </a:p>
          <a:p>
            <a:pPr algn="ctr"/>
            <a:r>
              <a:rPr lang="en-US" dirty="0">
                <a:latin typeface="Helvetica Neue Light"/>
                <a:cs typeface="Helvetica Neue Light"/>
              </a:rPr>
              <a:t>Births per 1000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115733" y="3742268"/>
            <a:ext cx="0" cy="1337733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893733" y="3742268"/>
            <a:ext cx="0" cy="1337733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39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9"/>
          <a:stretch>
            <a:fillRect/>
          </a:stretch>
        </p:blipFill>
        <p:spPr bwMode="auto">
          <a:xfrm>
            <a:off x="1979414" y="1864072"/>
            <a:ext cx="8233172" cy="421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4275" name="Rectangle 3"/>
          <p:cNvSpPr>
            <a:spLocks/>
          </p:cNvSpPr>
          <p:nvPr/>
        </p:nvSpPr>
        <p:spPr bwMode="auto">
          <a:xfrm>
            <a:off x="6703220" y="1602462"/>
            <a:ext cx="306478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dirty="0">
                <a:latin typeface="Calibri" charset="0"/>
                <a:ea typeface="ＭＳ Ｐゴシック" charset="0"/>
                <a:sym typeface="Calibri" charset="0"/>
              </a:rPr>
              <a:t>50 Countries reporting &gt; 100 cases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8962430" y="6400141"/>
            <a:ext cx="151690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dirty="0">
                <a:latin typeface="Calibri" charset="0"/>
                <a:ea typeface="ＭＳ Ｐゴシック" charset="0"/>
                <a:sym typeface="Calibri" charset="0"/>
              </a:rPr>
              <a:t>Ferrari et al 2013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Observation About Mean Age of Infection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0666" y="5588000"/>
            <a:ext cx="33443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4"/>
            </a:pPr>
            <a:r>
              <a:rPr lang="en-US" dirty="0">
                <a:latin typeface="Helvetica Neue Light"/>
                <a:cs typeface="Helvetica Neue Light"/>
              </a:rPr>
              <a:t>       18           23            30</a:t>
            </a:r>
          </a:p>
          <a:p>
            <a:pPr algn="ctr"/>
            <a:r>
              <a:rPr lang="en-US" dirty="0">
                <a:latin typeface="Helvetica Neue Light"/>
                <a:cs typeface="Helvetica Neue Light"/>
              </a:rPr>
              <a:t>Births per 1000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99558" y="5593660"/>
            <a:ext cx="27684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11       18        30       50</a:t>
            </a:r>
          </a:p>
          <a:p>
            <a:pPr algn="ctr"/>
            <a:r>
              <a:rPr lang="en-US" dirty="0">
                <a:latin typeface="Helvetica Neue Light"/>
                <a:cs typeface="Helvetica Neue Light"/>
              </a:rPr>
              <a:t>Births per 1000</a:t>
            </a:r>
          </a:p>
        </p:txBody>
      </p:sp>
    </p:spTree>
    <p:extLst>
      <p:ext uri="{BB962C8B-B14F-4D97-AF65-F5344CB8AC3E}">
        <p14:creationId xmlns:p14="http://schemas.microsoft.com/office/powerpoint/2010/main" val="133046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C41D-CACD-FC44-AAD2-CBA9D992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R0 and 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B7C94-B8C9-5246-A9D2-269983C2F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relationship between rate of recovery and duration of infection (or time to recovery) </a:t>
            </a:r>
          </a:p>
          <a:p>
            <a:pPr lvl="1"/>
            <a:r>
              <a:rPr lang="en-US" dirty="0"/>
              <a:t>Average time to an event is the inverse of its rate</a:t>
            </a:r>
          </a:p>
          <a:p>
            <a:r>
              <a:rPr lang="en-US" dirty="0"/>
              <a:t>Relation between mean age of infection and R</a:t>
            </a:r>
            <a:r>
              <a:rPr lang="en-US" baseline="-25000" dirty="0"/>
              <a:t>0</a:t>
            </a:r>
          </a:p>
          <a:p>
            <a:pPr lvl="1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reflects the rate of infection, mean age is the average time from birth to infection</a:t>
            </a:r>
            <a:endParaRPr lang="en-US" baseline="-25000" dirty="0"/>
          </a:p>
          <a:p>
            <a:pPr lvl="1"/>
            <a:r>
              <a:rPr lang="en-US" dirty="0"/>
              <a:t>Basic calculation requires strong assumption that age-specific force of infection is constant</a:t>
            </a:r>
          </a:p>
          <a:p>
            <a:r>
              <a:rPr lang="en-US" dirty="0"/>
              <a:t>What does this mean for control?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184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C41D-CACD-FC44-AAD2-CBA9D992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R0 and 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B7C94-B8C9-5246-A9D2-269983C2F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Remember relationship between rate of recovery and duration of infection (or time to recovery) 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Average time to an event is the inverse of its rate</a:t>
            </a:r>
          </a:p>
          <a:p>
            <a:r>
              <a:rPr lang="en-US" dirty="0"/>
              <a:t>Relation between mean age of infection and R</a:t>
            </a:r>
            <a:r>
              <a:rPr lang="en-US" baseline="-25000" dirty="0"/>
              <a:t>0</a:t>
            </a:r>
          </a:p>
          <a:p>
            <a:pPr lvl="1"/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reflects the rate of infection, mean age is the average time from birth to infection</a:t>
            </a:r>
            <a:endParaRPr lang="en-US" baseline="-25000" dirty="0"/>
          </a:p>
          <a:p>
            <a:pPr lvl="1"/>
            <a:r>
              <a:rPr lang="en-US" dirty="0"/>
              <a:t>Basic calculation requires strong assumption that age-specific force of infection is constant</a:t>
            </a:r>
          </a:p>
          <a:p>
            <a:pPr lvl="2"/>
            <a:r>
              <a:rPr lang="en-US" dirty="0"/>
              <a:t>What evidence do we have that this is or IS NOT the case?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What does this mean for control?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83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EF3914EB-BA72-234C-8C80-EB7C01EC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Age-related contact patterns</a:t>
            </a:r>
          </a:p>
        </p:txBody>
      </p:sp>
      <p:pic>
        <p:nvPicPr>
          <p:cNvPr id="45058" name="Picture 5" descr="journal.pmed.0050074.g003.tif">
            <a:extLst>
              <a:ext uri="{FF2B5EF4-FFF2-40B4-BE49-F238E27FC236}">
                <a16:creationId xmlns:a16="http://schemas.microsoft.com/office/drawing/2014/main" id="{91EB3D3C-A243-AF43-AFFD-963046AE3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" b="50227"/>
          <a:stretch>
            <a:fillRect/>
          </a:stretch>
        </p:blipFill>
        <p:spPr bwMode="auto">
          <a:xfrm>
            <a:off x="2305050" y="1390652"/>
            <a:ext cx="75819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Box 6">
            <a:extLst>
              <a:ext uri="{FF2B5EF4-FFF2-40B4-BE49-F238E27FC236}">
                <a16:creationId xmlns:a16="http://schemas.microsoft.com/office/drawing/2014/main" id="{59D3CAEB-30D8-E743-A1E6-2496901F2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6538913"/>
            <a:ext cx="3403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8064A2"/>
                </a:solidFill>
              </a:rPr>
              <a:t>Mossong et al. </a:t>
            </a:r>
            <a:r>
              <a:rPr lang="en-US" altLang="en-US" sz="1800" i="1">
                <a:solidFill>
                  <a:srgbClr val="8064A2"/>
                </a:solidFill>
              </a:rPr>
              <a:t>PLoS Med </a:t>
            </a:r>
            <a:r>
              <a:rPr lang="en-US" altLang="en-US" sz="1800">
                <a:solidFill>
                  <a:srgbClr val="8064A2"/>
                </a:solidFill>
              </a:rPr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377346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EF3914EB-BA72-234C-8C80-EB7C01EC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Age-related contact patterns</a:t>
            </a:r>
          </a:p>
        </p:txBody>
      </p:sp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2C4C27F-7A3E-984D-9295-60F6D3EFE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65" y="1690688"/>
            <a:ext cx="5823966" cy="208956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FA8DD4C-D32C-C141-A7F2-2E012F10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68" y="188432"/>
            <a:ext cx="3825748" cy="650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33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EF3914EB-BA72-234C-8C80-EB7C01EC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ea typeface="ＭＳ Ｐゴシック" panose="020B0600070205080204" pitchFamily="34" charset="-128"/>
              </a:rPr>
              <a:t>Age-related contact patterns</a:t>
            </a:r>
            <a:endParaRPr lang="en-US" altLang="en-US" sz="3600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2C4C27F-7A3E-984D-9295-60F6D3EFE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65" y="1690688"/>
            <a:ext cx="5823966" cy="208956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FA8DD4C-D32C-C141-A7F2-2E012F10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68" y="188432"/>
            <a:ext cx="3825748" cy="650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435C47-38A7-764D-A94E-0FCEDAACD422}"/>
              </a:ext>
            </a:extLst>
          </p:cNvPr>
          <p:cNvSpPr txBox="1"/>
          <p:nvPr/>
        </p:nvSpPr>
        <p:spPr>
          <a:xfrm>
            <a:off x="658368" y="4291584"/>
            <a:ext cx="56444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How diary studies relate to transmissible contacts is unclear</a:t>
            </a:r>
          </a:p>
          <a:p>
            <a:endParaRPr lang="en-US"/>
          </a:p>
          <a:p>
            <a:r>
              <a:rPr lang="en-US"/>
              <a:t>The applicability of these matrices to different pathogens and modes of transmission is still uncertain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26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94340-C781-D243-B34E-98A137D64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FOI – Catalytic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34835-11CC-4149-A37A-B70D33BC6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5497" cy="4351338"/>
          </a:xfrm>
        </p:spPr>
        <p:txBody>
          <a:bodyPr/>
          <a:lstStyle/>
          <a:p>
            <a:r>
              <a:rPr lang="en-US" dirty="0"/>
              <a:t>Empirical evidence based on distribution of infection or seroprevalence</a:t>
            </a:r>
          </a:p>
          <a:p>
            <a:endParaRPr lang="en-US" dirty="0"/>
          </a:p>
        </p:txBody>
      </p:sp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46CF9B88-D418-5E44-8300-03326E74E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469" y="1679812"/>
            <a:ext cx="5155324" cy="4813062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FA6242EF-2A7E-1A47-82F2-1D0FA2584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32" y="3877611"/>
            <a:ext cx="5887455" cy="230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84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Inference from Age Distribution of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77863" indent="-519113"/>
            <a:r>
              <a:rPr lang="en-US" dirty="0"/>
              <a:t>Differences in behavior and exposure result in age-specific risk, or </a:t>
            </a:r>
            <a:r>
              <a:rPr lang="en-US" dirty="0">
                <a:latin typeface="Helvetica"/>
                <a:cs typeface="Helvetica"/>
              </a:rPr>
              <a:t>force of infection</a:t>
            </a:r>
          </a:p>
          <a:p>
            <a:pPr marL="677863" indent="-519113"/>
            <a:r>
              <a:rPr lang="en-US" dirty="0">
                <a:cs typeface="Helvetica Neue Light"/>
              </a:rPr>
              <a:t>The likelihood of observing a case at age A is related to the integral of all risk prior to A</a:t>
            </a:r>
          </a:p>
          <a:p>
            <a:pPr marL="677863" indent="-519113"/>
            <a:r>
              <a:rPr lang="en-US" dirty="0">
                <a:cs typeface="Helvetica Neue Light"/>
              </a:rPr>
              <a:t>Basis of the </a:t>
            </a:r>
            <a:r>
              <a:rPr lang="en-US" dirty="0">
                <a:latin typeface="Helvetica"/>
                <a:cs typeface="Helvetica"/>
              </a:rPr>
              <a:t>catalytic model</a:t>
            </a:r>
          </a:p>
          <a:p>
            <a:pPr marL="1020763" lvl="1" indent="-519113"/>
            <a:r>
              <a:rPr lang="en-US" sz="2600" dirty="0">
                <a:cs typeface="Helvetica Neue Light"/>
              </a:rPr>
              <a:t>Griffiths (1974)</a:t>
            </a:r>
          </a:p>
          <a:p>
            <a:pPr marL="1020763" lvl="1" indent="-519113"/>
            <a:r>
              <a:rPr lang="en-US" sz="2600" dirty="0">
                <a:cs typeface="Helvetica Neue Light"/>
              </a:rPr>
              <a:t>Grenfell and Anderson (1985)</a:t>
            </a:r>
          </a:p>
          <a:p>
            <a:pPr marL="677863" indent="-51911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00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Catalytic Model</a:t>
            </a:r>
          </a:p>
        </p:txBody>
      </p:sp>
      <p:pic>
        <p:nvPicPr>
          <p:cNvPr id="5" name="Content Placeholder 4" descr="foi-example-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74" r="-11474"/>
          <a:stretch>
            <a:fillRect/>
          </a:stretch>
        </p:blipFill>
        <p:spPr>
          <a:xfrm>
            <a:off x="2256450" y="2595563"/>
            <a:ext cx="7610476" cy="3670767"/>
          </a:xfrm>
        </p:spPr>
      </p:pic>
      <p:sp>
        <p:nvSpPr>
          <p:cNvPr id="3" name="Rectangle 2"/>
          <p:cNvSpPr/>
          <p:nvPr/>
        </p:nvSpPr>
        <p:spPr>
          <a:xfrm>
            <a:off x="6076472" y="2422769"/>
            <a:ext cx="3516923" cy="3843560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bliqueTopRight"/>
            <a:lightRig rig="threePt" dir="tl"/>
          </a:scene3d>
          <a:sp3d>
            <a:bevelT w="2540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485467" y="2744801"/>
            <a:ext cx="355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The age specific Force of Infection is the rate at which individuals of each age are exposed to infection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>
                <a:latin typeface="Helvetica Neue Light"/>
                <a:cs typeface="Helvetica Neue Light"/>
              </a:rPr>
              <a:t>The shape of this function reflects the absolute risk (height) and the age ranges over which infection is most likely (breadth of the curve)</a:t>
            </a:r>
          </a:p>
        </p:txBody>
      </p:sp>
    </p:spTree>
    <p:extLst>
      <p:ext uri="{BB962C8B-B14F-4D97-AF65-F5344CB8AC3E}">
        <p14:creationId xmlns:p14="http://schemas.microsoft.com/office/powerpoint/2010/main" val="2175225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Catalytic Model</a:t>
            </a:r>
          </a:p>
        </p:txBody>
      </p:sp>
      <p:pic>
        <p:nvPicPr>
          <p:cNvPr id="5" name="Content Placeholder 4" descr="foi-example-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74" r="-11474"/>
          <a:stretch>
            <a:fillRect/>
          </a:stretch>
        </p:blipFill>
        <p:spPr>
          <a:xfrm>
            <a:off x="2256450" y="2595563"/>
            <a:ext cx="7610476" cy="3670767"/>
          </a:xfrm>
        </p:spPr>
      </p:pic>
      <p:sp>
        <p:nvSpPr>
          <p:cNvPr id="3" name="Rectangle 2"/>
          <p:cNvSpPr/>
          <p:nvPr/>
        </p:nvSpPr>
        <p:spPr>
          <a:xfrm>
            <a:off x="6076472" y="2422769"/>
            <a:ext cx="3516923" cy="3843560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bliqueTopRight"/>
            <a:lightRig rig="threePt" dir="tl"/>
          </a:scene3d>
          <a:sp3d>
            <a:bevelT w="2540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485467" y="2744801"/>
            <a:ext cx="355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The age specific Force of Infection is the rate at which individuals of each age are exposed to infection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>
                <a:latin typeface="Helvetica Neue Light"/>
                <a:cs typeface="Helvetica Neue Light"/>
              </a:rPr>
              <a:t>The shape of this function reflects the absolute risk (height) and the age ranges over which infection is most likely (breadth of the curve)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1E1AD-4DCE-0B40-8F51-EC6C86DE8660}"/>
              </a:ext>
            </a:extLst>
          </p:cNvPr>
          <p:cNvSpPr txBox="1"/>
          <p:nvPr/>
        </p:nvSpPr>
        <p:spPr>
          <a:xfrm>
            <a:off x="6905294" y="5421143"/>
            <a:ext cx="5060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does this differ from the WAIFW matrix?</a:t>
            </a:r>
          </a:p>
          <a:p>
            <a:endParaRPr lang="en-US" dirty="0"/>
          </a:p>
          <a:p>
            <a:r>
              <a:rPr lang="en-US" dirty="0"/>
              <a:t>How does this differ from </a:t>
            </a:r>
            <a:r>
              <a:rPr lang="en-US"/>
              <a:t>diary studies?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09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Catalytic Model</a:t>
            </a:r>
          </a:p>
        </p:txBody>
      </p:sp>
      <p:pic>
        <p:nvPicPr>
          <p:cNvPr id="5" name="Content Placeholder 4" descr="foi-example-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74" r="-11474"/>
          <a:stretch>
            <a:fillRect/>
          </a:stretch>
        </p:blipFill>
        <p:spPr>
          <a:xfrm>
            <a:off x="2250260" y="2595563"/>
            <a:ext cx="7610476" cy="3670767"/>
          </a:xfrm>
        </p:spPr>
      </p:pic>
      <p:sp>
        <p:nvSpPr>
          <p:cNvPr id="3" name="TextBox 2"/>
          <p:cNvSpPr txBox="1"/>
          <p:nvPr/>
        </p:nvSpPr>
        <p:spPr>
          <a:xfrm>
            <a:off x="7659403" y="3827101"/>
            <a:ext cx="260907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The proportion immune (i.e. </a:t>
            </a:r>
            <a:r>
              <a:rPr lang="en-US" dirty="0" err="1">
                <a:latin typeface="Helvetica Neue Light"/>
                <a:cs typeface="Helvetica Neue Light"/>
              </a:rPr>
              <a:t>sero</a:t>
            </a:r>
            <a:r>
              <a:rPr lang="en-US" dirty="0">
                <a:latin typeface="Helvetica Neue Light"/>
                <a:cs typeface="Helvetica Neue Light"/>
              </a:rPr>
              <a:t>(+)) at each age is the equal to the sum of all age-specific risk prior to that age</a:t>
            </a:r>
          </a:p>
        </p:txBody>
      </p:sp>
    </p:spTree>
    <p:extLst>
      <p:ext uri="{BB962C8B-B14F-4D97-AF65-F5344CB8AC3E}">
        <p14:creationId xmlns:p14="http://schemas.microsoft.com/office/powerpoint/2010/main" val="2673375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Catalytic Model</a:t>
            </a:r>
          </a:p>
        </p:txBody>
      </p:sp>
      <p:pic>
        <p:nvPicPr>
          <p:cNvPr id="4" name="Content Placeholder 3" descr="foi-example-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74" r="-11474"/>
          <a:stretch>
            <a:fillRect/>
          </a:stretch>
        </p:blipFill>
        <p:spPr>
          <a:xfrm>
            <a:off x="2250256" y="2595563"/>
            <a:ext cx="7610476" cy="3670767"/>
          </a:xfrm>
        </p:spPr>
      </p:pic>
      <p:sp>
        <p:nvSpPr>
          <p:cNvPr id="5" name="TextBox 4"/>
          <p:cNvSpPr txBox="1"/>
          <p:nvPr/>
        </p:nvSpPr>
        <p:spPr>
          <a:xfrm>
            <a:off x="7659403" y="3827101"/>
            <a:ext cx="260907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The proportion immune (i.e. </a:t>
            </a:r>
            <a:r>
              <a:rPr lang="en-US" dirty="0" err="1">
                <a:latin typeface="Helvetica Neue Light"/>
                <a:cs typeface="Helvetica Neue Light"/>
              </a:rPr>
              <a:t>sero</a:t>
            </a:r>
            <a:r>
              <a:rPr lang="en-US" dirty="0">
                <a:latin typeface="Helvetica Neue Light"/>
                <a:cs typeface="Helvetica Neue Light"/>
              </a:rPr>
              <a:t>(+)) at each age is the equal to the sum of all age-specific risk prior to that age</a:t>
            </a:r>
          </a:p>
        </p:txBody>
      </p:sp>
    </p:spTree>
    <p:extLst>
      <p:ext uri="{BB962C8B-B14F-4D97-AF65-F5344CB8AC3E}">
        <p14:creationId xmlns:p14="http://schemas.microsoft.com/office/powerpoint/2010/main" val="535771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Catalytic Model</a:t>
            </a:r>
          </a:p>
        </p:txBody>
      </p:sp>
      <p:pic>
        <p:nvPicPr>
          <p:cNvPr id="4" name="Content Placeholder 3" descr="foi-example-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74" r="-11474"/>
          <a:stretch>
            <a:fillRect/>
          </a:stretch>
        </p:blipFill>
        <p:spPr>
          <a:xfrm>
            <a:off x="2250260" y="2595563"/>
            <a:ext cx="7610476" cy="3670767"/>
          </a:xfrm>
        </p:spPr>
      </p:pic>
      <p:sp>
        <p:nvSpPr>
          <p:cNvPr id="5" name="TextBox 4"/>
          <p:cNvSpPr txBox="1"/>
          <p:nvPr/>
        </p:nvSpPr>
        <p:spPr>
          <a:xfrm>
            <a:off x="7659403" y="3827101"/>
            <a:ext cx="260907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Light"/>
                <a:cs typeface="Helvetica Neue Light"/>
              </a:rPr>
              <a:t>The proportion immune (i.e. </a:t>
            </a:r>
            <a:r>
              <a:rPr lang="en-US" dirty="0" err="1">
                <a:latin typeface="Helvetica Neue Light"/>
                <a:cs typeface="Helvetica Neue Light"/>
              </a:rPr>
              <a:t>sero</a:t>
            </a:r>
            <a:r>
              <a:rPr lang="en-US" dirty="0">
                <a:latin typeface="Helvetica Neue Light"/>
                <a:cs typeface="Helvetica Neue Light"/>
              </a:rPr>
              <a:t>(+)) at each age is the equal to the sum of all age-specific risk prior to that age</a:t>
            </a:r>
          </a:p>
        </p:txBody>
      </p:sp>
    </p:spTree>
    <p:extLst>
      <p:ext uri="{BB962C8B-B14F-4D97-AF65-F5344CB8AC3E}">
        <p14:creationId xmlns:p14="http://schemas.microsoft.com/office/powerpoint/2010/main" val="1789663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the Catalytic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055" y="1813035"/>
            <a:ext cx="9176845" cy="4824834"/>
          </a:xfrm>
        </p:spPr>
        <p:txBody>
          <a:bodyPr>
            <a:normAutofit/>
          </a:bodyPr>
          <a:lstStyle/>
          <a:p>
            <a:r>
              <a:rPr lang="en-US" dirty="0"/>
              <a:t>Serological Data</a:t>
            </a:r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r>
              <a:rPr lang="en-US" dirty="0"/>
              <a:t>Case Data</a:t>
            </a:r>
          </a:p>
          <a:p>
            <a:pPr lvl="1"/>
            <a:r>
              <a:rPr lang="en-US" dirty="0"/>
              <a:t>Expected age distribution of cases is a function of:</a:t>
            </a:r>
          </a:p>
          <a:p>
            <a:pPr lvl="2"/>
            <a:r>
              <a:rPr lang="en-US" dirty="0"/>
              <a:t>Remaining susceptible by age a</a:t>
            </a:r>
          </a:p>
          <a:p>
            <a:pPr lvl="2"/>
            <a:r>
              <a:rPr lang="en-US" dirty="0"/>
              <a:t>Force of infection at age a, conditional on remaining susceptible</a:t>
            </a:r>
          </a:p>
          <a:p>
            <a:pPr lvl="1"/>
            <a:r>
              <a:rPr lang="en-US" dirty="0"/>
              <a:t>Grenfell and Anderson (1985)</a:t>
            </a:r>
          </a:p>
          <a:p>
            <a:pPr lvl="2"/>
            <a:r>
              <a:rPr lang="en-US" dirty="0"/>
              <a:t>Multinomial likelihood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980563"/>
              </p:ext>
            </p:extLst>
          </p:nvPr>
        </p:nvGraphicFramePr>
        <p:xfrm>
          <a:off x="4351172" y="1813035"/>
          <a:ext cx="5082404" cy="1649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4" imgW="3048000" imgH="990600" progId="Equation.3">
                  <p:embed/>
                </p:oleObj>
              </mc:Choice>
              <mc:Fallback>
                <p:oleObj name="Equation" r:id="rId4" imgW="3048000" imgH="9906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51172" y="1813035"/>
                        <a:ext cx="5082404" cy="1649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380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Age Distribution in Jiangsu</a:t>
            </a:r>
          </a:p>
        </p:txBody>
      </p:sp>
      <p:pic>
        <p:nvPicPr>
          <p:cNvPr id="3" name="Picture 2" descr="Jiangsu-case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08"/>
          <a:stretch/>
        </p:blipFill>
        <p:spPr>
          <a:xfrm>
            <a:off x="6963064" y="1587659"/>
            <a:ext cx="3336203" cy="2594874"/>
          </a:xfrm>
          <a:prstGeom prst="rect">
            <a:avLst/>
          </a:prstGeom>
        </p:spPr>
      </p:pic>
      <p:pic>
        <p:nvPicPr>
          <p:cNvPr id="7" name="Picture 6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9" r="50265" b="2255"/>
          <a:stretch/>
        </p:blipFill>
        <p:spPr>
          <a:xfrm>
            <a:off x="2324100" y="4504524"/>
            <a:ext cx="3707626" cy="2162976"/>
          </a:xfrm>
          <a:prstGeom prst="rect">
            <a:avLst/>
          </a:prstGeom>
        </p:spPr>
      </p:pic>
      <p:pic>
        <p:nvPicPr>
          <p:cNvPr id="8" name="Picture 7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05"/>
          <a:stretch/>
        </p:blipFill>
        <p:spPr>
          <a:xfrm>
            <a:off x="1767611" y="1618833"/>
            <a:ext cx="5017553" cy="293815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544734" y="3759200"/>
            <a:ext cx="1394827" cy="2066124"/>
            <a:chOff x="5020733" y="3759200"/>
            <a:chExt cx="1394827" cy="2066124"/>
          </a:xfrm>
        </p:grpSpPr>
        <p:pic>
          <p:nvPicPr>
            <p:cNvPr id="4" name="Picture 3" descr="jiangsu-age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733" y="4504524"/>
              <a:ext cx="1394827" cy="1320800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 flipH="1">
              <a:off x="5842000" y="3759200"/>
              <a:ext cx="355600" cy="687331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5388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Age Distribution in Jiangsu</a:t>
            </a:r>
          </a:p>
        </p:txBody>
      </p:sp>
      <p:pic>
        <p:nvPicPr>
          <p:cNvPr id="3" name="Picture 2" descr="Jiangsu-case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08"/>
          <a:stretch/>
        </p:blipFill>
        <p:spPr>
          <a:xfrm>
            <a:off x="6963064" y="1587659"/>
            <a:ext cx="3336203" cy="2594874"/>
          </a:xfrm>
          <a:prstGeom prst="rect">
            <a:avLst/>
          </a:prstGeom>
        </p:spPr>
      </p:pic>
      <p:pic>
        <p:nvPicPr>
          <p:cNvPr id="7" name="Picture 6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9" r="50265" b="2255"/>
          <a:stretch/>
        </p:blipFill>
        <p:spPr>
          <a:xfrm>
            <a:off x="2324100" y="4504524"/>
            <a:ext cx="3707626" cy="2162976"/>
          </a:xfrm>
          <a:prstGeom prst="rect">
            <a:avLst/>
          </a:prstGeom>
        </p:spPr>
      </p:pic>
      <p:pic>
        <p:nvPicPr>
          <p:cNvPr id="8" name="Picture 7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05"/>
          <a:stretch/>
        </p:blipFill>
        <p:spPr>
          <a:xfrm>
            <a:off x="1767611" y="1618833"/>
            <a:ext cx="5017553" cy="293815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544734" y="3759200"/>
            <a:ext cx="1394827" cy="2066124"/>
            <a:chOff x="5020733" y="3759200"/>
            <a:chExt cx="1394827" cy="2066124"/>
          </a:xfrm>
        </p:grpSpPr>
        <p:pic>
          <p:nvPicPr>
            <p:cNvPr id="4" name="Picture 3" descr="jiangsu-age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733" y="4504524"/>
              <a:ext cx="1394827" cy="1320800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 flipH="1">
              <a:off x="5842000" y="3759200"/>
              <a:ext cx="355600" cy="687331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Left Brace 1"/>
          <p:cNvSpPr/>
          <p:nvPr/>
        </p:nvSpPr>
        <p:spPr>
          <a:xfrm rot="16200000">
            <a:off x="6823444" y="5738668"/>
            <a:ext cx="101343" cy="17789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88667" y="5890383"/>
            <a:ext cx="2149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 Neue Light"/>
                <a:cs typeface="Helvetica Neue Light"/>
              </a:rPr>
              <a:t>1y up to age 10y</a:t>
            </a:r>
          </a:p>
          <a:p>
            <a:r>
              <a:rPr lang="en-US" sz="1400" dirty="0">
                <a:latin typeface="Helvetica Neue Light"/>
                <a:cs typeface="Helvetica Neue Light"/>
              </a:rPr>
              <a:t>	5y afterwards</a:t>
            </a:r>
          </a:p>
        </p:txBody>
      </p:sp>
    </p:spTree>
    <p:extLst>
      <p:ext uri="{BB962C8B-B14F-4D97-AF65-F5344CB8AC3E}">
        <p14:creationId xmlns:p14="http://schemas.microsoft.com/office/powerpoint/2010/main" val="2524138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Age Distribution in Jiangsu</a:t>
            </a:r>
          </a:p>
        </p:txBody>
      </p:sp>
      <p:pic>
        <p:nvPicPr>
          <p:cNvPr id="3" name="Picture 2" descr="Jiangsu-case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08"/>
          <a:stretch/>
        </p:blipFill>
        <p:spPr>
          <a:xfrm>
            <a:off x="6963064" y="1587659"/>
            <a:ext cx="3336203" cy="2594874"/>
          </a:xfrm>
          <a:prstGeom prst="rect">
            <a:avLst/>
          </a:prstGeom>
        </p:spPr>
      </p:pic>
      <p:pic>
        <p:nvPicPr>
          <p:cNvPr id="7" name="Picture 6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9" r="50265" b="2255"/>
          <a:stretch/>
        </p:blipFill>
        <p:spPr>
          <a:xfrm>
            <a:off x="2324100" y="4504524"/>
            <a:ext cx="3707626" cy="2162976"/>
          </a:xfrm>
          <a:prstGeom prst="rect">
            <a:avLst/>
          </a:prstGeom>
        </p:spPr>
      </p:pic>
      <p:pic>
        <p:nvPicPr>
          <p:cNvPr id="8" name="Picture 7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05"/>
          <a:stretch/>
        </p:blipFill>
        <p:spPr>
          <a:xfrm>
            <a:off x="1767611" y="1618833"/>
            <a:ext cx="5017553" cy="293815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544734" y="3759200"/>
            <a:ext cx="1394827" cy="2066124"/>
            <a:chOff x="5020733" y="3759200"/>
            <a:chExt cx="1394827" cy="2066124"/>
          </a:xfrm>
        </p:grpSpPr>
        <p:pic>
          <p:nvPicPr>
            <p:cNvPr id="4" name="Picture 3" descr="jiangsu-age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733" y="4504524"/>
              <a:ext cx="1394827" cy="1320800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 flipH="1">
              <a:off x="5842000" y="3759200"/>
              <a:ext cx="355600" cy="687331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8813797" y="3759200"/>
            <a:ext cx="1425532" cy="2066124"/>
            <a:chOff x="7289797" y="3759200"/>
            <a:chExt cx="1425532" cy="2066124"/>
          </a:xfrm>
        </p:grpSpPr>
        <p:pic>
          <p:nvPicPr>
            <p:cNvPr id="9" name="Picture 8" descr="jiangsu-age2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9797" y="4446531"/>
              <a:ext cx="1425532" cy="1378793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>
              <a:endCxn id="9" idx="0"/>
            </p:cNvCxnSpPr>
            <p:nvPr/>
          </p:nvCxnSpPr>
          <p:spPr>
            <a:xfrm>
              <a:off x="7890933" y="3759200"/>
              <a:ext cx="111630" cy="687331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1202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Pattern Consistent Across China</a:t>
            </a:r>
          </a:p>
        </p:txBody>
      </p:sp>
      <p:pic>
        <p:nvPicPr>
          <p:cNvPr id="4" name="Picture 3" descr="case-pop-figure new1ye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201" y="1457955"/>
            <a:ext cx="3214885" cy="5033323"/>
          </a:xfrm>
          <a:prstGeom prst="rect">
            <a:avLst/>
          </a:prstGeom>
        </p:spPr>
      </p:pic>
      <p:pic>
        <p:nvPicPr>
          <p:cNvPr id="7" name="Picture 6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9" r="50265" b="2255"/>
          <a:stretch/>
        </p:blipFill>
        <p:spPr>
          <a:xfrm>
            <a:off x="2324100" y="4504524"/>
            <a:ext cx="3707626" cy="2162976"/>
          </a:xfrm>
          <a:prstGeom prst="rect">
            <a:avLst/>
          </a:prstGeom>
        </p:spPr>
      </p:pic>
      <p:pic>
        <p:nvPicPr>
          <p:cNvPr id="8" name="Picture 7" descr="China national measl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05"/>
          <a:stretch/>
        </p:blipFill>
        <p:spPr>
          <a:xfrm>
            <a:off x="1767611" y="1618833"/>
            <a:ext cx="5017553" cy="29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54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6848561" y="3911600"/>
            <a:ext cx="3589253" cy="2522985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solidFill>
              <a:srgbClr val="FF0000">
                <a:alpha val="55000"/>
              </a:srgbClr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848561" y="1254642"/>
            <a:ext cx="3589253" cy="2649884"/>
          </a:xfrm>
          <a:prstGeom prst="rect">
            <a:avLst/>
          </a:prstGeom>
          <a:solidFill>
            <a:schemeClr val="accent5">
              <a:alpha val="37000"/>
            </a:schemeClr>
          </a:solidFill>
          <a:ln>
            <a:solidFill>
              <a:schemeClr val="accent4">
                <a:lumMod val="50000"/>
                <a:alpha val="35000"/>
              </a:schemeClr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24001" y="304800"/>
            <a:ext cx="8913813" cy="914400"/>
          </a:xfrm>
        </p:spPr>
        <p:txBody>
          <a:bodyPr/>
          <a:lstStyle/>
          <a:p>
            <a:r>
              <a:rPr lang="en-US" dirty="0"/>
              <a:t>Provincial Variation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22167" y="1501609"/>
            <a:ext cx="1376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16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97%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22170" y="2288996"/>
            <a:ext cx="1376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16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90%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22170" y="3072146"/>
            <a:ext cx="1376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16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95%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30628" y="3904527"/>
            <a:ext cx="1376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16200" dirty="0">
                <a:solidFill>
                  <a:schemeClr val="bg1">
                    <a:lumMod val="95000"/>
                  </a:schemeClr>
                </a:solidFill>
                <a:latin typeface="Helvetica Neue"/>
                <a:cs typeface="Helvetica Neue"/>
              </a:rPr>
              <a:t>24%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30622" y="4725820"/>
            <a:ext cx="1376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16200" dirty="0">
                <a:solidFill>
                  <a:schemeClr val="bg1">
                    <a:lumMod val="95000"/>
                  </a:schemeClr>
                </a:solidFill>
                <a:latin typeface="Helvetica Neue"/>
                <a:cs typeface="Helvetica Neue"/>
              </a:rPr>
              <a:t>68%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30616" y="5572514"/>
            <a:ext cx="1376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16200" dirty="0">
                <a:solidFill>
                  <a:schemeClr val="bg1">
                    <a:lumMod val="95000"/>
                  </a:schemeClr>
                </a:solidFill>
                <a:latin typeface="Helvetica Neue"/>
                <a:cs typeface="Helvetica Neue"/>
              </a:rPr>
              <a:t>73%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48560" y="1254642"/>
            <a:ext cx="381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Reduction in R</a:t>
            </a:r>
            <a:r>
              <a:rPr lang="en-US" baseline="-25000" dirty="0"/>
              <a:t>E</a:t>
            </a:r>
            <a:r>
              <a:rPr lang="en-US" dirty="0"/>
              <a:t> from 90’s to 00’s</a:t>
            </a:r>
            <a:r>
              <a:rPr lang="en-US" baseline="-25000" dirty="0"/>
              <a:t> </a:t>
            </a:r>
          </a:p>
        </p:txBody>
      </p:sp>
      <p:pic>
        <p:nvPicPr>
          <p:cNvPr id="18" name="Picture 17" descr="Figure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77" y="1472531"/>
            <a:ext cx="2823736" cy="5033323"/>
          </a:xfrm>
          <a:prstGeom prst="rect">
            <a:avLst/>
          </a:prstGeom>
        </p:spPr>
      </p:pic>
      <p:pic>
        <p:nvPicPr>
          <p:cNvPr id="19" name="Picture 18" descr="case-pop-figure new1year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47"/>
          <a:stretch/>
        </p:blipFill>
        <p:spPr>
          <a:xfrm>
            <a:off x="5020723" y="1455597"/>
            <a:ext cx="1396961" cy="503332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675428" y="1570434"/>
            <a:ext cx="153373" cy="2341166"/>
          </a:xfrm>
          <a:prstGeom prst="rect">
            <a:avLst/>
          </a:prstGeom>
          <a:solidFill>
            <a:schemeClr val="accent5">
              <a:alpha val="37000"/>
            </a:schemeClr>
          </a:solidFill>
          <a:ln>
            <a:solidFill>
              <a:schemeClr val="accent4">
                <a:lumMod val="50000"/>
                <a:alpha val="35000"/>
              </a:schemeClr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57280" y="6590758"/>
            <a:ext cx="2599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Farrington, </a:t>
            </a:r>
            <a:r>
              <a:rPr lang="en-US" sz="1400" dirty="0" err="1">
                <a:latin typeface="Helvetica"/>
                <a:cs typeface="Helvetica"/>
              </a:rPr>
              <a:t>Kanaan</a:t>
            </a:r>
            <a:r>
              <a:rPr lang="en-US" sz="1400" dirty="0">
                <a:latin typeface="Helvetica"/>
                <a:cs typeface="Helvetica"/>
              </a:rPr>
              <a:t>, Gay 2001</a:t>
            </a:r>
          </a:p>
        </p:txBody>
      </p:sp>
      <p:pic>
        <p:nvPicPr>
          <p:cNvPr id="21" name="Picture 20" descr="china-map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75" y="299042"/>
            <a:ext cx="1405798" cy="92015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675428" y="3911600"/>
            <a:ext cx="153373" cy="2522979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solidFill>
              <a:srgbClr val="FF0000">
                <a:alpha val="55000"/>
              </a:srgbClr>
            </a:solidFill>
          </a:ln>
          <a:effectLst/>
          <a:scene3d>
            <a:camera prst="obliqueTopRight"/>
            <a:lightRig rig="threePt" dir="tl"/>
          </a:scene3d>
          <a:sp3d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85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F797A7-EC25-3D48-A7A1-F2D541BB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Transmission, Severity, and Control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AD143-BDA2-E44C-A924-87E72139A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99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7A2CE4-1E2C-EB42-A7DE-70ED89313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F987D6-22A6-9C46-A093-BF81CAE99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severe in the young:</a:t>
            </a:r>
          </a:p>
          <a:p>
            <a:pPr lvl="1"/>
            <a:r>
              <a:rPr lang="en-US" dirty="0"/>
              <a:t>Measles, pertussis, diphtheria</a:t>
            </a:r>
          </a:p>
          <a:p>
            <a:r>
              <a:rPr lang="en-US" dirty="0"/>
              <a:t>Most severe in the elderly</a:t>
            </a:r>
          </a:p>
          <a:p>
            <a:pPr lvl="1"/>
            <a:r>
              <a:rPr lang="en-US" dirty="0"/>
              <a:t>COVID-19</a:t>
            </a:r>
          </a:p>
          <a:p>
            <a:r>
              <a:rPr lang="en-US" dirty="0"/>
              <a:t>Most severe in the young AND the elderly</a:t>
            </a:r>
          </a:p>
          <a:p>
            <a:pPr lvl="1"/>
            <a:r>
              <a:rPr lang="en-US" dirty="0"/>
              <a:t>Influenza</a:t>
            </a:r>
          </a:p>
          <a:p>
            <a:r>
              <a:rPr lang="en-US" dirty="0"/>
              <a:t>Most severe in intermediate ages</a:t>
            </a:r>
          </a:p>
          <a:p>
            <a:pPr lvl="1"/>
            <a:r>
              <a:rPr lang="en-US" dirty="0"/>
              <a:t>Zika virus, rubella – severe complications in pregnancy</a:t>
            </a:r>
          </a:p>
        </p:txBody>
      </p:sp>
    </p:spTree>
    <p:extLst>
      <p:ext uri="{BB962C8B-B14F-4D97-AF65-F5344CB8AC3E}">
        <p14:creationId xmlns:p14="http://schemas.microsoft.com/office/powerpoint/2010/main" val="3933735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4A2D4-DB24-0742-8806-13C37BBD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and transition to endemicity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8D5CFC-95CD-F44D-9911-91B364882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974" y="1690688"/>
            <a:ext cx="7786604" cy="4351338"/>
          </a:xfr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CD93B6D-9CE6-204B-BE71-AAF62CD7B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78" y="5718329"/>
            <a:ext cx="3609866" cy="11396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66A4C1-2C4B-EC43-B8D2-E837314C33DA}"/>
              </a:ext>
            </a:extLst>
          </p:cNvPr>
          <p:cNvSpPr txBox="1"/>
          <p:nvPr/>
        </p:nvSpPr>
        <p:spPr>
          <a:xfrm>
            <a:off x="8491578" y="1699835"/>
            <a:ext cx="30861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Higher disease severity in older adults observed </a:t>
            </a:r>
            <a:r>
              <a:rPr lang="en-US" i="1" dirty="0"/>
              <a:t>when entire population is susceptible</a:t>
            </a:r>
          </a:p>
          <a:p>
            <a:endParaRPr lang="en-US" dirty="0"/>
          </a:p>
          <a:p>
            <a:r>
              <a:rPr lang="en-US" dirty="0"/>
              <a:t>What will distribution of immunity look like </a:t>
            </a:r>
            <a:r>
              <a:rPr lang="en-US" b="1" i="1" dirty="0"/>
              <a:t>after</a:t>
            </a:r>
            <a:r>
              <a:rPr lang="en-US" dirty="0"/>
              <a:t> endemic equilibrium is reached?</a:t>
            </a:r>
          </a:p>
          <a:p>
            <a:endParaRPr lang="en-US" dirty="0"/>
          </a:p>
          <a:p>
            <a:r>
              <a:rPr lang="en-US" dirty="0"/>
              <a:t>What does this mean for the future of disease severity?</a:t>
            </a:r>
          </a:p>
        </p:txBody>
      </p:sp>
    </p:spTree>
    <p:extLst>
      <p:ext uri="{BB962C8B-B14F-4D97-AF65-F5344CB8AC3E}">
        <p14:creationId xmlns:p14="http://schemas.microsoft.com/office/powerpoint/2010/main" val="1641367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FFE9-9491-AF4C-AB45-904180C6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Rubella and CRS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5B321-B2E1-DA49-9AF4-D40E7436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Rubella is a directly transmitted virus with R</a:t>
            </a:r>
            <a:r>
              <a:rPr lang="en-US" baseline="-25000" dirty="0"/>
              <a:t>0</a:t>
            </a:r>
            <a:r>
              <a:rPr lang="en-US" dirty="0"/>
              <a:t> of 4-8 in endemic regions</a:t>
            </a:r>
          </a:p>
          <a:p>
            <a:r>
              <a:rPr lang="en-US" dirty="0"/>
              <a:t>Infections in children and adults are mild</a:t>
            </a:r>
          </a:p>
          <a:p>
            <a:r>
              <a:rPr lang="en-US" dirty="0"/>
              <a:t>Infections during first trimester of pregnancy can lead to serious complications (Congenital Rubella Syndrome, CRS)</a:t>
            </a:r>
          </a:p>
          <a:p>
            <a:pPr lvl="1"/>
            <a:r>
              <a:rPr lang="en-US" dirty="0"/>
              <a:t>Deafness</a:t>
            </a:r>
          </a:p>
          <a:p>
            <a:pPr lvl="1"/>
            <a:r>
              <a:rPr lang="en-US" dirty="0"/>
              <a:t>Blindness</a:t>
            </a:r>
          </a:p>
          <a:p>
            <a:pPr lvl="1"/>
            <a:r>
              <a:rPr lang="en-US" dirty="0"/>
              <a:t>Congenital heart disease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57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DDED0-632D-714F-B6AE-76C2DC871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of Rubella Containing Vaccine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14F35FA-D300-F347-8A3D-B5B661275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6668" y="2116360"/>
            <a:ext cx="4709580" cy="4351338"/>
          </a:xfrm>
        </p:spPr>
      </p:pic>
      <p:pic>
        <p:nvPicPr>
          <p:cNvPr id="7" name="Picture 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C5BE22D6-0D6B-0E47-9F94-92BB3CE60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467" y="2116360"/>
            <a:ext cx="4709581" cy="43513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AA6AB1-7AB4-0F42-A20E-029FB80206E4}"/>
              </a:ext>
            </a:extLst>
          </p:cNvPr>
          <p:cNvSpPr/>
          <p:nvPr/>
        </p:nvSpPr>
        <p:spPr>
          <a:xfrm>
            <a:off x="4912962" y="3626603"/>
            <a:ext cx="480448" cy="263472"/>
          </a:xfrm>
          <a:prstGeom prst="rect">
            <a:avLst/>
          </a:prstGeom>
          <a:solidFill>
            <a:srgbClr val="FFC000">
              <a:alpha val="33785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691DF4-31A4-2543-8C34-80C9733F260A}"/>
              </a:ext>
            </a:extLst>
          </p:cNvPr>
          <p:cNvSpPr/>
          <p:nvPr/>
        </p:nvSpPr>
        <p:spPr>
          <a:xfrm>
            <a:off x="937504" y="3890075"/>
            <a:ext cx="4455906" cy="852406"/>
          </a:xfrm>
          <a:prstGeom prst="rect">
            <a:avLst/>
          </a:prstGeom>
          <a:solidFill>
            <a:srgbClr val="FFC000">
              <a:alpha val="33785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C93D76-81BE-8649-8493-76B2976EF080}"/>
              </a:ext>
            </a:extLst>
          </p:cNvPr>
          <p:cNvSpPr/>
          <p:nvPr/>
        </p:nvSpPr>
        <p:spPr>
          <a:xfrm>
            <a:off x="933505" y="5400318"/>
            <a:ext cx="4455906" cy="852406"/>
          </a:xfrm>
          <a:prstGeom prst="rect">
            <a:avLst/>
          </a:prstGeom>
          <a:solidFill>
            <a:srgbClr val="FFC000">
              <a:alpha val="33785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56182A-CCAD-AF44-93E6-69B07C7580D8}"/>
              </a:ext>
            </a:extLst>
          </p:cNvPr>
          <p:cNvSpPr/>
          <p:nvPr/>
        </p:nvSpPr>
        <p:spPr>
          <a:xfrm>
            <a:off x="6191304" y="3890075"/>
            <a:ext cx="4455906" cy="1906568"/>
          </a:xfrm>
          <a:prstGeom prst="rect">
            <a:avLst/>
          </a:prstGeom>
          <a:solidFill>
            <a:srgbClr val="FFC000">
              <a:alpha val="33785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67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2D807-5A3E-114F-9EF9-98B777EC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 Dynamics Following RCV Introduction</a:t>
            </a:r>
          </a:p>
        </p:txBody>
      </p:sp>
      <p:pic>
        <p:nvPicPr>
          <p:cNvPr id="5" name="Content Placeholder 4" descr="Chart&#10;&#10;Description automatically generated with low confidence">
            <a:extLst>
              <a:ext uri="{FF2B5EF4-FFF2-40B4-BE49-F238E27FC236}">
                <a16:creationId xmlns:a16="http://schemas.microsoft.com/office/drawing/2014/main" id="{E3C2F994-8D0C-684C-8858-2814D355F9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03600" y="2102644"/>
            <a:ext cx="5384800" cy="3797300"/>
          </a:xfrm>
        </p:spPr>
      </p:pic>
    </p:spTree>
    <p:extLst>
      <p:ext uri="{BB962C8B-B14F-4D97-AF65-F5344CB8AC3E}">
        <p14:creationId xmlns:p14="http://schemas.microsoft.com/office/powerpoint/2010/main" val="3232219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8D4F-7664-B14D-9825-918B3666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B56F201-F740-0F4B-ACFC-D5C21A3CF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3600" y="2102644"/>
            <a:ext cx="5384800" cy="3797300"/>
          </a:xfrm>
        </p:spPr>
      </p:pic>
    </p:spTree>
    <p:extLst>
      <p:ext uri="{BB962C8B-B14F-4D97-AF65-F5344CB8AC3E}">
        <p14:creationId xmlns:p14="http://schemas.microsoft.com/office/powerpoint/2010/main" val="1171091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18B1-7C70-894A-903B-5B6A4306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8FF19DA1-8FE1-3349-A5B2-C740FF3CD7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9650" y="2102644"/>
            <a:ext cx="7632700" cy="3797300"/>
          </a:xfrm>
        </p:spPr>
      </p:pic>
    </p:spTree>
    <p:extLst>
      <p:ext uri="{BB962C8B-B14F-4D97-AF65-F5344CB8AC3E}">
        <p14:creationId xmlns:p14="http://schemas.microsoft.com/office/powerpoint/2010/main" val="4258694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BB4E4-B04B-9B41-B818-BAEA8732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EB4C8F1B-5315-D547-A370-60E5A8DF9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997" y="1825625"/>
            <a:ext cx="7132005" cy="4351338"/>
          </a:xfrm>
        </p:spPr>
      </p:pic>
    </p:spTree>
    <p:extLst>
      <p:ext uri="{BB962C8B-B14F-4D97-AF65-F5344CB8AC3E}">
        <p14:creationId xmlns:p14="http://schemas.microsoft.com/office/powerpoint/2010/main" val="3161529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9163-50D0-DC4B-ACCA-CC15AD8CB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CE3F203-1DD3-344A-B13B-F3FEC4D2F1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997" y="1825625"/>
            <a:ext cx="7132005" cy="4351338"/>
          </a:xfrm>
        </p:spPr>
      </p:pic>
    </p:spTree>
    <p:extLst>
      <p:ext uri="{BB962C8B-B14F-4D97-AF65-F5344CB8AC3E}">
        <p14:creationId xmlns:p14="http://schemas.microsoft.com/office/powerpoint/2010/main" val="527859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E45B-0B90-1644-B1F3-C8660EC7B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56289E0C-28F8-5F4E-8699-FD9652D32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997" y="1825625"/>
            <a:ext cx="7132005" cy="4351338"/>
          </a:xfrm>
        </p:spPr>
      </p:pic>
    </p:spTree>
    <p:extLst>
      <p:ext uri="{BB962C8B-B14F-4D97-AF65-F5344CB8AC3E}">
        <p14:creationId xmlns:p14="http://schemas.microsoft.com/office/powerpoint/2010/main" val="13703990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8FE06-5AD3-EF4F-9900-6D5CE8F3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39B4A91-FA29-9640-8631-41C47A205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997" y="1825625"/>
            <a:ext cx="7132005" cy="4351338"/>
          </a:xfrm>
        </p:spPr>
      </p:pic>
    </p:spTree>
    <p:extLst>
      <p:ext uri="{BB962C8B-B14F-4D97-AF65-F5344CB8AC3E}">
        <p14:creationId xmlns:p14="http://schemas.microsoft.com/office/powerpoint/2010/main" val="2572866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81208-F140-1A47-A307-0702A6152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E2EE6DEF-0F48-C240-8101-2FB9BCED5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997" y="1825625"/>
            <a:ext cx="7132005" cy="4351338"/>
          </a:xfrm>
        </p:spPr>
      </p:pic>
    </p:spTree>
    <p:extLst>
      <p:ext uri="{BB962C8B-B14F-4D97-AF65-F5344CB8AC3E}">
        <p14:creationId xmlns:p14="http://schemas.microsoft.com/office/powerpoint/2010/main" val="1106336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A2F7-858E-E148-8594-868B10B75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80% Rule for Rubella Vaccine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1E7E3-659C-A24F-BC03-C41E9D531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single policy recommendation is convenient, but dynamics suggest that the optimal strategy for introduction is highly dependent on </a:t>
            </a:r>
          </a:p>
          <a:p>
            <a:pPr lvl="1"/>
            <a:r>
              <a:rPr lang="en-US" dirty="0"/>
              <a:t>Local vaccination coverage </a:t>
            </a:r>
          </a:p>
          <a:p>
            <a:pPr lvl="1"/>
            <a:r>
              <a:rPr lang="en-US" dirty="0"/>
              <a:t>Local transmission rate</a:t>
            </a:r>
          </a:p>
          <a:p>
            <a:pPr lvl="1"/>
            <a:r>
              <a:rPr lang="en-US" dirty="0"/>
              <a:t>Local age-specific maternity</a:t>
            </a:r>
          </a:p>
        </p:txBody>
      </p:sp>
    </p:spTree>
    <p:extLst>
      <p:ext uri="{BB962C8B-B14F-4D97-AF65-F5344CB8AC3E}">
        <p14:creationId xmlns:p14="http://schemas.microsoft.com/office/powerpoint/2010/main" val="363432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1372</Words>
  <Application>Microsoft Macintosh PowerPoint</Application>
  <PresentationFormat>Widescreen</PresentationFormat>
  <Paragraphs>174</Paragraphs>
  <Slides>41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Helvetica</vt:lpstr>
      <vt:lpstr>Helvetica Neue</vt:lpstr>
      <vt:lpstr>Helvetica Neue Light</vt:lpstr>
      <vt:lpstr>Office Theme</vt:lpstr>
      <vt:lpstr>Equation</vt:lpstr>
      <vt:lpstr>Age Structure</vt:lpstr>
      <vt:lpstr>PowerPoint Presentation</vt:lpstr>
      <vt:lpstr>R0 and Age</vt:lpstr>
      <vt:lpstr>R0 and Age</vt:lpstr>
      <vt:lpstr>Intuition About Mean Age of Infection</vt:lpstr>
      <vt:lpstr>Intuition About Mean Age of Infection</vt:lpstr>
      <vt:lpstr>Intuition About Mean Age of Infection</vt:lpstr>
      <vt:lpstr>Intuition About Mean Age of Infection</vt:lpstr>
      <vt:lpstr>Observation About Mean Age of Infection</vt:lpstr>
      <vt:lpstr>R0 and Age</vt:lpstr>
      <vt:lpstr>R0 and Age</vt:lpstr>
      <vt:lpstr>Age-related contact patterns</vt:lpstr>
      <vt:lpstr>Age-related contact patterns</vt:lpstr>
      <vt:lpstr>Age-related contact patterns</vt:lpstr>
      <vt:lpstr>Estimated FOI – Catalytic model</vt:lpstr>
      <vt:lpstr>Inference from Age Distribution of Cases</vt:lpstr>
      <vt:lpstr>Catalytic Model</vt:lpstr>
      <vt:lpstr>Catalytic Model</vt:lpstr>
      <vt:lpstr>Catalytic Model</vt:lpstr>
      <vt:lpstr>Catalytic Model</vt:lpstr>
      <vt:lpstr>Catalytic Model</vt:lpstr>
      <vt:lpstr>Fitting the Catalytic Model</vt:lpstr>
      <vt:lpstr>Age Distribution in Jiangsu</vt:lpstr>
      <vt:lpstr>Age Distribution in Jiangsu</vt:lpstr>
      <vt:lpstr>Age Distribution in Jiangsu</vt:lpstr>
      <vt:lpstr>Pattern Consistent Across China</vt:lpstr>
      <vt:lpstr>Provincial Variation</vt:lpstr>
      <vt:lpstr>Transmission, Severity, and Control</vt:lpstr>
      <vt:lpstr>PowerPoint Presentation</vt:lpstr>
      <vt:lpstr>COVID-19 and transition to endemicity</vt:lpstr>
      <vt:lpstr>Rubella and CRS</vt:lpstr>
      <vt:lpstr>Introduction of Rubella Containing Vaccine</vt:lpstr>
      <vt:lpstr>Age Dynamics Following RCV 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80% Rule for Rubella Vaccine Introduction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Structure</dc:title>
  <dc:creator>Ferrari, Matthew Joseph</dc:creator>
  <cp:lastModifiedBy>Ferrari, Matthew Joseph</cp:lastModifiedBy>
  <cp:revision>13</cp:revision>
  <dcterms:created xsi:type="dcterms:W3CDTF">2022-07-03T19:18:43Z</dcterms:created>
  <dcterms:modified xsi:type="dcterms:W3CDTF">2022-07-10T22:08:06Z</dcterms:modified>
</cp:coreProperties>
</file>