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60" r:id="rId3"/>
    <p:sldId id="370" r:id="rId4"/>
    <p:sldId id="374" r:id="rId5"/>
    <p:sldId id="288" r:id="rId6"/>
    <p:sldId id="371" r:id="rId7"/>
    <p:sldId id="289" r:id="rId8"/>
    <p:sldId id="290" r:id="rId9"/>
    <p:sldId id="372" r:id="rId10"/>
    <p:sldId id="375" r:id="rId11"/>
    <p:sldId id="376" r:id="rId12"/>
    <p:sldId id="378" r:id="rId13"/>
    <p:sldId id="377" r:id="rId14"/>
    <p:sldId id="379" r:id="rId15"/>
    <p:sldId id="380" r:id="rId16"/>
    <p:sldId id="381" r:id="rId17"/>
    <p:sldId id="382" r:id="rId18"/>
    <p:sldId id="383" r:id="rId19"/>
    <p:sldId id="384" r:id="rId20"/>
    <p:sldId id="385" r:id="rId21"/>
    <p:sldId id="373" r:id="rId22"/>
    <p:sldId id="386" r:id="rId23"/>
    <p:sldId id="316" r:id="rId24"/>
    <p:sldId id="331" r:id="rId25"/>
    <p:sldId id="332" r:id="rId26"/>
    <p:sldId id="333" r:id="rId27"/>
    <p:sldId id="334" r:id="rId28"/>
    <p:sldId id="258" r:id="rId29"/>
    <p:sldId id="326" r:id="rId30"/>
    <p:sldId id="387" r:id="rId31"/>
    <p:sldId id="287" r:id="rId32"/>
    <p:sldId id="291" r:id="rId33"/>
    <p:sldId id="324" r:id="rId34"/>
    <p:sldId id="325" r:id="rId35"/>
    <p:sldId id="299" r:id="rId36"/>
    <p:sldId id="336" r:id="rId37"/>
    <p:sldId id="32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A0E4"/>
    <a:srgbClr val="B5A881"/>
    <a:srgbClr val="42A77D"/>
    <a:srgbClr val="225685"/>
    <a:srgbClr val="659498"/>
    <a:srgbClr val="96DEE7"/>
    <a:srgbClr val="6B999D"/>
    <a:srgbClr val="2D3632"/>
    <a:srgbClr val="779787"/>
    <a:srgbClr val="819E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11"/>
    <p:restoredTop sz="88449"/>
  </p:normalViewPr>
  <p:slideViewPr>
    <p:cSldViewPr snapToGrid="0" snapToObjects="1">
      <p:cViewPr varScale="1">
        <p:scale>
          <a:sx n="61" d="100"/>
          <a:sy n="61" d="100"/>
        </p:scale>
        <p:origin x="224" y="8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6BE35-8919-4247-976B-5BFE6033F528}" type="datetimeFigureOut">
              <a:rPr lang="en-US" smtClean="0"/>
              <a:t>7/11/22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FB56E0-57A5-1C4F-9161-7B057F897558}" type="slidenum">
              <a:rPr lang="en-US" smtClean="0"/>
              <a:t>‹#›</a:t>
            </a:fld>
            <a:endParaRPr lang="en-US"/>
          </a:p>
        </p:txBody>
      </p:sp>
    </p:spTree>
    <p:extLst>
      <p:ext uri="{BB962C8B-B14F-4D97-AF65-F5344CB8AC3E}">
        <p14:creationId xmlns:p14="http://schemas.microsoft.com/office/powerpoint/2010/main" val="973904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FB56E0-57A5-1C4F-9161-7B057F897558}" type="slidenum">
              <a:rPr lang="en-US" smtClean="0"/>
              <a:t>1</a:t>
            </a:fld>
            <a:endParaRPr lang="en-US"/>
          </a:p>
        </p:txBody>
      </p:sp>
    </p:spTree>
    <p:extLst>
      <p:ext uri="{BB962C8B-B14F-4D97-AF65-F5344CB8AC3E}">
        <p14:creationId xmlns:p14="http://schemas.microsoft.com/office/powerpoint/2010/main" val="1229426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13</a:t>
            </a:fld>
            <a:endParaRPr lang="en-US"/>
          </a:p>
        </p:txBody>
      </p:sp>
    </p:spTree>
    <p:extLst>
      <p:ext uri="{BB962C8B-B14F-4D97-AF65-F5344CB8AC3E}">
        <p14:creationId xmlns:p14="http://schemas.microsoft.com/office/powerpoint/2010/main" val="55021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15</a:t>
            </a:fld>
            <a:endParaRPr lang="en-US"/>
          </a:p>
        </p:txBody>
      </p:sp>
    </p:spTree>
    <p:extLst>
      <p:ext uri="{BB962C8B-B14F-4D97-AF65-F5344CB8AC3E}">
        <p14:creationId xmlns:p14="http://schemas.microsoft.com/office/powerpoint/2010/main" val="3752561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16</a:t>
            </a:fld>
            <a:endParaRPr lang="en-US"/>
          </a:p>
        </p:txBody>
      </p:sp>
    </p:spTree>
    <p:extLst>
      <p:ext uri="{BB962C8B-B14F-4D97-AF65-F5344CB8AC3E}">
        <p14:creationId xmlns:p14="http://schemas.microsoft.com/office/powerpoint/2010/main" val="23243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17</a:t>
            </a:fld>
            <a:endParaRPr lang="en-US"/>
          </a:p>
        </p:txBody>
      </p:sp>
    </p:spTree>
    <p:extLst>
      <p:ext uri="{BB962C8B-B14F-4D97-AF65-F5344CB8AC3E}">
        <p14:creationId xmlns:p14="http://schemas.microsoft.com/office/powerpoint/2010/main" val="3313845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18</a:t>
            </a:fld>
            <a:endParaRPr lang="en-US"/>
          </a:p>
        </p:txBody>
      </p:sp>
    </p:spTree>
    <p:extLst>
      <p:ext uri="{BB962C8B-B14F-4D97-AF65-F5344CB8AC3E}">
        <p14:creationId xmlns:p14="http://schemas.microsoft.com/office/powerpoint/2010/main" val="2726563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19</a:t>
            </a:fld>
            <a:endParaRPr lang="en-US"/>
          </a:p>
        </p:txBody>
      </p:sp>
    </p:spTree>
    <p:extLst>
      <p:ext uri="{BB962C8B-B14F-4D97-AF65-F5344CB8AC3E}">
        <p14:creationId xmlns:p14="http://schemas.microsoft.com/office/powerpoint/2010/main" val="121928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20</a:t>
            </a:fld>
            <a:endParaRPr lang="en-US"/>
          </a:p>
        </p:txBody>
      </p:sp>
    </p:spTree>
    <p:extLst>
      <p:ext uri="{BB962C8B-B14F-4D97-AF65-F5344CB8AC3E}">
        <p14:creationId xmlns:p14="http://schemas.microsoft.com/office/powerpoint/2010/main" val="642925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AFB56E0-57A5-1C4F-9161-7B057F897558}" type="slidenum">
              <a:rPr lang="en-US" smtClean="0"/>
              <a:t>22</a:t>
            </a:fld>
            <a:endParaRPr lang="en-US"/>
          </a:p>
        </p:txBody>
      </p:sp>
    </p:spTree>
    <p:extLst>
      <p:ext uri="{BB962C8B-B14F-4D97-AF65-F5344CB8AC3E}">
        <p14:creationId xmlns:p14="http://schemas.microsoft.com/office/powerpoint/2010/main" val="2015588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AFB56E0-57A5-1C4F-9161-7B057F897558}" type="slidenum">
              <a:rPr lang="en-US" smtClean="0"/>
              <a:t>23</a:t>
            </a:fld>
            <a:endParaRPr lang="en-US"/>
          </a:p>
        </p:txBody>
      </p:sp>
    </p:spTree>
    <p:extLst>
      <p:ext uri="{BB962C8B-B14F-4D97-AF65-F5344CB8AC3E}">
        <p14:creationId xmlns:p14="http://schemas.microsoft.com/office/powerpoint/2010/main" val="54277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24</a:t>
            </a:fld>
            <a:endParaRPr lang="en-US"/>
          </a:p>
        </p:txBody>
      </p:sp>
    </p:spTree>
    <p:extLst>
      <p:ext uri="{BB962C8B-B14F-4D97-AF65-F5344CB8AC3E}">
        <p14:creationId xmlns:p14="http://schemas.microsoft.com/office/powerpoint/2010/main" val="1500123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25</a:t>
            </a:fld>
            <a:endParaRPr lang="en-US"/>
          </a:p>
        </p:txBody>
      </p:sp>
    </p:spTree>
    <p:extLst>
      <p:ext uri="{BB962C8B-B14F-4D97-AF65-F5344CB8AC3E}">
        <p14:creationId xmlns:p14="http://schemas.microsoft.com/office/powerpoint/2010/main" val="892129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26</a:t>
            </a:fld>
            <a:endParaRPr lang="en-US"/>
          </a:p>
        </p:txBody>
      </p:sp>
    </p:spTree>
    <p:extLst>
      <p:ext uri="{BB962C8B-B14F-4D97-AF65-F5344CB8AC3E}">
        <p14:creationId xmlns:p14="http://schemas.microsoft.com/office/powerpoint/2010/main" val="3352903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27</a:t>
            </a:fld>
            <a:endParaRPr lang="en-US"/>
          </a:p>
        </p:txBody>
      </p:sp>
    </p:spTree>
    <p:extLst>
      <p:ext uri="{BB962C8B-B14F-4D97-AF65-F5344CB8AC3E}">
        <p14:creationId xmlns:p14="http://schemas.microsoft.com/office/powerpoint/2010/main" val="2687307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AFB56E0-57A5-1C4F-9161-7B057F897558}" type="slidenum">
              <a:rPr lang="en-US" smtClean="0"/>
              <a:t>28</a:t>
            </a:fld>
            <a:endParaRPr lang="en-US"/>
          </a:p>
        </p:txBody>
      </p:sp>
    </p:spTree>
    <p:extLst>
      <p:ext uri="{BB962C8B-B14F-4D97-AF65-F5344CB8AC3E}">
        <p14:creationId xmlns:p14="http://schemas.microsoft.com/office/powerpoint/2010/main" val="993249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29</a:t>
            </a:fld>
            <a:endParaRPr lang="en-US"/>
          </a:p>
        </p:txBody>
      </p:sp>
    </p:spTree>
    <p:extLst>
      <p:ext uri="{BB962C8B-B14F-4D97-AF65-F5344CB8AC3E}">
        <p14:creationId xmlns:p14="http://schemas.microsoft.com/office/powerpoint/2010/main" val="3301693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B56E0-57A5-1C4F-9161-7B057F897558}" type="slidenum">
              <a:rPr lang="en-US" smtClean="0"/>
              <a:t>30</a:t>
            </a:fld>
            <a:endParaRPr lang="en-US"/>
          </a:p>
        </p:txBody>
      </p:sp>
    </p:spTree>
    <p:extLst>
      <p:ext uri="{BB962C8B-B14F-4D97-AF65-F5344CB8AC3E}">
        <p14:creationId xmlns:p14="http://schemas.microsoft.com/office/powerpoint/2010/main" val="2741541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FB56E0-57A5-1C4F-9161-7B057F897558}" type="slidenum">
              <a:rPr lang="en-US" smtClean="0"/>
              <a:t>36</a:t>
            </a:fld>
            <a:endParaRPr lang="en-US"/>
          </a:p>
        </p:txBody>
      </p:sp>
    </p:spTree>
    <p:extLst>
      <p:ext uri="{BB962C8B-B14F-4D97-AF65-F5344CB8AC3E}">
        <p14:creationId xmlns:p14="http://schemas.microsoft.com/office/powerpoint/2010/main" val="3377099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FB56E0-57A5-1C4F-9161-7B057F897558}" type="slidenum">
              <a:rPr lang="en-US" smtClean="0"/>
              <a:t>37</a:t>
            </a:fld>
            <a:endParaRPr lang="en-US"/>
          </a:p>
        </p:txBody>
      </p:sp>
    </p:spTree>
    <p:extLst>
      <p:ext uri="{BB962C8B-B14F-4D97-AF65-F5344CB8AC3E}">
        <p14:creationId xmlns:p14="http://schemas.microsoft.com/office/powerpoint/2010/main" val="815223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1B5665-5638-AE46-9101-F8E435E2BC9A}" type="datetimeFigureOut">
              <a:rPr lang="en-US" smtClean="0"/>
              <a:t>7/11/22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1109018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1B5665-5638-AE46-9101-F8E435E2BC9A}" type="datetimeFigureOut">
              <a:rPr lang="en-US" smtClean="0"/>
              <a:t>7/11/22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1265121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1B5665-5638-AE46-9101-F8E435E2BC9A}" type="datetimeFigureOut">
              <a:rPr lang="en-US" smtClean="0"/>
              <a:t>7/11/22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66855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1B5665-5638-AE46-9101-F8E435E2BC9A}" type="datetimeFigureOut">
              <a:rPr lang="en-US" smtClean="0"/>
              <a:t>7/11/22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75443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91B5665-5638-AE46-9101-F8E435E2BC9A}" type="datetimeFigureOut">
              <a:rPr lang="en-US" smtClean="0"/>
              <a:t>7/11/22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104971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1B5665-5638-AE46-9101-F8E435E2BC9A}" type="datetimeFigureOut">
              <a:rPr lang="en-US" smtClean="0"/>
              <a:t>7/11/22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911709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B5665-5638-AE46-9101-F8E435E2BC9A}" type="datetimeFigureOut">
              <a:rPr lang="en-US" smtClean="0"/>
              <a:t>7/11/22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80211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1B5665-5638-AE46-9101-F8E435E2BC9A}" type="datetimeFigureOut">
              <a:rPr lang="en-US" smtClean="0"/>
              <a:t>7/11/22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138931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1B5665-5638-AE46-9101-F8E435E2BC9A}" type="datetimeFigureOut">
              <a:rPr lang="en-US" smtClean="0"/>
              <a:t>7/11/22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61208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1B5665-5638-AE46-9101-F8E435E2BC9A}" type="datetimeFigureOut">
              <a:rPr lang="en-US" smtClean="0"/>
              <a:t>7/11/22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821269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1B5665-5638-AE46-9101-F8E435E2BC9A}" type="datetimeFigureOut">
              <a:rPr lang="en-US" smtClean="0"/>
              <a:t>7/11/22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D0A3D-1E97-7E47-AFF7-139AA253C152}" type="slidenum">
              <a:rPr lang="en-US" smtClean="0"/>
              <a:t>‹#›</a:t>
            </a:fld>
            <a:endParaRPr lang="en-US"/>
          </a:p>
        </p:txBody>
      </p:sp>
    </p:spTree>
    <p:extLst>
      <p:ext uri="{BB962C8B-B14F-4D97-AF65-F5344CB8AC3E}">
        <p14:creationId xmlns:p14="http://schemas.microsoft.com/office/powerpoint/2010/main" val="120196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1B5665-5638-AE46-9101-F8E435E2BC9A}" type="datetimeFigureOut">
              <a:rPr lang="en-US" smtClean="0"/>
              <a:t>7/11/22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D0A3D-1E97-7E47-AFF7-139AA253C152}" type="slidenum">
              <a:rPr lang="en-US" smtClean="0"/>
              <a:t>‹#›</a:t>
            </a:fld>
            <a:endParaRPr lang="en-US"/>
          </a:p>
        </p:txBody>
      </p:sp>
    </p:spTree>
    <p:extLst>
      <p:ext uri="{BB962C8B-B14F-4D97-AF65-F5344CB8AC3E}">
        <p14:creationId xmlns:p14="http://schemas.microsoft.com/office/powerpoint/2010/main" val="882595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9.JPG"/><Relationship Id="rId7"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tif"/><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4.emf"/></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39.emf"/></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1301262" y="2521059"/>
            <a:ext cx="9847384" cy="2000548"/>
          </a:xfrm>
          <a:prstGeom prst="rect">
            <a:avLst/>
          </a:prstGeom>
          <a:noFill/>
        </p:spPr>
        <p:txBody>
          <a:bodyPr wrap="square" rtlCol="0">
            <a:spAutoFit/>
          </a:bodyPr>
          <a:lstStyle/>
          <a:p>
            <a:pPr algn="ctr"/>
            <a:r>
              <a:rPr lang="en-US" sz="4000" b="1" dirty="0">
                <a:solidFill>
                  <a:schemeClr val="bg1"/>
                </a:solidFill>
                <a:latin typeface="Avenir Book" charset="0"/>
                <a:ea typeface="Avenir Book" charset="0"/>
                <a:cs typeface="Avenir Book" charset="0"/>
              </a:rPr>
              <a:t>Lecture 3: Vaccination</a:t>
            </a:r>
          </a:p>
          <a:p>
            <a:pPr algn="ctr"/>
            <a:endParaRPr lang="en-US" sz="2800" dirty="0">
              <a:solidFill>
                <a:schemeClr val="bg1"/>
              </a:solidFill>
              <a:latin typeface="Avenir Book" charset="0"/>
              <a:ea typeface="Avenir Book" charset="0"/>
              <a:cs typeface="Avenir Book" charset="0"/>
            </a:endParaRPr>
          </a:p>
          <a:p>
            <a:pPr algn="ctr"/>
            <a:r>
              <a:rPr lang="en-US" sz="2800" dirty="0">
                <a:solidFill>
                  <a:schemeClr val="bg1"/>
                </a:solidFill>
                <a:latin typeface="Avenir Book" charset="0"/>
                <a:ea typeface="Avenir Book" charset="0"/>
                <a:cs typeface="Avenir Book" charset="0"/>
              </a:rPr>
              <a:t>Micaela E. Martinez</a:t>
            </a:r>
          </a:p>
          <a:p>
            <a:pPr algn="ctr"/>
            <a:r>
              <a:rPr lang="en-US" sz="2800" dirty="0">
                <a:solidFill>
                  <a:schemeClr val="bg1"/>
                </a:solidFill>
                <a:latin typeface="Avenir Book" charset="0"/>
                <a:ea typeface="Avenir Book" charset="0"/>
                <a:cs typeface="Avenir Book" charset="0"/>
              </a:rPr>
              <a:t>Emory University</a:t>
            </a:r>
          </a:p>
        </p:txBody>
      </p:sp>
    </p:spTree>
    <p:extLst>
      <p:ext uri="{BB962C8B-B14F-4D97-AF65-F5344CB8AC3E}">
        <p14:creationId xmlns:p14="http://schemas.microsoft.com/office/powerpoint/2010/main" val="213117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Vaccine Modes of Action</a:t>
            </a:r>
          </a:p>
        </p:txBody>
      </p:sp>
      <p:sp>
        <p:nvSpPr>
          <p:cNvPr id="2" name="TextBox 1">
            <a:extLst>
              <a:ext uri="{FF2B5EF4-FFF2-40B4-BE49-F238E27FC236}">
                <a16:creationId xmlns:a16="http://schemas.microsoft.com/office/drawing/2014/main" id="{FCC93A4C-0E9E-0840-B4FF-A44FFC59050A}"/>
              </a:ext>
            </a:extLst>
          </p:cNvPr>
          <p:cNvSpPr txBox="1"/>
          <p:nvPr/>
        </p:nvSpPr>
        <p:spPr>
          <a:xfrm>
            <a:off x="1001486" y="1400851"/>
            <a:ext cx="10189027" cy="6001643"/>
          </a:xfrm>
          <a:prstGeom prst="rect">
            <a:avLst/>
          </a:prstGeom>
          <a:noFill/>
        </p:spPr>
        <p:txBody>
          <a:bodyPr wrap="square" rtlCol="0">
            <a:spAutoFit/>
          </a:bodyPr>
          <a:lstStyle/>
          <a:p>
            <a:r>
              <a:rPr lang="en-US" sz="3200" dirty="0">
                <a:solidFill>
                  <a:schemeClr val="bg1"/>
                </a:solidFill>
              </a:rPr>
              <a:t>Vaccines have several modes of action, i.e., the way(s) by which they confer protection. </a:t>
            </a:r>
          </a:p>
          <a:p>
            <a:endParaRPr lang="en-US" sz="3200" dirty="0">
              <a:solidFill>
                <a:schemeClr val="bg1"/>
              </a:solidFill>
            </a:endParaRPr>
          </a:p>
          <a:p>
            <a:r>
              <a:rPr lang="en-US" sz="3200" dirty="0">
                <a:solidFill>
                  <a:schemeClr val="bg1"/>
                </a:solidFill>
              </a:rPr>
              <a:t>These can include any of the following alone or in combination:</a:t>
            </a:r>
          </a:p>
          <a:p>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protection from infection </a:t>
            </a:r>
          </a:p>
          <a:p>
            <a:pPr marL="457200" indent="-457200">
              <a:buFont typeface="Arial" panose="020B0604020202020204" pitchFamily="34" charset="0"/>
              <a:buChar char="•"/>
            </a:pPr>
            <a:r>
              <a:rPr lang="en-US" sz="3200" dirty="0">
                <a:solidFill>
                  <a:schemeClr val="bg1"/>
                </a:solidFill>
              </a:rPr>
              <a:t>reduction of shedding</a:t>
            </a:r>
          </a:p>
          <a:p>
            <a:pPr marL="457200" indent="-457200">
              <a:buFont typeface="Arial" panose="020B0604020202020204" pitchFamily="34" charset="0"/>
              <a:buChar char="•"/>
            </a:pPr>
            <a:r>
              <a:rPr lang="en-US" sz="3200" dirty="0">
                <a:solidFill>
                  <a:schemeClr val="bg1"/>
                </a:solidFill>
              </a:rPr>
              <a:t>protection from disease/pathology</a:t>
            </a:r>
          </a:p>
          <a:p>
            <a:pPr marL="457200" indent="-457200">
              <a:buFont typeface="Arial" panose="020B0604020202020204" pitchFamily="34" charset="0"/>
              <a:buChar char="•"/>
            </a:pPr>
            <a:endParaRPr lang="en-US" sz="3200" dirty="0">
              <a:solidFill>
                <a:schemeClr val="bg1"/>
              </a:solidFill>
            </a:endParaRPr>
          </a:p>
          <a:p>
            <a:endParaRPr lang="en-US" sz="3200" dirty="0">
              <a:solidFill>
                <a:schemeClr val="bg1"/>
              </a:solidFill>
            </a:endParaRPr>
          </a:p>
          <a:p>
            <a:endParaRPr lang="en-US" sz="3200" dirty="0">
              <a:solidFill>
                <a:schemeClr val="bg1"/>
              </a:solidFill>
            </a:endParaRPr>
          </a:p>
        </p:txBody>
      </p:sp>
    </p:spTree>
    <p:extLst>
      <p:ext uri="{BB962C8B-B14F-4D97-AF65-F5344CB8AC3E}">
        <p14:creationId xmlns:p14="http://schemas.microsoft.com/office/powerpoint/2010/main" val="78459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Vaccine Modes of Action</a:t>
            </a:r>
          </a:p>
        </p:txBody>
      </p:sp>
      <p:sp>
        <p:nvSpPr>
          <p:cNvPr id="2" name="TextBox 1">
            <a:extLst>
              <a:ext uri="{FF2B5EF4-FFF2-40B4-BE49-F238E27FC236}">
                <a16:creationId xmlns:a16="http://schemas.microsoft.com/office/drawing/2014/main" id="{FCC93A4C-0E9E-0840-B4FF-A44FFC59050A}"/>
              </a:ext>
            </a:extLst>
          </p:cNvPr>
          <p:cNvSpPr txBox="1"/>
          <p:nvPr/>
        </p:nvSpPr>
        <p:spPr>
          <a:xfrm>
            <a:off x="1001486" y="1659285"/>
            <a:ext cx="10189027" cy="501675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Vaccines that protect from infection are considered “</a:t>
            </a:r>
            <a:r>
              <a:rPr lang="en-US" sz="3200" u="sng" dirty="0">
                <a:solidFill>
                  <a:schemeClr val="bg1"/>
                </a:solidFill>
              </a:rPr>
              <a:t>transmission blocking</a:t>
            </a:r>
            <a:r>
              <a:rPr lang="en-US" sz="3200" dirty="0">
                <a:solidFill>
                  <a:schemeClr val="bg1"/>
                </a:solidFill>
              </a:rPr>
              <a:t>”</a:t>
            </a:r>
          </a:p>
          <a:p>
            <a:pPr marL="457200" indent="-457200">
              <a:buFont typeface="Arial" panose="020B0604020202020204" pitchFamily="34" charset="0"/>
              <a:buChar char="•"/>
            </a:pPr>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 Vaccines  that reduce shedding by vaccinated individuals who become infected are </a:t>
            </a:r>
            <a:r>
              <a:rPr lang="en-US" sz="3200" u="sng" dirty="0">
                <a:solidFill>
                  <a:schemeClr val="bg1"/>
                </a:solidFill>
              </a:rPr>
              <a:t>transmission reducing vaccines</a:t>
            </a:r>
          </a:p>
          <a:p>
            <a:pPr marL="457200" indent="-457200">
              <a:buFont typeface="Arial" panose="020B0604020202020204" pitchFamily="34" charset="0"/>
              <a:buChar char="•"/>
            </a:pPr>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Vaccines that protect from pathology/disease but don’t reduce susceptibility to infection or shedding are not transmission reducing vaccines</a:t>
            </a:r>
          </a:p>
          <a:p>
            <a:endParaRPr lang="en-US" sz="3200" dirty="0">
              <a:solidFill>
                <a:schemeClr val="bg1"/>
              </a:solidFill>
            </a:endParaRPr>
          </a:p>
        </p:txBody>
      </p:sp>
    </p:spTree>
    <p:extLst>
      <p:ext uri="{BB962C8B-B14F-4D97-AF65-F5344CB8AC3E}">
        <p14:creationId xmlns:p14="http://schemas.microsoft.com/office/powerpoint/2010/main" val="184330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Vaccine Modes of Action</a:t>
            </a:r>
          </a:p>
        </p:txBody>
      </p:sp>
      <p:pic>
        <p:nvPicPr>
          <p:cNvPr id="5" name="Picture 4">
            <a:extLst>
              <a:ext uri="{FF2B5EF4-FFF2-40B4-BE49-F238E27FC236}">
                <a16:creationId xmlns:a16="http://schemas.microsoft.com/office/drawing/2014/main" id="{9E540BA2-FB88-8344-B4D8-BA27E449200F}"/>
              </a:ext>
            </a:extLst>
          </p:cNvPr>
          <p:cNvPicPr>
            <a:picLocks noChangeAspect="1"/>
          </p:cNvPicPr>
          <p:nvPr/>
        </p:nvPicPr>
        <p:blipFill rotWithShape="1">
          <a:blip r:embed="rId3">
            <a:extLst>
              <a:ext uri="{28A0092B-C50C-407E-A947-70E740481C1C}">
                <a14:useLocalDpi xmlns:a14="http://schemas.microsoft.com/office/drawing/2010/main" val="0"/>
              </a:ext>
            </a:extLst>
          </a:blip>
          <a:srcRect t="12270" r="56204"/>
          <a:stretch/>
        </p:blipFill>
        <p:spPr>
          <a:xfrm>
            <a:off x="247651" y="90774"/>
            <a:ext cx="3147556" cy="6620241"/>
          </a:xfrm>
          <a:prstGeom prst="rect">
            <a:avLst/>
          </a:prstGeom>
        </p:spPr>
      </p:pic>
      <p:sp>
        <p:nvSpPr>
          <p:cNvPr id="6" name="TextBox 5">
            <a:extLst>
              <a:ext uri="{FF2B5EF4-FFF2-40B4-BE49-F238E27FC236}">
                <a16:creationId xmlns:a16="http://schemas.microsoft.com/office/drawing/2014/main" id="{6538B0D2-E572-F54E-97CE-61F309C5F08F}"/>
              </a:ext>
            </a:extLst>
          </p:cNvPr>
          <p:cNvSpPr txBox="1"/>
          <p:nvPr/>
        </p:nvSpPr>
        <p:spPr>
          <a:xfrm>
            <a:off x="5029200" y="1902419"/>
            <a:ext cx="6297562" cy="4031873"/>
          </a:xfrm>
          <a:prstGeom prst="rect">
            <a:avLst/>
          </a:prstGeom>
          <a:noFill/>
        </p:spPr>
        <p:txBody>
          <a:bodyPr wrap="square" rtlCol="0">
            <a:spAutoFit/>
          </a:bodyPr>
          <a:lstStyle/>
          <a:p>
            <a:r>
              <a:rPr lang="en-US" sz="3200" dirty="0">
                <a:solidFill>
                  <a:schemeClr val="bg1"/>
                </a:solidFill>
              </a:rPr>
              <a:t>Vaccines we have today differ in their modes of action</a:t>
            </a:r>
          </a:p>
          <a:p>
            <a:endParaRPr lang="en-US" sz="3200" dirty="0">
              <a:solidFill>
                <a:schemeClr val="bg1"/>
              </a:solidFill>
            </a:endParaRPr>
          </a:p>
          <a:p>
            <a:r>
              <a:rPr lang="en-US" sz="3200" dirty="0">
                <a:solidFill>
                  <a:schemeClr val="bg1"/>
                </a:solidFill>
              </a:rPr>
              <a:t>For instance, the measles vaccine protects from infection, while the shingles vaccine protects from pathology for an existing latent infection</a:t>
            </a:r>
          </a:p>
        </p:txBody>
      </p:sp>
    </p:spTree>
    <p:extLst>
      <p:ext uri="{BB962C8B-B14F-4D97-AF65-F5344CB8AC3E}">
        <p14:creationId xmlns:p14="http://schemas.microsoft.com/office/powerpoint/2010/main" val="17070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21"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How do vaccines work? [Mode of action]</a:t>
            </a:r>
          </a:p>
        </p:txBody>
      </p:sp>
      <p:sp>
        <p:nvSpPr>
          <p:cNvPr id="20" name="Rectangle 19">
            <a:extLst>
              <a:ext uri="{FF2B5EF4-FFF2-40B4-BE49-F238E27FC236}">
                <a16:creationId xmlns:a16="http://schemas.microsoft.com/office/drawing/2014/main" id="{4A10F820-82C6-AF4D-A9DF-4B435B20B27B}"/>
              </a:ext>
            </a:extLst>
          </p:cNvPr>
          <p:cNvSpPr/>
          <p:nvPr/>
        </p:nvSpPr>
        <p:spPr>
          <a:xfrm>
            <a:off x="381001" y="1292604"/>
            <a:ext cx="5107640" cy="54409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polio_pathogenesis_sketch.jpg">
            <a:extLst>
              <a:ext uri="{FF2B5EF4-FFF2-40B4-BE49-F238E27FC236}">
                <a16:creationId xmlns:a16="http://schemas.microsoft.com/office/drawing/2014/main" id="{838768A1-F53A-5A48-A647-56E9CBB5572F}"/>
              </a:ext>
            </a:extLst>
          </p:cNvPr>
          <p:cNvPicPr>
            <a:picLocks noChangeAspect="1"/>
          </p:cNvPicPr>
          <p:nvPr/>
        </p:nvPicPr>
        <p:blipFill rotWithShape="1">
          <a:blip r:embed="rId3">
            <a:extLst>
              <a:ext uri="{28A0092B-C50C-407E-A947-70E740481C1C}">
                <a14:useLocalDpi xmlns:a14="http://schemas.microsoft.com/office/drawing/2010/main" val="0"/>
              </a:ext>
            </a:extLst>
          </a:blip>
          <a:srcRect l="20944" t="30921" r="54596" b="34893"/>
          <a:stretch/>
        </p:blipFill>
        <p:spPr>
          <a:xfrm>
            <a:off x="624632" y="1879445"/>
            <a:ext cx="1651599" cy="3693258"/>
          </a:xfrm>
          <a:prstGeom prst="rect">
            <a:avLst/>
          </a:prstGeom>
        </p:spPr>
      </p:pic>
      <p:pic>
        <p:nvPicPr>
          <p:cNvPr id="23" name="Picture 22" descr="polio_pathogenesis_sketch.jpg">
            <a:extLst>
              <a:ext uri="{FF2B5EF4-FFF2-40B4-BE49-F238E27FC236}">
                <a16:creationId xmlns:a16="http://schemas.microsoft.com/office/drawing/2014/main" id="{473CD45B-AD8F-D543-925B-CCF791A2519D}"/>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388268" y="1791522"/>
            <a:ext cx="1035007" cy="2016930"/>
          </a:xfrm>
          <a:prstGeom prst="rect">
            <a:avLst/>
          </a:prstGeom>
        </p:spPr>
      </p:pic>
      <p:pic>
        <p:nvPicPr>
          <p:cNvPr id="24" name="Picture 23" descr="polio_pathogenesis_sketch.jpg">
            <a:extLst>
              <a:ext uri="{FF2B5EF4-FFF2-40B4-BE49-F238E27FC236}">
                <a16:creationId xmlns:a16="http://schemas.microsoft.com/office/drawing/2014/main" id="{1832CB90-9679-9947-95EC-A140AEAF7C10}"/>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428631" y="3997104"/>
            <a:ext cx="1035007" cy="2016930"/>
          </a:xfrm>
          <a:prstGeom prst="rect">
            <a:avLst/>
          </a:prstGeom>
        </p:spPr>
      </p:pic>
      <p:pic>
        <p:nvPicPr>
          <p:cNvPr id="25" name="Picture 24" descr="polio_pathogenesis_sketch.jpg">
            <a:extLst>
              <a:ext uri="{FF2B5EF4-FFF2-40B4-BE49-F238E27FC236}">
                <a16:creationId xmlns:a16="http://schemas.microsoft.com/office/drawing/2014/main" id="{58F42D3A-5B7D-6E4D-8BCA-654E8C2D574E}"/>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4129242"/>
            <a:ext cx="696936" cy="1358128"/>
          </a:xfrm>
          <a:prstGeom prst="rect">
            <a:avLst/>
          </a:prstGeom>
        </p:spPr>
      </p:pic>
      <p:pic>
        <p:nvPicPr>
          <p:cNvPr id="26" name="Picture 25" descr="polio_pathogenesis_sketch.jpg">
            <a:extLst>
              <a:ext uri="{FF2B5EF4-FFF2-40B4-BE49-F238E27FC236}">
                <a16:creationId xmlns:a16="http://schemas.microsoft.com/office/drawing/2014/main" id="{75B5419F-F75D-8C40-A9A6-1BC3F443A93F}"/>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5375439"/>
            <a:ext cx="696936" cy="1358128"/>
          </a:xfrm>
          <a:prstGeom prst="rect">
            <a:avLst/>
          </a:prstGeom>
        </p:spPr>
      </p:pic>
      <p:pic>
        <p:nvPicPr>
          <p:cNvPr id="27" name="Picture 26" descr="polio_pathogenesis_sketch.jpg">
            <a:extLst>
              <a:ext uri="{FF2B5EF4-FFF2-40B4-BE49-F238E27FC236}">
                <a16:creationId xmlns:a16="http://schemas.microsoft.com/office/drawing/2014/main" id="{62D07D76-3E85-1540-980A-1EE9CD4C8BC2}"/>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3171" r="54596" b="34893"/>
          <a:stretch/>
        </p:blipFill>
        <p:spPr>
          <a:xfrm>
            <a:off x="3678029" y="1381978"/>
            <a:ext cx="696936" cy="1268754"/>
          </a:xfrm>
          <a:prstGeom prst="rect">
            <a:avLst/>
          </a:prstGeom>
        </p:spPr>
      </p:pic>
      <p:pic>
        <p:nvPicPr>
          <p:cNvPr id="28" name="Picture 27" descr="polio_pathogenesis_sketch.jpg">
            <a:extLst>
              <a:ext uri="{FF2B5EF4-FFF2-40B4-BE49-F238E27FC236}">
                <a16:creationId xmlns:a16="http://schemas.microsoft.com/office/drawing/2014/main" id="{1F45ABDF-F3F4-214B-9A3E-E828ECC5F2C3}"/>
              </a:ext>
            </a:extLst>
          </p:cNvPr>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2711840"/>
            <a:ext cx="696936" cy="1358128"/>
          </a:xfrm>
          <a:prstGeom prst="rect">
            <a:avLst/>
          </a:prstGeom>
        </p:spPr>
      </p:pic>
      <p:cxnSp>
        <p:nvCxnSpPr>
          <p:cNvPr id="50" name="Straight Arrow Connector 49">
            <a:extLst>
              <a:ext uri="{FF2B5EF4-FFF2-40B4-BE49-F238E27FC236}">
                <a16:creationId xmlns:a16="http://schemas.microsoft.com/office/drawing/2014/main" id="{90E16238-56B2-B540-B9F2-D3A60A50DFDA}"/>
              </a:ext>
            </a:extLst>
          </p:cNvPr>
          <p:cNvCxnSpPr/>
          <p:nvPr/>
        </p:nvCxnSpPr>
        <p:spPr>
          <a:xfrm flipV="1">
            <a:off x="2276231" y="2481385"/>
            <a:ext cx="332154" cy="1244689"/>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DB1F23C3-2E8F-EA45-85AF-F1CF9F9C084D}"/>
              </a:ext>
            </a:extLst>
          </p:cNvPr>
          <p:cNvCxnSpPr/>
          <p:nvPr/>
        </p:nvCxnSpPr>
        <p:spPr>
          <a:xfrm>
            <a:off x="2276231" y="3726074"/>
            <a:ext cx="332154" cy="591926"/>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E6BF6C31-6A27-A44D-9238-02EB20924F83}"/>
              </a:ext>
            </a:extLst>
          </p:cNvPr>
          <p:cNvCxnSpPr/>
          <p:nvPr/>
        </p:nvCxnSpPr>
        <p:spPr>
          <a:xfrm flipV="1">
            <a:off x="3404491" y="1791522"/>
            <a:ext cx="361461" cy="1080722"/>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F880AB93-1593-F34F-87FA-53AAEF4C659A}"/>
              </a:ext>
            </a:extLst>
          </p:cNvPr>
          <p:cNvCxnSpPr/>
          <p:nvPr/>
        </p:nvCxnSpPr>
        <p:spPr>
          <a:xfrm>
            <a:off x="3404491" y="2872243"/>
            <a:ext cx="361461" cy="185526"/>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5C7B571C-FD29-EB40-BC9E-9867D0F20E40}"/>
              </a:ext>
            </a:extLst>
          </p:cNvPr>
          <p:cNvCxnSpPr/>
          <p:nvPr/>
        </p:nvCxnSpPr>
        <p:spPr>
          <a:xfrm flipV="1">
            <a:off x="3404491" y="4542692"/>
            <a:ext cx="473894" cy="535134"/>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E9D86676-C60D-E04C-9242-FFAEC9BEB7DD}"/>
              </a:ext>
            </a:extLst>
          </p:cNvPr>
          <p:cNvCxnSpPr/>
          <p:nvPr/>
        </p:nvCxnSpPr>
        <p:spPr>
          <a:xfrm>
            <a:off x="3404491" y="5077825"/>
            <a:ext cx="473894" cy="494878"/>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3A8550F-A2E7-434F-A949-878DFB881DE0}"/>
              </a:ext>
            </a:extLst>
          </p:cNvPr>
          <p:cNvSpPr txBox="1"/>
          <p:nvPr/>
        </p:nvSpPr>
        <p:spPr>
          <a:xfrm>
            <a:off x="6872748" y="2603700"/>
            <a:ext cx="3303639" cy="1938992"/>
          </a:xfrm>
          <a:prstGeom prst="rect">
            <a:avLst/>
          </a:prstGeom>
          <a:noFill/>
        </p:spPr>
        <p:txBody>
          <a:bodyPr wrap="square" rtlCol="0">
            <a:spAutoFit/>
          </a:bodyPr>
          <a:lstStyle/>
          <a:p>
            <a:r>
              <a:rPr lang="en-US" sz="2400" dirty="0">
                <a:solidFill>
                  <a:schemeClr val="bg1"/>
                </a:solidFill>
              </a:rPr>
              <a:t>Consider a fecal-oral transmission enteric pathogen where each infected individual infects 2 others</a:t>
            </a:r>
          </a:p>
        </p:txBody>
      </p:sp>
    </p:spTree>
    <p:extLst>
      <p:ext uri="{BB962C8B-B14F-4D97-AF65-F5344CB8AC3E}">
        <p14:creationId xmlns:p14="http://schemas.microsoft.com/office/powerpoint/2010/main" val="1300860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4" name="Rectangle 3"/>
          <p:cNvSpPr/>
          <p:nvPr/>
        </p:nvSpPr>
        <p:spPr>
          <a:xfrm>
            <a:off x="381001" y="1292604"/>
            <a:ext cx="4292599" cy="54409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21358" t="30921" r="54596" b="34893"/>
          <a:stretch/>
        </p:blipFill>
        <p:spPr>
          <a:xfrm>
            <a:off x="652585" y="1879445"/>
            <a:ext cx="1623646" cy="3693258"/>
          </a:xfrm>
          <a:prstGeom prst="rect">
            <a:avLst/>
          </a:prstGeom>
        </p:spPr>
      </p:pic>
      <p:pic>
        <p:nvPicPr>
          <p:cNvPr id="36" name="Picture 35"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428631" y="3997104"/>
            <a:ext cx="1035007" cy="2016930"/>
          </a:xfrm>
          <a:prstGeom prst="rect">
            <a:avLst/>
          </a:prstGeom>
        </p:spPr>
      </p:pic>
      <p:pic>
        <p:nvPicPr>
          <p:cNvPr id="37" name="Picture 36"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4129242"/>
            <a:ext cx="696936" cy="1358128"/>
          </a:xfrm>
          <a:prstGeom prst="rect">
            <a:avLst/>
          </a:prstGeom>
        </p:spPr>
      </p:pic>
      <p:pic>
        <p:nvPicPr>
          <p:cNvPr id="38" name="Picture 37"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5375439"/>
            <a:ext cx="696936" cy="1358128"/>
          </a:xfrm>
          <a:prstGeom prst="rect">
            <a:avLst/>
          </a:prstGeom>
        </p:spPr>
      </p:pic>
      <p:sp>
        <p:nvSpPr>
          <p:cNvPr id="39" name="TextBox 38"/>
          <p:cNvSpPr txBox="1"/>
          <p:nvPr/>
        </p:nvSpPr>
        <p:spPr>
          <a:xfrm>
            <a:off x="381000" y="1811061"/>
            <a:ext cx="1621693" cy="523220"/>
          </a:xfrm>
          <a:prstGeom prst="rect">
            <a:avLst/>
          </a:prstGeom>
          <a:noFill/>
        </p:spPr>
        <p:txBody>
          <a:bodyPr wrap="square" rtlCol="0">
            <a:spAutoFit/>
          </a:bodyPr>
          <a:lstStyle/>
          <a:p>
            <a:r>
              <a:rPr lang="en-US" sz="1400" dirty="0"/>
              <a:t>(1) Reduces susceptibility</a:t>
            </a:r>
          </a:p>
        </p:txBody>
      </p:sp>
      <p:cxnSp>
        <p:nvCxnSpPr>
          <p:cNvPr id="40" name="Straight Arrow Connector 39"/>
          <p:cNvCxnSpPr>
            <a:stCxn id="36" idx="3"/>
          </p:cNvCxnSpPr>
          <p:nvPr/>
        </p:nvCxnSpPr>
        <p:spPr>
          <a:xfrm flipV="1">
            <a:off x="2276231" y="2481385"/>
            <a:ext cx="332154" cy="1244689"/>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36" idx="3"/>
          </p:cNvCxnSpPr>
          <p:nvPr/>
        </p:nvCxnSpPr>
        <p:spPr>
          <a:xfrm>
            <a:off x="2276231" y="3726074"/>
            <a:ext cx="332154" cy="591926"/>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3404491" y="2872243"/>
            <a:ext cx="361461" cy="185526"/>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404491" y="4542692"/>
            <a:ext cx="473894" cy="535134"/>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3404491" y="5077825"/>
            <a:ext cx="473894" cy="494878"/>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sp>
        <p:nvSpPr>
          <p:cNvPr id="45" name="Multiply 44"/>
          <p:cNvSpPr/>
          <p:nvPr/>
        </p:nvSpPr>
        <p:spPr>
          <a:xfrm>
            <a:off x="2428631" y="2021665"/>
            <a:ext cx="468923" cy="569886"/>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6" name="Picture 45" descr="syringe-on-black-background.jpg"/>
          <p:cNvPicPr>
            <a:picLocks noChangeAspect="1"/>
          </p:cNvPicPr>
          <p:nvPr/>
        </p:nvPicPr>
        <p:blipFill rotWithShape="1">
          <a:blip r:embed="rId4">
            <a:extLst>
              <a:ext uri="{28A0092B-C50C-407E-A947-70E740481C1C}">
                <a14:useLocalDpi xmlns:a14="http://schemas.microsoft.com/office/drawing/2010/main" val="0"/>
              </a:ext>
            </a:extLst>
          </a:blip>
          <a:srcRect t="14760"/>
          <a:stretch/>
        </p:blipFill>
        <p:spPr>
          <a:xfrm>
            <a:off x="2204915" y="1396726"/>
            <a:ext cx="1195668" cy="601322"/>
          </a:xfrm>
          <a:prstGeom prst="rect">
            <a:avLst/>
          </a:prstGeom>
        </p:spPr>
      </p:pic>
      <p:sp>
        <p:nvSpPr>
          <p:cNvPr id="47" name="TextBox 46"/>
          <p:cNvSpPr txBox="1"/>
          <p:nvPr/>
        </p:nvSpPr>
        <p:spPr>
          <a:xfrm>
            <a:off x="5852282" y="3847009"/>
            <a:ext cx="5029200" cy="1569660"/>
          </a:xfrm>
          <a:prstGeom prst="rect">
            <a:avLst/>
          </a:prstGeom>
          <a:noFill/>
        </p:spPr>
        <p:txBody>
          <a:bodyPr wrap="square" rtlCol="0">
            <a:spAutoFit/>
          </a:bodyPr>
          <a:lstStyle/>
          <a:p>
            <a:r>
              <a:rPr lang="en-US" sz="3200" i="1" dirty="0">
                <a:solidFill>
                  <a:schemeClr val="bg1"/>
                </a:solidFill>
                <a:latin typeface="Avenir Book" charset="0"/>
                <a:ea typeface="Avenir Book" charset="0"/>
                <a:cs typeface="Avenir Book" charset="0"/>
              </a:rPr>
              <a:t>Protects vaccinated individual &amp; others in the population (ripple effect)</a:t>
            </a:r>
          </a:p>
        </p:txBody>
      </p:sp>
      <p:sp>
        <p:nvSpPr>
          <p:cNvPr id="51" name="TextBox 50"/>
          <p:cNvSpPr txBox="1"/>
          <p:nvPr/>
        </p:nvSpPr>
        <p:spPr>
          <a:xfrm>
            <a:off x="2897554" y="2174182"/>
            <a:ext cx="1565334" cy="923330"/>
          </a:xfrm>
          <a:prstGeom prst="rect">
            <a:avLst/>
          </a:prstGeom>
          <a:solidFill>
            <a:schemeClr val="tx1"/>
          </a:solidFill>
        </p:spPr>
        <p:txBody>
          <a:bodyPr wrap="square" rtlCol="0">
            <a:spAutoFit/>
          </a:bodyPr>
          <a:lstStyle/>
          <a:p>
            <a:r>
              <a:rPr lang="en-US" dirty="0">
                <a:solidFill>
                  <a:schemeClr val="bg1"/>
                </a:solidFill>
              </a:rPr>
              <a:t>Prevents all downstream infections</a:t>
            </a:r>
          </a:p>
        </p:txBody>
      </p:sp>
      <p:sp>
        <p:nvSpPr>
          <p:cNvPr id="53" name="TextBox 52"/>
          <p:cNvSpPr txBox="1"/>
          <p:nvPr/>
        </p:nvSpPr>
        <p:spPr>
          <a:xfrm>
            <a:off x="5852282" y="1302583"/>
            <a:ext cx="5694840" cy="2308324"/>
          </a:xfrm>
          <a:prstGeom prst="rect">
            <a:avLst/>
          </a:prstGeom>
          <a:noFill/>
        </p:spPr>
        <p:txBody>
          <a:bodyPr wrap="square" rtlCol="0">
            <a:spAutoFit/>
          </a:bodyPr>
          <a:lstStyle/>
          <a:p>
            <a:r>
              <a:rPr lang="en-US" sz="4800" dirty="0">
                <a:solidFill>
                  <a:schemeClr val="bg1"/>
                </a:solidFill>
                <a:latin typeface="Avenir Book" charset="0"/>
                <a:ea typeface="Avenir Book" charset="0"/>
                <a:cs typeface="Avenir Book" charset="0"/>
              </a:rPr>
              <a:t>(1) Reduces susceptibility to infection</a:t>
            </a:r>
          </a:p>
        </p:txBody>
      </p:sp>
      <p:sp>
        <p:nvSpPr>
          <p:cNvPr id="21"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How do vaccines work? [Mode of action]</a:t>
            </a:r>
          </a:p>
        </p:txBody>
      </p:sp>
    </p:spTree>
    <p:extLst>
      <p:ext uri="{BB962C8B-B14F-4D97-AF65-F5344CB8AC3E}">
        <p14:creationId xmlns:p14="http://schemas.microsoft.com/office/powerpoint/2010/main" val="3714197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4" name="Rectangle 3"/>
          <p:cNvSpPr/>
          <p:nvPr/>
        </p:nvSpPr>
        <p:spPr>
          <a:xfrm>
            <a:off x="381001" y="1292604"/>
            <a:ext cx="4292599" cy="54409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81000" y="1811061"/>
            <a:ext cx="1621693" cy="523220"/>
          </a:xfrm>
          <a:prstGeom prst="rect">
            <a:avLst/>
          </a:prstGeom>
          <a:noFill/>
        </p:spPr>
        <p:txBody>
          <a:bodyPr wrap="square" rtlCol="0">
            <a:spAutoFit/>
          </a:bodyPr>
          <a:lstStyle/>
          <a:p>
            <a:r>
              <a:rPr lang="en-US" sz="1400" dirty="0"/>
              <a:t>(1) Reduces susceptibility</a:t>
            </a:r>
          </a:p>
        </p:txBody>
      </p:sp>
      <p:pic>
        <p:nvPicPr>
          <p:cNvPr id="58" name="Picture 57"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20793" t="30921" r="54596" b="34893"/>
          <a:stretch/>
        </p:blipFill>
        <p:spPr>
          <a:xfrm>
            <a:off x="614418" y="1879445"/>
            <a:ext cx="1661813" cy="3693258"/>
          </a:xfrm>
          <a:prstGeom prst="rect">
            <a:avLst/>
          </a:prstGeom>
        </p:spPr>
      </p:pic>
      <p:pic>
        <p:nvPicPr>
          <p:cNvPr id="59" name="Picture 58"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388268" y="1791522"/>
            <a:ext cx="1035007" cy="2016930"/>
          </a:xfrm>
          <a:prstGeom prst="rect">
            <a:avLst/>
          </a:prstGeom>
        </p:spPr>
      </p:pic>
      <p:pic>
        <p:nvPicPr>
          <p:cNvPr id="60" name="Picture 59"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428631" y="3997104"/>
            <a:ext cx="1035007" cy="2016930"/>
          </a:xfrm>
          <a:prstGeom prst="rect">
            <a:avLst/>
          </a:prstGeom>
        </p:spPr>
      </p:pic>
      <p:pic>
        <p:nvPicPr>
          <p:cNvPr id="61" name="Picture 60"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4129242"/>
            <a:ext cx="696936" cy="1358128"/>
          </a:xfrm>
          <a:prstGeom prst="rect">
            <a:avLst/>
          </a:prstGeom>
        </p:spPr>
      </p:pic>
      <p:pic>
        <p:nvPicPr>
          <p:cNvPr id="62" name="Picture 61"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5375439"/>
            <a:ext cx="696936" cy="1358128"/>
          </a:xfrm>
          <a:prstGeom prst="rect">
            <a:avLst/>
          </a:prstGeom>
        </p:spPr>
      </p:pic>
      <p:pic>
        <p:nvPicPr>
          <p:cNvPr id="63" name="Picture 62"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3171" r="54596" b="34893"/>
          <a:stretch/>
        </p:blipFill>
        <p:spPr>
          <a:xfrm>
            <a:off x="3678029" y="1381978"/>
            <a:ext cx="696936" cy="1268754"/>
          </a:xfrm>
          <a:prstGeom prst="rect">
            <a:avLst/>
          </a:prstGeom>
        </p:spPr>
      </p:pic>
      <p:cxnSp>
        <p:nvCxnSpPr>
          <p:cNvPr id="64" name="Straight Arrow Connector 63"/>
          <p:cNvCxnSpPr>
            <a:stCxn id="59" idx="3"/>
          </p:cNvCxnSpPr>
          <p:nvPr/>
        </p:nvCxnSpPr>
        <p:spPr>
          <a:xfrm flipV="1">
            <a:off x="2276231" y="2481385"/>
            <a:ext cx="332154" cy="1244689"/>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59" idx="3"/>
          </p:cNvCxnSpPr>
          <p:nvPr/>
        </p:nvCxnSpPr>
        <p:spPr>
          <a:xfrm>
            <a:off x="2276231" y="3726074"/>
            <a:ext cx="332154" cy="591926"/>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V="1">
            <a:off x="3404491" y="1791522"/>
            <a:ext cx="361461" cy="1080722"/>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V="1">
            <a:off x="3404491" y="4542692"/>
            <a:ext cx="473894" cy="535134"/>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3404491" y="5077825"/>
            <a:ext cx="473894" cy="494878"/>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sp>
        <p:nvSpPr>
          <p:cNvPr id="69" name="Multiply 68"/>
          <p:cNvSpPr/>
          <p:nvPr/>
        </p:nvSpPr>
        <p:spPr>
          <a:xfrm>
            <a:off x="2994715" y="3427218"/>
            <a:ext cx="468923" cy="569886"/>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0" name="Picture 69" descr="syringe-on-black-background.jpg"/>
          <p:cNvPicPr>
            <a:picLocks noChangeAspect="1"/>
          </p:cNvPicPr>
          <p:nvPr/>
        </p:nvPicPr>
        <p:blipFill rotWithShape="1">
          <a:blip r:embed="rId4">
            <a:extLst>
              <a:ext uri="{28A0092B-C50C-407E-A947-70E740481C1C}">
                <a14:useLocalDpi xmlns:a14="http://schemas.microsoft.com/office/drawing/2010/main" val="0"/>
              </a:ext>
            </a:extLst>
          </a:blip>
          <a:srcRect t="12670"/>
          <a:stretch/>
        </p:blipFill>
        <p:spPr>
          <a:xfrm>
            <a:off x="2204915" y="1381978"/>
            <a:ext cx="1195668" cy="616070"/>
          </a:xfrm>
          <a:prstGeom prst="rect">
            <a:avLst/>
          </a:prstGeom>
        </p:spPr>
      </p:pic>
      <p:sp>
        <p:nvSpPr>
          <p:cNvPr id="71" name="TextBox 70"/>
          <p:cNvSpPr txBox="1"/>
          <p:nvPr/>
        </p:nvSpPr>
        <p:spPr>
          <a:xfrm>
            <a:off x="5469706" y="3408780"/>
            <a:ext cx="4303346" cy="1569660"/>
          </a:xfrm>
          <a:prstGeom prst="rect">
            <a:avLst/>
          </a:prstGeom>
          <a:noFill/>
        </p:spPr>
        <p:txBody>
          <a:bodyPr wrap="square" rtlCol="0">
            <a:spAutoFit/>
          </a:bodyPr>
          <a:lstStyle/>
          <a:p>
            <a:r>
              <a:rPr lang="en-US" sz="3200" i="1" dirty="0">
                <a:solidFill>
                  <a:schemeClr val="bg1"/>
                </a:solidFill>
                <a:latin typeface="Avenir Book" charset="0"/>
                <a:ea typeface="Avenir Book" charset="0"/>
                <a:cs typeface="Avenir Book" charset="0"/>
              </a:rPr>
              <a:t>Protects others in the population (downstream effect)</a:t>
            </a:r>
          </a:p>
        </p:txBody>
      </p:sp>
      <p:sp>
        <p:nvSpPr>
          <p:cNvPr id="74" name="TextBox 73"/>
          <p:cNvSpPr txBox="1"/>
          <p:nvPr/>
        </p:nvSpPr>
        <p:spPr>
          <a:xfrm>
            <a:off x="5469706" y="1244550"/>
            <a:ext cx="5252847" cy="1569660"/>
          </a:xfrm>
          <a:prstGeom prst="rect">
            <a:avLst/>
          </a:prstGeom>
          <a:noFill/>
        </p:spPr>
        <p:txBody>
          <a:bodyPr wrap="square" rtlCol="0">
            <a:spAutoFit/>
          </a:bodyPr>
          <a:lstStyle/>
          <a:p>
            <a:r>
              <a:rPr lang="en-US" sz="4800" dirty="0">
                <a:solidFill>
                  <a:schemeClr val="bg1"/>
                </a:solidFill>
                <a:latin typeface="Avenir Book" charset="0"/>
                <a:ea typeface="Avenir Book" charset="0"/>
                <a:cs typeface="Avenir Book" charset="0"/>
              </a:rPr>
              <a:t>(2) Reduces infectiousness</a:t>
            </a:r>
          </a:p>
        </p:txBody>
      </p:sp>
      <p:sp>
        <p:nvSpPr>
          <p:cNvPr id="24"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How do vaccines work? [Mode of action]</a:t>
            </a:r>
          </a:p>
        </p:txBody>
      </p:sp>
    </p:spTree>
    <p:extLst>
      <p:ext uri="{BB962C8B-B14F-4D97-AF65-F5344CB8AC3E}">
        <p14:creationId xmlns:p14="http://schemas.microsoft.com/office/powerpoint/2010/main" val="104698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4" name="Rectangle 3"/>
          <p:cNvSpPr/>
          <p:nvPr/>
        </p:nvSpPr>
        <p:spPr>
          <a:xfrm>
            <a:off x="381001" y="1292604"/>
            <a:ext cx="5107640" cy="54409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581427" y="6483415"/>
            <a:ext cx="5615970" cy="369332"/>
          </a:xfrm>
          <a:prstGeom prst="rect">
            <a:avLst/>
          </a:prstGeom>
          <a:noFill/>
        </p:spPr>
        <p:txBody>
          <a:bodyPr wrap="square" rtlCol="0">
            <a:spAutoFit/>
          </a:bodyPr>
          <a:lstStyle/>
          <a:p>
            <a:pPr algn="r"/>
            <a:r>
              <a:rPr lang="en-US" dirty="0">
                <a:solidFill>
                  <a:schemeClr val="bg1"/>
                </a:solidFill>
                <a:latin typeface="Avenir Book" charset="0"/>
                <a:ea typeface="Avenir Book" charset="0"/>
                <a:cs typeface="Avenir Book" charset="0"/>
              </a:rPr>
              <a:t>Martinez et al. (in prep)</a:t>
            </a:r>
          </a:p>
        </p:txBody>
      </p:sp>
      <p:sp>
        <p:nvSpPr>
          <p:cNvPr id="39" name="TextBox 38"/>
          <p:cNvSpPr txBox="1"/>
          <p:nvPr/>
        </p:nvSpPr>
        <p:spPr>
          <a:xfrm>
            <a:off x="381000" y="1811061"/>
            <a:ext cx="1621693" cy="523220"/>
          </a:xfrm>
          <a:prstGeom prst="rect">
            <a:avLst/>
          </a:prstGeom>
          <a:noFill/>
        </p:spPr>
        <p:txBody>
          <a:bodyPr wrap="square" rtlCol="0">
            <a:spAutoFit/>
          </a:bodyPr>
          <a:lstStyle/>
          <a:p>
            <a:r>
              <a:rPr lang="en-US" sz="1400" dirty="0"/>
              <a:t>(1) Reduces susceptibility</a:t>
            </a:r>
          </a:p>
        </p:txBody>
      </p:sp>
      <p:sp>
        <p:nvSpPr>
          <p:cNvPr id="52"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How are the vaccines working?</a:t>
            </a:r>
          </a:p>
        </p:txBody>
      </p:sp>
      <p:sp>
        <p:nvSpPr>
          <p:cNvPr id="74" name="TextBox 73"/>
          <p:cNvSpPr txBox="1"/>
          <p:nvPr/>
        </p:nvSpPr>
        <p:spPr>
          <a:xfrm>
            <a:off x="381000" y="1818345"/>
            <a:ext cx="1621693" cy="523220"/>
          </a:xfrm>
          <a:prstGeom prst="rect">
            <a:avLst/>
          </a:prstGeom>
          <a:noFill/>
        </p:spPr>
        <p:txBody>
          <a:bodyPr wrap="square" rtlCol="0">
            <a:spAutoFit/>
          </a:bodyPr>
          <a:lstStyle/>
          <a:p>
            <a:r>
              <a:rPr lang="en-US" sz="1400" dirty="0"/>
              <a:t>(2) Reduces infectiousness</a:t>
            </a:r>
          </a:p>
        </p:txBody>
      </p:sp>
      <p:pic>
        <p:nvPicPr>
          <p:cNvPr id="26" name="Picture 25"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20944" t="30921" r="54596" b="34893"/>
          <a:stretch/>
        </p:blipFill>
        <p:spPr>
          <a:xfrm>
            <a:off x="624632" y="1879445"/>
            <a:ext cx="1651599" cy="3693258"/>
          </a:xfrm>
          <a:prstGeom prst="rect">
            <a:avLst/>
          </a:prstGeom>
        </p:spPr>
      </p:pic>
      <p:pic>
        <p:nvPicPr>
          <p:cNvPr id="30" name="Picture 29"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388268" y="1791522"/>
            <a:ext cx="1035007" cy="2016930"/>
          </a:xfrm>
          <a:prstGeom prst="rect">
            <a:avLst/>
          </a:prstGeom>
        </p:spPr>
      </p:pic>
      <p:pic>
        <p:nvPicPr>
          <p:cNvPr id="31" name="Picture 30"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2428631" y="3997104"/>
            <a:ext cx="1035007" cy="2016930"/>
          </a:xfrm>
          <a:prstGeom prst="rect">
            <a:avLst/>
          </a:prstGeom>
        </p:spPr>
      </p:pic>
      <p:pic>
        <p:nvPicPr>
          <p:cNvPr id="32" name="Picture 31"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4129242"/>
            <a:ext cx="696936" cy="1358128"/>
          </a:xfrm>
          <a:prstGeom prst="rect">
            <a:avLst/>
          </a:prstGeom>
        </p:spPr>
      </p:pic>
      <p:pic>
        <p:nvPicPr>
          <p:cNvPr id="34" name="Picture 33"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5375439"/>
            <a:ext cx="696936" cy="1358128"/>
          </a:xfrm>
          <a:prstGeom prst="rect">
            <a:avLst/>
          </a:prstGeom>
        </p:spPr>
      </p:pic>
      <p:pic>
        <p:nvPicPr>
          <p:cNvPr id="35" name="Picture 34"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3171" r="54596" b="34893"/>
          <a:stretch/>
        </p:blipFill>
        <p:spPr>
          <a:xfrm>
            <a:off x="3678029" y="1381978"/>
            <a:ext cx="696936" cy="1268754"/>
          </a:xfrm>
          <a:prstGeom prst="rect">
            <a:avLst/>
          </a:prstGeom>
        </p:spPr>
      </p:pic>
      <p:pic>
        <p:nvPicPr>
          <p:cNvPr id="36" name="Picture 35" descr="polio_pathogenesis_sketch.jpg"/>
          <p:cNvPicPr>
            <a:picLocks noChangeAspect="1"/>
          </p:cNvPicPr>
          <p:nvPr/>
        </p:nvPicPr>
        <p:blipFill rotWithShape="1">
          <a:blip r:embed="rId3">
            <a:extLst>
              <a:ext uri="{28A0092B-C50C-407E-A947-70E740481C1C}">
                <a14:useLocalDpi xmlns:a14="http://schemas.microsoft.com/office/drawing/2010/main" val="0"/>
              </a:ext>
            </a:extLst>
          </a:blip>
          <a:srcRect l="17336" t="30921" r="54596" b="34893"/>
          <a:stretch/>
        </p:blipFill>
        <p:spPr>
          <a:xfrm>
            <a:off x="3765952" y="2711840"/>
            <a:ext cx="696936" cy="1358128"/>
          </a:xfrm>
          <a:prstGeom prst="rect">
            <a:avLst/>
          </a:prstGeom>
        </p:spPr>
      </p:pic>
      <p:sp>
        <p:nvSpPr>
          <p:cNvPr id="37" name="TextBox 36"/>
          <p:cNvSpPr txBox="1"/>
          <p:nvPr/>
        </p:nvSpPr>
        <p:spPr>
          <a:xfrm>
            <a:off x="5864244" y="1248835"/>
            <a:ext cx="6675829" cy="830997"/>
          </a:xfrm>
          <a:prstGeom prst="rect">
            <a:avLst/>
          </a:prstGeom>
          <a:noFill/>
        </p:spPr>
        <p:txBody>
          <a:bodyPr wrap="square" rtlCol="0">
            <a:spAutoFit/>
          </a:bodyPr>
          <a:lstStyle/>
          <a:p>
            <a:r>
              <a:rPr lang="en-US" sz="4800" dirty="0">
                <a:solidFill>
                  <a:schemeClr val="bg1"/>
                </a:solidFill>
                <a:latin typeface="Avenir Book" charset="0"/>
                <a:ea typeface="Avenir Book" charset="0"/>
                <a:cs typeface="Avenir Book" charset="0"/>
              </a:rPr>
              <a:t>(3) Reduces symptoms</a:t>
            </a:r>
          </a:p>
        </p:txBody>
      </p:sp>
      <p:cxnSp>
        <p:nvCxnSpPr>
          <p:cNvPr id="38" name="Straight Arrow Connector 37"/>
          <p:cNvCxnSpPr/>
          <p:nvPr/>
        </p:nvCxnSpPr>
        <p:spPr>
          <a:xfrm flipV="1">
            <a:off x="2276231" y="2481385"/>
            <a:ext cx="332154" cy="1244689"/>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2276231" y="3726074"/>
            <a:ext cx="332154" cy="591926"/>
          </a:xfrm>
          <a:prstGeom prst="straightConnector1">
            <a:avLst/>
          </a:prstGeom>
          <a:ln>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3404491" y="1791522"/>
            <a:ext cx="361461" cy="1080722"/>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3404491" y="2872243"/>
            <a:ext cx="361461" cy="185526"/>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3404491" y="4542692"/>
            <a:ext cx="473894" cy="535134"/>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3404491" y="5077825"/>
            <a:ext cx="473894" cy="494878"/>
          </a:xfrm>
          <a:prstGeom prst="straightConnector1">
            <a:avLst/>
          </a:prstGeom>
          <a:ln w="12700">
            <a:solidFill>
              <a:srgbClr val="FFDA74"/>
            </a:solidFill>
            <a:tailEnd type="arrow"/>
          </a:ln>
        </p:spPr>
        <p:style>
          <a:lnRef idx="2">
            <a:schemeClr val="accent1"/>
          </a:lnRef>
          <a:fillRef idx="0">
            <a:schemeClr val="accent1"/>
          </a:fillRef>
          <a:effectRef idx="1">
            <a:schemeClr val="accent1"/>
          </a:effectRef>
          <a:fontRef idx="minor">
            <a:schemeClr val="tx1"/>
          </a:fontRef>
        </p:style>
      </p:cxnSp>
      <p:pic>
        <p:nvPicPr>
          <p:cNvPr id="46" name="Picture 45" descr="syringe-on-black-background.jpg"/>
          <p:cNvPicPr>
            <a:picLocks noChangeAspect="1"/>
          </p:cNvPicPr>
          <p:nvPr/>
        </p:nvPicPr>
        <p:blipFill rotWithShape="1">
          <a:blip r:embed="rId4">
            <a:extLst>
              <a:ext uri="{28A0092B-C50C-407E-A947-70E740481C1C}">
                <a14:useLocalDpi xmlns:a14="http://schemas.microsoft.com/office/drawing/2010/main" val="0"/>
              </a:ext>
            </a:extLst>
          </a:blip>
          <a:srcRect t="8163"/>
          <a:stretch/>
        </p:blipFill>
        <p:spPr>
          <a:xfrm>
            <a:off x="2204915" y="1350190"/>
            <a:ext cx="1195668" cy="647857"/>
          </a:xfrm>
          <a:prstGeom prst="rect">
            <a:avLst/>
          </a:prstGeom>
        </p:spPr>
      </p:pic>
      <p:cxnSp>
        <p:nvCxnSpPr>
          <p:cNvPr id="50" name="Straight Arrow Connector 49"/>
          <p:cNvCxnSpPr/>
          <p:nvPr/>
        </p:nvCxnSpPr>
        <p:spPr>
          <a:xfrm>
            <a:off x="4462888" y="4318000"/>
            <a:ext cx="1569612" cy="0"/>
          </a:xfrm>
          <a:prstGeom prst="straightConnector1">
            <a:avLst/>
          </a:prstGeom>
          <a:ln w="50800">
            <a:solidFill>
              <a:schemeClr val="bg1"/>
            </a:solidFill>
            <a:prstDash val="sysDot"/>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522005" y="2418414"/>
            <a:ext cx="5542666" cy="1077218"/>
          </a:xfrm>
          <a:prstGeom prst="rect">
            <a:avLst/>
          </a:prstGeom>
          <a:noFill/>
        </p:spPr>
        <p:txBody>
          <a:bodyPr wrap="square" rtlCol="0">
            <a:spAutoFit/>
          </a:bodyPr>
          <a:lstStyle/>
          <a:p>
            <a:r>
              <a:rPr lang="en-US" sz="3200" i="1" dirty="0">
                <a:solidFill>
                  <a:schemeClr val="bg1"/>
                </a:solidFill>
                <a:latin typeface="Avenir Book" charset="0"/>
                <a:ea typeface="Avenir Book" charset="0"/>
                <a:cs typeface="Avenir Book" charset="0"/>
              </a:rPr>
              <a:t>Protects vaccinated individuals </a:t>
            </a:r>
            <a:r>
              <a:rPr lang="en-US" sz="3200" i="1">
                <a:solidFill>
                  <a:schemeClr val="bg1"/>
                </a:solidFill>
                <a:latin typeface="Avenir Book" charset="0"/>
                <a:ea typeface="Avenir Book" charset="0"/>
                <a:cs typeface="Avenir Book" charset="0"/>
              </a:rPr>
              <a:t>from pathology</a:t>
            </a:r>
            <a:endParaRPr lang="en-US" sz="3200" i="1" dirty="0">
              <a:solidFill>
                <a:schemeClr val="bg1"/>
              </a:solidFill>
              <a:latin typeface="Avenir Book" charset="0"/>
              <a:ea typeface="Avenir Book" charset="0"/>
              <a:cs typeface="Avenir Book" charset="0"/>
            </a:endParaRPr>
          </a:p>
        </p:txBody>
      </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4027"/>
          <a:stretch/>
        </p:blipFill>
        <p:spPr>
          <a:xfrm>
            <a:off x="6377288" y="3460904"/>
            <a:ext cx="5227269" cy="2824950"/>
          </a:xfrm>
          <a:prstGeom prst="rect">
            <a:avLst/>
          </a:prstGeom>
        </p:spPr>
      </p:pic>
      <p:cxnSp>
        <p:nvCxnSpPr>
          <p:cNvPr id="53" name="Straight Connector 52"/>
          <p:cNvCxnSpPr/>
          <p:nvPr/>
        </p:nvCxnSpPr>
        <p:spPr>
          <a:xfrm>
            <a:off x="6377288" y="3471704"/>
            <a:ext cx="5227269" cy="2831454"/>
          </a:xfrm>
          <a:prstGeom prst="line">
            <a:avLst/>
          </a:prstGeom>
          <a:ln w="63500">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7180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Vaccine Modes of Action Assessed as Efficacy</a:t>
            </a:r>
          </a:p>
        </p:txBody>
      </p:sp>
      <p:sp>
        <p:nvSpPr>
          <p:cNvPr id="3" name="TextBox 2">
            <a:extLst>
              <a:ext uri="{FF2B5EF4-FFF2-40B4-BE49-F238E27FC236}">
                <a16:creationId xmlns:a16="http://schemas.microsoft.com/office/drawing/2014/main" id="{FD5C2DD7-8DBE-2A49-B2A5-253EEAAA8C60}"/>
              </a:ext>
            </a:extLst>
          </p:cNvPr>
          <p:cNvSpPr txBox="1"/>
          <p:nvPr/>
        </p:nvSpPr>
        <p:spPr>
          <a:xfrm>
            <a:off x="1991033" y="2090172"/>
            <a:ext cx="8332838" cy="2677656"/>
          </a:xfrm>
          <a:prstGeom prst="rect">
            <a:avLst/>
          </a:prstGeom>
          <a:noFill/>
        </p:spPr>
        <p:txBody>
          <a:bodyPr wrap="square" rtlCol="0">
            <a:spAutoFit/>
          </a:bodyPr>
          <a:lstStyle/>
          <a:p>
            <a:r>
              <a:rPr lang="en-US" sz="2800" dirty="0">
                <a:solidFill>
                  <a:schemeClr val="bg1"/>
                </a:solidFill>
              </a:rPr>
              <a:t>Vaccine efficacy is a measure of how well a vaccine works. Efficacy is defined differently among vaccines and is typically uniquely defined within each clinical trial. Vaccines can have multiple efficacy measures representing various modes of action and levels of protection. </a:t>
            </a:r>
          </a:p>
        </p:txBody>
      </p:sp>
    </p:spTree>
    <p:extLst>
      <p:ext uri="{BB962C8B-B14F-4D97-AF65-F5344CB8AC3E}">
        <p14:creationId xmlns:p14="http://schemas.microsoft.com/office/powerpoint/2010/main" val="402413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pic>
        <p:nvPicPr>
          <p:cNvPr id="6" name="Picture 5">
            <a:extLst>
              <a:ext uri="{FF2B5EF4-FFF2-40B4-BE49-F238E27FC236}">
                <a16:creationId xmlns:a16="http://schemas.microsoft.com/office/drawing/2014/main" id="{38254F70-6D10-A747-9AC3-109B479AF00A}"/>
              </a:ext>
            </a:extLst>
          </p:cNvPr>
          <p:cNvPicPr>
            <a:picLocks noChangeAspect="1"/>
          </p:cNvPicPr>
          <p:nvPr/>
        </p:nvPicPr>
        <p:blipFill>
          <a:blip r:embed="rId3"/>
          <a:stretch>
            <a:fillRect/>
          </a:stretch>
        </p:blipFill>
        <p:spPr>
          <a:xfrm>
            <a:off x="4016477" y="1891481"/>
            <a:ext cx="7315200" cy="3429000"/>
          </a:xfrm>
          <a:prstGeom prst="rect">
            <a:avLst/>
          </a:prstGeom>
        </p:spPr>
      </p:pic>
      <p:sp>
        <p:nvSpPr>
          <p:cNvPr id="7" name="TextBox 6">
            <a:extLst>
              <a:ext uri="{FF2B5EF4-FFF2-40B4-BE49-F238E27FC236}">
                <a16:creationId xmlns:a16="http://schemas.microsoft.com/office/drawing/2014/main" id="{F5563CC9-D2B8-B142-B641-9C5220DF7512}"/>
              </a:ext>
            </a:extLst>
          </p:cNvPr>
          <p:cNvSpPr txBox="1"/>
          <p:nvPr/>
        </p:nvSpPr>
        <p:spPr>
          <a:xfrm>
            <a:off x="722671" y="1917290"/>
            <a:ext cx="2428086" cy="830997"/>
          </a:xfrm>
          <a:prstGeom prst="rect">
            <a:avLst/>
          </a:prstGeom>
          <a:noFill/>
        </p:spPr>
        <p:txBody>
          <a:bodyPr wrap="square" rtlCol="0">
            <a:spAutoFit/>
          </a:bodyPr>
          <a:lstStyle/>
          <a:p>
            <a:r>
              <a:rPr lang="en-US" sz="2400" dirty="0">
                <a:solidFill>
                  <a:schemeClr val="bg1"/>
                </a:solidFill>
              </a:rPr>
              <a:t>Pfizer-</a:t>
            </a:r>
            <a:r>
              <a:rPr lang="en-US" sz="2400" dirty="0" err="1">
                <a:solidFill>
                  <a:schemeClr val="bg1"/>
                </a:solidFill>
              </a:rPr>
              <a:t>BioNTech</a:t>
            </a:r>
            <a:r>
              <a:rPr lang="en-US" sz="2400" dirty="0">
                <a:solidFill>
                  <a:schemeClr val="bg1"/>
                </a:solidFill>
              </a:rPr>
              <a:t> COVID-19 Vaccine</a:t>
            </a:r>
          </a:p>
        </p:txBody>
      </p:sp>
      <p:sp>
        <p:nvSpPr>
          <p:cNvPr id="10" name="Text Box 1">
            <a:extLst>
              <a:ext uri="{FF2B5EF4-FFF2-40B4-BE49-F238E27FC236}">
                <a16:creationId xmlns:a16="http://schemas.microsoft.com/office/drawing/2014/main" id="{A4F97B93-EA49-D342-9359-EC92465DA264}"/>
              </a:ext>
            </a:extLst>
          </p:cNvPr>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spTree>
    <p:extLst>
      <p:ext uri="{BB962C8B-B14F-4D97-AF65-F5344CB8AC3E}">
        <p14:creationId xmlns:p14="http://schemas.microsoft.com/office/powerpoint/2010/main" val="530915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pic>
        <p:nvPicPr>
          <p:cNvPr id="8" name="Picture 7">
            <a:extLst>
              <a:ext uri="{FF2B5EF4-FFF2-40B4-BE49-F238E27FC236}">
                <a16:creationId xmlns:a16="http://schemas.microsoft.com/office/drawing/2014/main" id="{578DDD83-FC94-DD40-8413-0695B8AB2864}"/>
              </a:ext>
            </a:extLst>
          </p:cNvPr>
          <p:cNvPicPr>
            <a:picLocks noChangeAspect="1"/>
          </p:cNvPicPr>
          <p:nvPr/>
        </p:nvPicPr>
        <p:blipFill>
          <a:blip r:embed="rId3"/>
          <a:stretch>
            <a:fillRect/>
          </a:stretch>
        </p:blipFill>
        <p:spPr>
          <a:xfrm>
            <a:off x="3404316" y="71044"/>
            <a:ext cx="8539521" cy="6715912"/>
          </a:xfrm>
          <a:prstGeom prst="rect">
            <a:avLst/>
          </a:prstGeom>
        </p:spPr>
      </p:pic>
      <p:sp>
        <p:nvSpPr>
          <p:cNvPr id="9" name="TextBox 8">
            <a:extLst>
              <a:ext uri="{FF2B5EF4-FFF2-40B4-BE49-F238E27FC236}">
                <a16:creationId xmlns:a16="http://schemas.microsoft.com/office/drawing/2014/main" id="{6C0F5B5D-F182-A84E-89E4-992FA4A68BF8}"/>
              </a:ext>
            </a:extLst>
          </p:cNvPr>
          <p:cNvSpPr txBox="1"/>
          <p:nvPr/>
        </p:nvSpPr>
        <p:spPr>
          <a:xfrm>
            <a:off x="722671" y="1917290"/>
            <a:ext cx="2428086" cy="830997"/>
          </a:xfrm>
          <a:prstGeom prst="rect">
            <a:avLst/>
          </a:prstGeom>
          <a:noFill/>
        </p:spPr>
        <p:txBody>
          <a:bodyPr wrap="square" rtlCol="0">
            <a:spAutoFit/>
          </a:bodyPr>
          <a:lstStyle/>
          <a:p>
            <a:r>
              <a:rPr lang="en-US" sz="2400" dirty="0">
                <a:solidFill>
                  <a:schemeClr val="bg1"/>
                </a:solidFill>
              </a:rPr>
              <a:t>Pfizer-</a:t>
            </a:r>
            <a:r>
              <a:rPr lang="en-US" sz="2400" dirty="0" err="1">
                <a:solidFill>
                  <a:schemeClr val="bg1"/>
                </a:solidFill>
              </a:rPr>
              <a:t>BioNTech</a:t>
            </a:r>
            <a:r>
              <a:rPr lang="en-US" sz="2400" dirty="0">
                <a:solidFill>
                  <a:schemeClr val="bg1"/>
                </a:solidFill>
              </a:rPr>
              <a:t> COVID-19 Vaccine</a:t>
            </a:r>
          </a:p>
        </p:txBody>
      </p:sp>
      <p:sp>
        <p:nvSpPr>
          <p:cNvPr id="2" name="Rectangle 1">
            <a:extLst>
              <a:ext uri="{FF2B5EF4-FFF2-40B4-BE49-F238E27FC236}">
                <a16:creationId xmlns:a16="http://schemas.microsoft.com/office/drawing/2014/main" id="{666A5C8C-21EE-2C49-B7A3-83A13C0D6EBE}"/>
              </a:ext>
            </a:extLst>
          </p:cNvPr>
          <p:cNvSpPr/>
          <p:nvPr/>
        </p:nvSpPr>
        <p:spPr>
          <a:xfrm>
            <a:off x="9129252" y="4527756"/>
            <a:ext cx="1283109" cy="23007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651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pic>
        <p:nvPicPr>
          <p:cNvPr id="3" name="Picture 2">
            <a:extLst>
              <a:ext uri="{FF2B5EF4-FFF2-40B4-BE49-F238E27FC236}">
                <a16:creationId xmlns:a16="http://schemas.microsoft.com/office/drawing/2014/main" id="{1A55E485-72FB-2148-9954-64AA5E04B6A4}"/>
              </a:ext>
            </a:extLst>
          </p:cNvPr>
          <p:cNvPicPr>
            <a:picLocks noChangeAspect="1"/>
          </p:cNvPicPr>
          <p:nvPr/>
        </p:nvPicPr>
        <p:blipFill>
          <a:blip r:embed="rId3"/>
          <a:stretch>
            <a:fillRect/>
          </a:stretch>
        </p:blipFill>
        <p:spPr>
          <a:xfrm>
            <a:off x="2492476" y="2963270"/>
            <a:ext cx="9133757" cy="3404614"/>
          </a:xfrm>
          <a:prstGeom prst="rect">
            <a:avLst/>
          </a:prstGeom>
        </p:spPr>
      </p:pic>
      <p:sp>
        <p:nvSpPr>
          <p:cNvPr id="6" name="TextBox 5">
            <a:extLst>
              <a:ext uri="{FF2B5EF4-FFF2-40B4-BE49-F238E27FC236}">
                <a16:creationId xmlns:a16="http://schemas.microsoft.com/office/drawing/2014/main" id="{EA3FCA2F-ABBD-A14D-9E5C-0DAEF13B3A46}"/>
              </a:ext>
            </a:extLst>
          </p:cNvPr>
          <p:cNvSpPr txBox="1"/>
          <p:nvPr/>
        </p:nvSpPr>
        <p:spPr>
          <a:xfrm>
            <a:off x="722671" y="1917290"/>
            <a:ext cx="2428086" cy="830997"/>
          </a:xfrm>
          <a:prstGeom prst="rect">
            <a:avLst/>
          </a:prstGeom>
          <a:noFill/>
        </p:spPr>
        <p:txBody>
          <a:bodyPr wrap="square" rtlCol="0">
            <a:spAutoFit/>
          </a:bodyPr>
          <a:lstStyle/>
          <a:p>
            <a:r>
              <a:rPr lang="en-US" sz="2400" dirty="0">
                <a:solidFill>
                  <a:schemeClr val="bg1"/>
                </a:solidFill>
              </a:rPr>
              <a:t>Pfizer-</a:t>
            </a:r>
            <a:r>
              <a:rPr lang="en-US" sz="2400" dirty="0" err="1">
                <a:solidFill>
                  <a:schemeClr val="bg1"/>
                </a:solidFill>
              </a:rPr>
              <a:t>BioNTech</a:t>
            </a:r>
            <a:r>
              <a:rPr lang="en-US" sz="2400" dirty="0">
                <a:solidFill>
                  <a:schemeClr val="bg1"/>
                </a:solidFill>
              </a:rPr>
              <a:t> COVID-19 Vaccine</a:t>
            </a:r>
          </a:p>
        </p:txBody>
      </p:sp>
    </p:spTree>
    <p:extLst>
      <p:ext uri="{BB962C8B-B14F-4D97-AF65-F5344CB8AC3E}">
        <p14:creationId xmlns:p14="http://schemas.microsoft.com/office/powerpoint/2010/main" val="4163172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sp>
        <p:nvSpPr>
          <p:cNvPr id="2" name="TextBox 1">
            <a:extLst>
              <a:ext uri="{FF2B5EF4-FFF2-40B4-BE49-F238E27FC236}">
                <a16:creationId xmlns:a16="http://schemas.microsoft.com/office/drawing/2014/main" id="{6F63FA20-194F-2342-ABA8-F7DDF5EE12CD}"/>
              </a:ext>
            </a:extLst>
          </p:cNvPr>
          <p:cNvSpPr txBox="1"/>
          <p:nvPr/>
        </p:nvSpPr>
        <p:spPr>
          <a:xfrm>
            <a:off x="1017638" y="1363541"/>
            <a:ext cx="9822426" cy="5693866"/>
          </a:xfrm>
          <a:prstGeom prst="rect">
            <a:avLst/>
          </a:prstGeom>
          <a:noFill/>
        </p:spPr>
        <p:txBody>
          <a:bodyPr wrap="square" rtlCol="0">
            <a:spAutoFit/>
          </a:bodyPr>
          <a:lstStyle/>
          <a:p>
            <a:r>
              <a:rPr lang="en-US" sz="2800" dirty="0">
                <a:solidFill>
                  <a:schemeClr val="bg1"/>
                </a:solidFill>
              </a:rPr>
              <a:t>Primary Efficacy for Pfizer COVID-19 vaccine:</a:t>
            </a:r>
          </a:p>
          <a:p>
            <a:endParaRPr lang="en-US" sz="2800" dirty="0">
              <a:solidFill>
                <a:schemeClr val="bg1"/>
              </a:solidFill>
            </a:endParaRPr>
          </a:p>
          <a:p>
            <a:r>
              <a:rPr lang="en-US" sz="2800" dirty="0">
                <a:solidFill>
                  <a:schemeClr val="bg1"/>
                </a:solidFill>
              </a:rPr>
              <a:t>Individuals get 2 doses and have no evidence of SARS-CoV-2 infection prior to 7 days after dose 2 (i.e., they are given enough time for both doses to work)</a:t>
            </a:r>
          </a:p>
          <a:p>
            <a:endParaRPr lang="en-US" sz="2800" dirty="0">
              <a:solidFill>
                <a:schemeClr val="bg1"/>
              </a:solidFill>
            </a:endParaRPr>
          </a:p>
          <a:p>
            <a:r>
              <a:rPr lang="en-US" sz="2800" dirty="0">
                <a:solidFill>
                  <a:schemeClr val="bg1"/>
                </a:solidFill>
              </a:rPr>
              <a:t>Cases counted starting 7 days after dose 2 </a:t>
            </a:r>
          </a:p>
          <a:p>
            <a:endParaRPr lang="en-US" sz="2800" dirty="0">
              <a:solidFill>
                <a:schemeClr val="bg1"/>
              </a:solidFill>
            </a:endParaRPr>
          </a:p>
          <a:p>
            <a:r>
              <a:rPr lang="en-US" sz="2800" dirty="0">
                <a:solidFill>
                  <a:schemeClr val="bg1"/>
                </a:solidFill>
              </a:rPr>
              <a:t>Cases of COVID-19 defined as one or more symptoms and positive PCR test within 4d of symptoms</a:t>
            </a:r>
          </a:p>
          <a:p>
            <a:endParaRPr lang="en-US" sz="2800" dirty="0">
              <a:solidFill>
                <a:schemeClr val="bg1"/>
              </a:solidFill>
            </a:endParaRPr>
          </a:p>
          <a:p>
            <a:endParaRPr lang="en-US" sz="2800" dirty="0">
              <a:solidFill>
                <a:schemeClr val="bg1"/>
              </a:solidFill>
            </a:endParaRPr>
          </a:p>
          <a:p>
            <a:endParaRPr lang="en-US" sz="2800" dirty="0">
              <a:solidFill>
                <a:schemeClr val="bg1"/>
              </a:solidFill>
            </a:endParaRPr>
          </a:p>
        </p:txBody>
      </p:sp>
    </p:spTree>
    <p:extLst>
      <p:ext uri="{BB962C8B-B14F-4D97-AF65-F5344CB8AC3E}">
        <p14:creationId xmlns:p14="http://schemas.microsoft.com/office/powerpoint/2010/main" val="1111936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6" name="TextBox 5">
            <a:extLst>
              <a:ext uri="{FF2B5EF4-FFF2-40B4-BE49-F238E27FC236}">
                <a16:creationId xmlns:a16="http://schemas.microsoft.com/office/drawing/2014/main" id="{EA3FCA2F-ABBD-A14D-9E5C-0DAEF13B3A46}"/>
              </a:ext>
            </a:extLst>
          </p:cNvPr>
          <p:cNvSpPr txBox="1"/>
          <p:nvPr/>
        </p:nvSpPr>
        <p:spPr>
          <a:xfrm>
            <a:off x="722671" y="1917290"/>
            <a:ext cx="2428086" cy="1569660"/>
          </a:xfrm>
          <a:prstGeom prst="rect">
            <a:avLst/>
          </a:prstGeom>
          <a:noFill/>
        </p:spPr>
        <p:txBody>
          <a:bodyPr wrap="square" rtlCol="0">
            <a:spAutoFit/>
          </a:bodyPr>
          <a:lstStyle/>
          <a:p>
            <a:r>
              <a:rPr lang="en-US" sz="2400" dirty="0">
                <a:solidFill>
                  <a:schemeClr val="bg1"/>
                </a:solidFill>
              </a:rPr>
              <a:t>Pfizer-</a:t>
            </a:r>
            <a:r>
              <a:rPr lang="en-US" sz="2400" dirty="0" err="1">
                <a:solidFill>
                  <a:schemeClr val="bg1"/>
                </a:solidFill>
              </a:rPr>
              <a:t>BioNTech</a:t>
            </a:r>
            <a:r>
              <a:rPr lang="en-US" sz="2400" dirty="0">
                <a:solidFill>
                  <a:schemeClr val="bg1"/>
                </a:solidFill>
              </a:rPr>
              <a:t> COVID-19 Vaccine used six efficacy metrics</a:t>
            </a:r>
          </a:p>
        </p:txBody>
      </p:sp>
      <p:pic>
        <p:nvPicPr>
          <p:cNvPr id="4" name="Picture 3">
            <a:extLst>
              <a:ext uri="{FF2B5EF4-FFF2-40B4-BE49-F238E27FC236}">
                <a16:creationId xmlns:a16="http://schemas.microsoft.com/office/drawing/2014/main" id="{57908493-A8F6-4440-8709-D7643E6B7AE4}"/>
              </a:ext>
            </a:extLst>
          </p:cNvPr>
          <p:cNvPicPr>
            <a:picLocks noChangeAspect="1"/>
          </p:cNvPicPr>
          <p:nvPr/>
        </p:nvPicPr>
        <p:blipFill>
          <a:blip r:embed="rId3"/>
          <a:stretch>
            <a:fillRect/>
          </a:stretch>
        </p:blipFill>
        <p:spPr>
          <a:xfrm>
            <a:off x="4340539" y="207361"/>
            <a:ext cx="6956726" cy="6443277"/>
          </a:xfrm>
          <a:prstGeom prst="rect">
            <a:avLst/>
          </a:prstGeom>
        </p:spPr>
      </p:pic>
    </p:spTree>
    <p:extLst>
      <p:ext uri="{BB962C8B-B14F-4D97-AF65-F5344CB8AC3E}">
        <p14:creationId xmlns:p14="http://schemas.microsoft.com/office/powerpoint/2010/main" val="1074905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pic>
        <p:nvPicPr>
          <p:cNvPr id="5" name="Picture 4">
            <a:extLst>
              <a:ext uri="{FF2B5EF4-FFF2-40B4-BE49-F238E27FC236}">
                <a16:creationId xmlns:a16="http://schemas.microsoft.com/office/drawing/2014/main" id="{91175C34-2812-9146-8792-AC334E34E09F}"/>
              </a:ext>
            </a:extLst>
          </p:cNvPr>
          <p:cNvPicPr>
            <a:picLocks noChangeAspect="1"/>
          </p:cNvPicPr>
          <p:nvPr/>
        </p:nvPicPr>
        <p:blipFill>
          <a:blip r:embed="rId4"/>
          <a:stretch>
            <a:fillRect/>
          </a:stretch>
        </p:blipFill>
        <p:spPr>
          <a:xfrm>
            <a:off x="1777239" y="1616031"/>
            <a:ext cx="9144000" cy="4279900"/>
          </a:xfrm>
          <a:prstGeom prst="rect">
            <a:avLst/>
          </a:prstGeom>
        </p:spPr>
      </p:pic>
    </p:spTree>
    <p:extLst>
      <p:ext uri="{BB962C8B-B14F-4D97-AF65-F5344CB8AC3E}">
        <p14:creationId xmlns:p14="http://schemas.microsoft.com/office/powerpoint/2010/main" val="2404402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pic>
        <p:nvPicPr>
          <p:cNvPr id="3" name="Picture 2">
            <a:extLst>
              <a:ext uri="{FF2B5EF4-FFF2-40B4-BE49-F238E27FC236}">
                <a16:creationId xmlns:a16="http://schemas.microsoft.com/office/drawing/2014/main" id="{E0E05359-2FDD-DF49-91CA-06973A2938BA}"/>
              </a:ext>
            </a:extLst>
          </p:cNvPr>
          <p:cNvPicPr>
            <a:picLocks noChangeAspect="1"/>
          </p:cNvPicPr>
          <p:nvPr/>
        </p:nvPicPr>
        <p:blipFill>
          <a:blip r:embed="rId4"/>
          <a:stretch>
            <a:fillRect/>
          </a:stretch>
        </p:blipFill>
        <p:spPr>
          <a:xfrm>
            <a:off x="620251" y="851718"/>
            <a:ext cx="11236823" cy="3336823"/>
          </a:xfrm>
          <a:prstGeom prst="rect">
            <a:avLst/>
          </a:prstGeom>
        </p:spPr>
      </p:pic>
      <p:cxnSp>
        <p:nvCxnSpPr>
          <p:cNvPr id="4" name="Straight Connector 3">
            <a:extLst>
              <a:ext uri="{FF2B5EF4-FFF2-40B4-BE49-F238E27FC236}">
                <a16:creationId xmlns:a16="http://schemas.microsoft.com/office/drawing/2014/main" id="{E951D51D-CD1D-C241-A019-29CA425202D6}"/>
              </a:ext>
            </a:extLst>
          </p:cNvPr>
          <p:cNvCxnSpPr>
            <a:cxnSpLocks/>
          </p:cNvCxnSpPr>
          <p:nvPr/>
        </p:nvCxnSpPr>
        <p:spPr>
          <a:xfrm>
            <a:off x="3392129" y="1504335"/>
            <a:ext cx="77281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E96FE5A-71DB-C840-851D-B37AD46DF5D5}"/>
              </a:ext>
            </a:extLst>
          </p:cNvPr>
          <p:cNvCxnSpPr>
            <a:cxnSpLocks/>
          </p:cNvCxnSpPr>
          <p:nvPr/>
        </p:nvCxnSpPr>
        <p:spPr>
          <a:xfrm>
            <a:off x="860322" y="1789471"/>
            <a:ext cx="77281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65D59E6-E76F-FD44-A6A5-1DABFCF0702D}"/>
              </a:ext>
            </a:extLst>
          </p:cNvPr>
          <p:cNvPicPr>
            <a:picLocks noChangeAspect="1"/>
          </p:cNvPicPr>
          <p:nvPr/>
        </p:nvPicPr>
        <p:blipFill>
          <a:blip r:embed="rId5"/>
          <a:stretch>
            <a:fillRect/>
          </a:stretch>
        </p:blipFill>
        <p:spPr>
          <a:xfrm>
            <a:off x="1618226" y="4354870"/>
            <a:ext cx="10337800" cy="2336800"/>
          </a:xfrm>
          <a:prstGeom prst="rect">
            <a:avLst/>
          </a:prstGeom>
        </p:spPr>
      </p:pic>
      <p:sp>
        <p:nvSpPr>
          <p:cNvPr id="10" name="Rectangle 9">
            <a:extLst>
              <a:ext uri="{FF2B5EF4-FFF2-40B4-BE49-F238E27FC236}">
                <a16:creationId xmlns:a16="http://schemas.microsoft.com/office/drawing/2014/main" id="{90C4E701-9E4F-854A-8D6D-CE4F4D2A9F13}"/>
              </a:ext>
            </a:extLst>
          </p:cNvPr>
          <p:cNvSpPr/>
          <p:nvPr/>
        </p:nvSpPr>
        <p:spPr>
          <a:xfrm>
            <a:off x="1618226" y="4391378"/>
            <a:ext cx="4916129" cy="212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0DF355A-040C-5F4F-871D-FC301C275413}"/>
              </a:ext>
            </a:extLst>
          </p:cNvPr>
          <p:cNvSpPr txBox="1"/>
          <p:nvPr/>
        </p:nvSpPr>
        <p:spPr>
          <a:xfrm>
            <a:off x="169196" y="4635376"/>
            <a:ext cx="1382252" cy="830997"/>
          </a:xfrm>
          <a:prstGeom prst="rect">
            <a:avLst/>
          </a:prstGeom>
          <a:noFill/>
        </p:spPr>
        <p:txBody>
          <a:bodyPr wrap="square" rtlCol="0">
            <a:spAutoFit/>
          </a:bodyPr>
          <a:lstStyle/>
          <a:p>
            <a:pPr algn="ctr"/>
            <a:r>
              <a:rPr lang="en-US" sz="2400" dirty="0" err="1">
                <a:solidFill>
                  <a:schemeClr val="bg1"/>
                </a:solidFill>
              </a:rPr>
              <a:t>Moderna</a:t>
            </a:r>
            <a:r>
              <a:rPr lang="en-US" sz="2400" dirty="0">
                <a:solidFill>
                  <a:schemeClr val="bg1"/>
                </a:solidFill>
              </a:rPr>
              <a:t> vaccine</a:t>
            </a:r>
          </a:p>
        </p:txBody>
      </p:sp>
    </p:spTree>
    <p:extLst>
      <p:ext uri="{BB962C8B-B14F-4D97-AF65-F5344CB8AC3E}">
        <p14:creationId xmlns:p14="http://schemas.microsoft.com/office/powerpoint/2010/main" val="360439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pic>
        <p:nvPicPr>
          <p:cNvPr id="5" name="Picture 4">
            <a:extLst>
              <a:ext uri="{FF2B5EF4-FFF2-40B4-BE49-F238E27FC236}">
                <a16:creationId xmlns:a16="http://schemas.microsoft.com/office/drawing/2014/main" id="{4BC121D8-F2AA-0A41-8BB9-577795F538ED}"/>
              </a:ext>
            </a:extLst>
          </p:cNvPr>
          <p:cNvPicPr>
            <a:picLocks noChangeAspect="1"/>
          </p:cNvPicPr>
          <p:nvPr/>
        </p:nvPicPr>
        <p:blipFill>
          <a:blip r:embed="rId4"/>
          <a:stretch>
            <a:fillRect/>
          </a:stretch>
        </p:blipFill>
        <p:spPr>
          <a:xfrm>
            <a:off x="692150" y="1657350"/>
            <a:ext cx="10807700" cy="3543300"/>
          </a:xfrm>
          <a:prstGeom prst="rect">
            <a:avLst/>
          </a:prstGeom>
        </p:spPr>
      </p:pic>
      <p:sp>
        <p:nvSpPr>
          <p:cNvPr id="12" name="TextBox 11">
            <a:extLst>
              <a:ext uri="{FF2B5EF4-FFF2-40B4-BE49-F238E27FC236}">
                <a16:creationId xmlns:a16="http://schemas.microsoft.com/office/drawing/2014/main" id="{8428CAF8-01D9-FB43-8185-AA4404618564}"/>
              </a:ext>
            </a:extLst>
          </p:cNvPr>
          <p:cNvSpPr txBox="1"/>
          <p:nvPr/>
        </p:nvSpPr>
        <p:spPr>
          <a:xfrm>
            <a:off x="228189" y="5844744"/>
            <a:ext cx="1382252" cy="830997"/>
          </a:xfrm>
          <a:prstGeom prst="rect">
            <a:avLst/>
          </a:prstGeom>
          <a:noFill/>
        </p:spPr>
        <p:txBody>
          <a:bodyPr wrap="square" rtlCol="0">
            <a:spAutoFit/>
          </a:bodyPr>
          <a:lstStyle/>
          <a:p>
            <a:pPr algn="ctr"/>
            <a:r>
              <a:rPr lang="en-US" sz="2400" dirty="0" err="1">
                <a:solidFill>
                  <a:schemeClr val="bg1"/>
                </a:solidFill>
              </a:rPr>
              <a:t>Moderna</a:t>
            </a:r>
            <a:r>
              <a:rPr lang="en-US" sz="2400" dirty="0">
                <a:solidFill>
                  <a:schemeClr val="bg1"/>
                </a:solidFill>
              </a:rPr>
              <a:t> vaccine</a:t>
            </a:r>
          </a:p>
        </p:txBody>
      </p:sp>
    </p:spTree>
    <p:extLst>
      <p:ext uri="{BB962C8B-B14F-4D97-AF65-F5344CB8AC3E}">
        <p14:creationId xmlns:p14="http://schemas.microsoft.com/office/powerpoint/2010/main" val="218033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sp>
        <p:nvSpPr>
          <p:cNvPr id="12" name="TextBox 11">
            <a:extLst>
              <a:ext uri="{FF2B5EF4-FFF2-40B4-BE49-F238E27FC236}">
                <a16:creationId xmlns:a16="http://schemas.microsoft.com/office/drawing/2014/main" id="{8428CAF8-01D9-FB43-8185-AA4404618564}"/>
              </a:ext>
            </a:extLst>
          </p:cNvPr>
          <p:cNvSpPr txBox="1"/>
          <p:nvPr/>
        </p:nvSpPr>
        <p:spPr>
          <a:xfrm>
            <a:off x="498987" y="1575802"/>
            <a:ext cx="10739285" cy="4832092"/>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bg1"/>
                </a:solidFill>
              </a:rPr>
              <a:t>The primary vaccine efficacy endpoints for the Pfizer and </a:t>
            </a:r>
            <a:r>
              <a:rPr lang="en-US" sz="2800" dirty="0" err="1">
                <a:solidFill>
                  <a:schemeClr val="bg1"/>
                </a:solidFill>
              </a:rPr>
              <a:t>Moderna</a:t>
            </a:r>
            <a:r>
              <a:rPr lang="en-US" sz="2800" dirty="0">
                <a:solidFill>
                  <a:schemeClr val="bg1"/>
                </a:solidFill>
              </a:rPr>
              <a:t> Emergency Use Authorization in the US were measures of protection from symptomatic infection</a:t>
            </a:r>
          </a:p>
          <a:p>
            <a:pPr marL="342900" indent="-342900">
              <a:buFont typeface="Arial" panose="020B0604020202020204" pitchFamily="34" charset="0"/>
              <a:buChar char="•"/>
            </a:pPr>
            <a:endParaRPr lang="en-US" sz="2800" dirty="0">
              <a:solidFill>
                <a:schemeClr val="bg1"/>
              </a:solidFill>
            </a:endParaRPr>
          </a:p>
          <a:p>
            <a:pPr marL="342900" indent="-342900">
              <a:buFont typeface="Arial" panose="020B0604020202020204" pitchFamily="34" charset="0"/>
              <a:buChar char="•"/>
            </a:pPr>
            <a:r>
              <a:rPr lang="en-US" sz="2800" dirty="0">
                <a:solidFill>
                  <a:schemeClr val="bg1"/>
                </a:solidFill>
              </a:rPr>
              <a:t>Both trials used different definitions of efficacy, but still arrived at similar efficacy measures for their mRNA vaccines</a:t>
            </a:r>
          </a:p>
          <a:p>
            <a:pPr marL="342900" indent="-342900">
              <a:buFont typeface="Arial" panose="020B0604020202020204" pitchFamily="34" charset="0"/>
              <a:buChar char="•"/>
            </a:pPr>
            <a:endParaRPr lang="en-US" sz="2800" dirty="0">
              <a:solidFill>
                <a:schemeClr val="bg1"/>
              </a:solidFill>
            </a:endParaRPr>
          </a:p>
          <a:p>
            <a:pPr marL="342900" indent="-342900">
              <a:buFont typeface="Arial" panose="020B0604020202020204" pitchFamily="34" charset="0"/>
              <a:buChar char="•"/>
            </a:pPr>
            <a:r>
              <a:rPr lang="en-US" sz="2800" dirty="0">
                <a:solidFill>
                  <a:schemeClr val="bg1"/>
                </a:solidFill>
              </a:rPr>
              <a:t>The take away is that efficacy may be uniquely defined by each trial, and for each vaccine, but each efficacy measure can be biologically interpreted by considering which mode(s) of action the efficacy measure addresses</a:t>
            </a:r>
          </a:p>
        </p:txBody>
      </p:sp>
    </p:spTree>
    <p:extLst>
      <p:ext uri="{BB962C8B-B14F-4D97-AF65-F5344CB8AC3E}">
        <p14:creationId xmlns:p14="http://schemas.microsoft.com/office/powerpoint/2010/main" val="4014235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pic>
        <p:nvPicPr>
          <p:cNvPr id="3" name="Picture 2">
            <a:extLst>
              <a:ext uri="{FF2B5EF4-FFF2-40B4-BE49-F238E27FC236}">
                <a16:creationId xmlns:a16="http://schemas.microsoft.com/office/drawing/2014/main" id="{D8452D31-398D-8445-B442-DC9EC6754F7C}"/>
              </a:ext>
            </a:extLst>
          </p:cNvPr>
          <p:cNvPicPr>
            <a:picLocks noChangeAspect="1"/>
          </p:cNvPicPr>
          <p:nvPr/>
        </p:nvPicPr>
        <p:blipFill>
          <a:blip r:embed="rId4"/>
          <a:stretch>
            <a:fillRect/>
          </a:stretch>
        </p:blipFill>
        <p:spPr>
          <a:xfrm>
            <a:off x="1351526" y="996433"/>
            <a:ext cx="8957597" cy="5681545"/>
          </a:xfrm>
          <a:prstGeom prst="rect">
            <a:avLst/>
          </a:prstGeom>
        </p:spPr>
      </p:pic>
      <p:sp>
        <p:nvSpPr>
          <p:cNvPr id="4" name="Rectangle 3">
            <a:extLst>
              <a:ext uri="{FF2B5EF4-FFF2-40B4-BE49-F238E27FC236}">
                <a16:creationId xmlns:a16="http://schemas.microsoft.com/office/drawing/2014/main" id="{D67BF7FD-8C7A-7045-B1E6-EF0007BA073E}"/>
              </a:ext>
            </a:extLst>
          </p:cNvPr>
          <p:cNvSpPr/>
          <p:nvPr/>
        </p:nvSpPr>
        <p:spPr>
          <a:xfrm>
            <a:off x="5501148" y="1371600"/>
            <a:ext cx="4748981" cy="109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84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Exploring Efficacy with the COVID-19 Vaccines in the US </a:t>
            </a:r>
          </a:p>
        </p:txBody>
      </p:sp>
      <p:pic>
        <p:nvPicPr>
          <p:cNvPr id="5" name="Picture 4">
            <a:extLst>
              <a:ext uri="{FF2B5EF4-FFF2-40B4-BE49-F238E27FC236}">
                <a16:creationId xmlns:a16="http://schemas.microsoft.com/office/drawing/2014/main" id="{A58C92A4-CC88-1347-A962-B8F4C8C2953D}"/>
              </a:ext>
            </a:extLst>
          </p:cNvPr>
          <p:cNvPicPr>
            <a:picLocks noChangeAspect="1"/>
          </p:cNvPicPr>
          <p:nvPr/>
        </p:nvPicPr>
        <p:blipFill>
          <a:blip r:embed="rId4"/>
          <a:stretch>
            <a:fillRect/>
          </a:stretch>
        </p:blipFill>
        <p:spPr>
          <a:xfrm>
            <a:off x="2826160" y="3653897"/>
            <a:ext cx="9105900" cy="3048000"/>
          </a:xfrm>
          <a:prstGeom prst="rect">
            <a:avLst/>
          </a:prstGeom>
        </p:spPr>
      </p:pic>
      <p:pic>
        <p:nvPicPr>
          <p:cNvPr id="7" name="Picture 6">
            <a:extLst>
              <a:ext uri="{FF2B5EF4-FFF2-40B4-BE49-F238E27FC236}">
                <a16:creationId xmlns:a16="http://schemas.microsoft.com/office/drawing/2014/main" id="{A08618C6-92B1-E94D-A833-53CC213FE262}"/>
              </a:ext>
            </a:extLst>
          </p:cNvPr>
          <p:cNvPicPr>
            <a:picLocks noChangeAspect="1"/>
          </p:cNvPicPr>
          <p:nvPr/>
        </p:nvPicPr>
        <p:blipFill>
          <a:blip r:embed="rId5"/>
          <a:stretch>
            <a:fillRect/>
          </a:stretch>
        </p:blipFill>
        <p:spPr>
          <a:xfrm>
            <a:off x="609043" y="842248"/>
            <a:ext cx="8063009" cy="2655546"/>
          </a:xfrm>
          <a:prstGeom prst="rect">
            <a:avLst/>
          </a:prstGeom>
        </p:spPr>
      </p:pic>
      <p:sp>
        <p:nvSpPr>
          <p:cNvPr id="8" name="TextBox 7">
            <a:extLst>
              <a:ext uri="{FF2B5EF4-FFF2-40B4-BE49-F238E27FC236}">
                <a16:creationId xmlns:a16="http://schemas.microsoft.com/office/drawing/2014/main" id="{7A62585C-39EE-D741-8442-1F46EAC9C839}"/>
              </a:ext>
            </a:extLst>
          </p:cNvPr>
          <p:cNvSpPr txBox="1"/>
          <p:nvPr/>
        </p:nvSpPr>
        <p:spPr>
          <a:xfrm>
            <a:off x="259940" y="4793226"/>
            <a:ext cx="2566220" cy="369332"/>
          </a:xfrm>
          <a:prstGeom prst="rect">
            <a:avLst/>
          </a:prstGeom>
          <a:noFill/>
        </p:spPr>
        <p:txBody>
          <a:bodyPr wrap="square" rtlCol="0">
            <a:spAutoFit/>
          </a:bodyPr>
          <a:lstStyle/>
          <a:p>
            <a:r>
              <a:rPr lang="en-US" dirty="0">
                <a:solidFill>
                  <a:schemeClr val="bg1"/>
                </a:solidFill>
              </a:rPr>
              <a:t>Published May 15, 2021</a:t>
            </a:r>
          </a:p>
        </p:txBody>
      </p:sp>
      <p:cxnSp>
        <p:nvCxnSpPr>
          <p:cNvPr id="10" name="Straight Connector 9">
            <a:extLst>
              <a:ext uri="{FF2B5EF4-FFF2-40B4-BE49-F238E27FC236}">
                <a16:creationId xmlns:a16="http://schemas.microsoft.com/office/drawing/2014/main" id="{87570911-0C64-4B4D-94E3-01EC16C338B1}"/>
              </a:ext>
            </a:extLst>
          </p:cNvPr>
          <p:cNvCxnSpPr/>
          <p:nvPr/>
        </p:nvCxnSpPr>
        <p:spPr>
          <a:xfrm>
            <a:off x="4940710" y="4793226"/>
            <a:ext cx="699135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BB5F3B7-5205-554B-8ABC-4CE4C6827FE6}"/>
              </a:ext>
            </a:extLst>
          </p:cNvPr>
          <p:cNvCxnSpPr>
            <a:cxnSpLocks/>
          </p:cNvCxnSpPr>
          <p:nvPr/>
        </p:nvCxnSpPr>
        <p:spPr>
          <a:xfrm>
            <a:off x="4724400" y="5196971"/>
            <a:ext cx="238432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047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18" name="Text Box 1"/>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Transmission Blocking Vaccines</a:t>
            </a:r>
          </a:p>
        </p:txBody>
      </p:sp>
      <p:sp>
        <p:nvSpPr>
          <p:cNvPr id="3" name="TextBox 2">
            <a:extLst>
              <a:ext uri="{FF2B5EF4-FFF2-40B4-BE49-F238E27FC236}">
                <a16:creationId xmlns:a16="http://schemas.microsoft.com/office/drawing/2014/main" id="{FD5C2DD7-8DBE-2A49-B2A5-253EEAAA8C60}"/>
              </a:ext>
            </a:extLst>
          </p:cNvPr>
          <p:cNvSpPr txBox="1"/>
          <p:nvPr/>
        </p:nvSpPr>
        <p:spPr>
          <a:xfrm>
            <a:off x="2109019" y="2871836"/>
            <a:ext cx="8332838" cy="1384995"/>
          </a:xfrm>
          <a:prstGeom prst="rect">
            <a:avLst/>
          </a:prstGeom>
          <a:noFill/>
        </p:spPr>
        <p:txBody>
          <a:bodyPr wrap="square" rtlCol="0">
            <a:spAutoFit/>
          </a:bodyPr>
          <a:lstStyle/>
          <a:p>
            <a:r>
              <a:rPr lang="en-US" sz="2800" dirty="0">
                <a:solidFill>
                  <a:schemeClr val="bg1"/>
                </a:solidFill>
              </a:rPr>
              <a:t>Transmission blocking vaccines confer protection from infection and therefore move individuals from the </a:t>
            </a:r>
            <a:r>
              <a:rPr lang="en-US" sz="2800" i="1" dirty="0">
                <a:solidFill>
                  <a:schemeClr val="bg1"/>
                </a:solidFill>
              </a:rPr>
              <a:t>S</a:t>
            </a:r>
            <a:r>
              <a:rPr lang="en-US" sz="2800" dirty="0">
                <a:solidFill>
                  <a:schemeClr val="bg1"/>
                </a:solidFill>
              </a:rPr>
              <a:t>usceptible class and reduce the susceptible pool.</a:t>
            </a:r>
          </a:p>
        </p:txBody>
      </p:sp>
    </p:spTree>
    <p:extLst>
      <p:ext uri="{BB962C8B-B14F-4D97-AF65-F5344CB8AC3E}">
        <p14:creationId xmlns:p14="http://schemas.microsoft.com/office/powerpoint/2010/main" val="3224831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rgbClr val="6B9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47484" y="0"/>
            <a:ext cx="12339484" cy="11208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Avenir Book" charset="0"/>
                <a:ea typeface="Avenir Book" charset="0"/>
                <a:cs typeface="Avenir Book" charset="0"/>
              </a:rPr>
              <a:t>Types of Vaccine Administration</a:t>
            </a:r>
            <a:endParaRPr lang="en-US" sz="4000" i="1" dirty="0">
              <a:solidFill>
                <a:schemeClr val="bg1"/>
              </a:solidFill>
              <a:latin typeface="Avenir Book" charset="0"/>
              <a:ea typeface="Avenir Book" charset="0"/>
              <a:cs typeface="Avenir Book" charset="0"/>
            </a:endParaRPr>
          </a:p>
        </p:txBody>
      </p:sp>
      <p:sp>
        <p:nvSpPr>
          <p:cNvPr id="2" name="TextBox 1">
            <a:extLst>
              <a:ext uri="{FF2B5EF4-FFF2-40B4-BE49-F238E27FC236}">
                <a16:creationId xmlns:a16="http://schemas.microsoft.com/office/drawing/2014/main" id="{F771B52D-E405-8F44-A633-F1738498AEE2}"/>
              </a:ext>
            </a:extLst>
          </p:cNvPr>
          <p:cNvSpPr txBox="1"/>
          <p:nvPr/>
        </p:nvSpPr>
        <p:spPr>
          <a:xfrm>
            <a:off x="1032387" y="1917290"/>
            <a:ext cx="9011265"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Routine immunization</a:t>
            </a:r>
          </a:p>
          <a:p>
            <a:pPr marL="457200" indent="-457200">
              <a:buFont typeface="Arial" panose="020B0604020202020204" pitchFamily="34" charset="0"/>
              <a:buChar char="•"/>
            </a:pPr>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Pulsed vaccination/vaccination campaigns</a:t>
            </a:r>
          </a:p>
          <a:p>
            <a:pPr marL="457200" indent="-457200">
              <a:buFont typeface="Arial" panose="020B0604020202020204" pitchFamily="34" charset="0"/>
              <a:buChar char="•"/>
            </a:pPr>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Catch-up campaigns</a:t>
            </a:r>
          </a:p>
          <a:p>
            <a:pPr marL="457200" indent="-457200">
              <a:buFont typeface="Arial" panose="020B0604020202020204" pitchFamily="34" charset="0"/>
              <a:buChar char="•"/>
            </a:pPr>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Initial roll-out of new vaccine, often phased by risk and/or age group</a:t>
            </a:r>
          </a:p>
        </p:txBody>
      </p:sp>
    </p:spTree>
    <p:extLst>
      <p:ext uri="{BB962C8B-B14F-4D97-AF65-F5344CB8AC3E}">
        <p14:creationId xmlns:p14="http://schemas.microsoft.com/office/powerpoint/2010/main" val="2670258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rgbClr val="6B9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8985564" y="1120878"/>
            <a:ext cx="3206436" cy="279481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chemeClr val="bg1"/>
                </a:solidFill>
                <a:latin typeface="Avenir Book" charset="0"/>
                <a:ea typeface="Avenir Book" charset="0"/>
                <a:cs typeface="Avenir Book" charset="0"/>
              </a:rPr>
              <a:t>Infant vaccination is the most common routine immunization</a:t>
            </a:r>
          </a:p>
        </p:txBody>
      </p:sp>
      <p:pic>
        <p:nvPicPr>
          <p:cNvPr id="7" name="Picture 6">
            <a:extLst>
              <a:ext uri="{FF2B5EF4-FFF2-40B4-BE49-F238E27FC236}">
                <a16:creationId xmlns:a16="http://schemas.microsoft.com/office/drawing/2014/main" id="{459B7EF3-BB41-DB41-B795-17972E3D5B0D}"/>
              </a:ext>
            </a:extLst>
          </p:cNvPr>
          <p:cNvPicPr>
            <a:picLocks noChangeAspect="1"/>
          </p:cNvPicPr>
          <p:nvPr/>
        </p:nvPicPr>
        <p:blipFill>
          <a:blip r:embed="rId3"/>
          <a:stretch>
            <a:fillRect/>
          </a:stretch>
        </p:blipFill>
        <p:spPr>
          <a:xfrm>
            <a:off x="0" y="0"/>
            <a:ext cx="8875059" cy="6858000"/>
          </a:xfrm>
          <a:prstGeom prst="rect">
            <a:avLst/>
          </a:prstGeom>
          <a:solidFill>
            <a:schemeClr val="bg1"/>
          </a:solidFill>
        </p:spPr>
      </p:pic>
    </p:spTree>
    <p:extLst>
      <p:ext uri="{BB962C8B-B14F-4D97-AF65-F5344CB8AC3E}">
        <p14:creationId xmlns:p14="http://schemas.microsoft.com/office/powerpoint/2010/main" val="537289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8" name="Text Box 1">
            <a:extLst>
              <a:ext uri="{FF2B5EF4-FFF2-40B4-BE49-F238E27FC236}">
                <a16:creationId xmlns:a16="http://schemas.microsoft.com/office/drawing/2014/main" id="{DE80BFBF-A0F6-4F46-A4CB-0A07ECA8D509}"/>
              </a:ext>
            </a:extLst>
          </p:cNvPr>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Indirect Protection via Cocooning</a:t>
            </a:r>
          </a:p>
        </p:txBody>
      </p:sp>
      <p:grpSp>
        <p:nvGrpSpPr>
          <p:cNvPr id="10" name="Group 9">
            <a:extLst>
              <a:ext uri="{FF2B5EF4-FFF2-40B4-BE49-F238E27FC236}">
                <a16:creationId xmlns:a16="http://schemas.microsoft.com/office/drawing/2014/main" id="{65DBDC4D-1E1A-C448-914E-559C79D43AB5}"/>
              </a:ext>
            </a:extLst>
          </p:cNvPr>
          <p:cNvGrpSpPr/>
          <p:nvPr/>
        </p:nvGrpSpPr>
        <p:grpSpPr>
          <a:xfrm>
            <a:off x="293915" y="1346922"/>
            <a:ext cx="6070246" cy="4626175"/>
            <a:chOff x="5397" y="1125696"/>
            <a:chExt cx="7907965" cy="5452625"/>
          </a:xfrm>
        </p:grpSpPr>
        <p:pic>
          <p:nvPicPr>
            <p:cNvPr id="13" name="Picture 12">
              <a:extLst>
                <a:ext uri="{FF2B5EF4-FFF2-40B4-BE49-F238E27FC236}">
                  <a16:creationId xmlns:a16="http://schemas.microsoft.com/office/drawing/2014/main" id="{6C5888BF-AB4C-6444-95C3-D9AF6D5E1B80}"/>
                </a:ext>
              </a:extLst>
            </p:cNvPr>
            <p:cNvPicPr>
              <a:picLocks noChangeAspect="1"/>
            </p:cNvPicPr>
            <p:nvPr/>
          </p:nvPicPr>
          <p:blipFill>
            <a:blip r:embed="rId5"/>
            <a:stretch>
              <a:fillRect/>
            </a:stretch>
          </p:blipFill>
          <p:spPr>
            <a:xfrm>
              <a:off x="5397" y="1125696"/>
              <a:ext cx="7907965" cy="5452625"/>
            </a:xfrm>
            <a:prstGeom prst="rect">
              <a:avLst/>
            </a:prstGeom>
          </p:spPr>
        </p:pic>
        <p:pic>
          <p:nvPicPr>
            <p:cNvPr id="15" name="Picture 14">
              <a:extLst>
                <a:ext uri="{FF2B5EF4-FFF2-40B4-BE49-F238E27FC236}">
                  <a16:creationId xmlns:a16="http://schemas.microsoft.com/office/drawing/2014/main" id="{95F5F79D-A054-1842-82F1-A2EF2B467F7B}"/>
                </a:ext>
              </a:extLst>
            </p:cNvPr>
            <p:cNvPicPr>
              <a:picLocks noChangeAspect="1"/>
            </p:cNvPicPr>
            <p:nvPr/>
          </p:nvPicPr>
          <p:blipFill rotWithShape="1">
            <a:blip r:embed="rId6"/>
            <a:srcRect l="3290" t="16358" r="80533" b="30748"/>
            <a:stretch/>
          </p:blipFill>
          <p:spPr>
            <a:xfrm>
              <a:off x="6734907" y="1191879"/>
              <a:ext cx="1037493" cy="624737"/>
            </a:xfrm>
            <a:prstGeom prst="rect">
              <a:avLst/>
            </a:prstGeom>
          </p:spPr>
        </p:pic>
      </p:grpSp>
      <p:pic>
        <p:nvPicPr>
          <p:cNvPr id="16" name="Picture 15">
            <a:extLst>
              <a:ext uri="{FF2B5EF4-FFF2-40B4-BE49-F238E27FC236}">
                <a16:creationId xmlns:a16="http://schemas.microsoft.com/office/drawing/2014/main" id="{D63E8DA8-9CEE-6642-BC0F-5F310E6BACF4}"/>
              </a:ext>
            </a:extLst>
          </p:cNvPr>
          <p:cNvPicPr>
            <a:picLocks noChangeAspect="1"/>
          </p:cNvPicPr>
          <p:nvPr/>
        </p:nvPicPr>
        <p:blipFill>
          <a:blip r:embed="rId7"/>
          <a:stretch>
            <a:fillRect/>
          </a:stretch>
        </p:blipFill>
        <p:spPr>
          <a:xfrm>
            <a:off x="9218230" y="1592826"/>
            <a:ext cx="2854302" cy="2864178"/>
          </a:xfrm>
          <a:prstGeom prst="rect">
            <a:avLst/>
          </a:prstGeom>
        </p:spPr>
      </p:pic>
      <p:pic>
        <p:nvPicPr>
          <p:cNvPr id="18" name="Picture 17">
            <a:extLst>
              <a:ext uri="{FF2B5EF4-FFF2-40B4-BE49-F238E27FC236}">
                <a16:creationId xmlns:a16="http://schemas.microsoft.com/office/drawing/2014/main" id="{D8C94075-F697-0648-9181-0477CB5E0072}"/>
              </a:ext>
            </a:extLst>
          </p:cNvPr>
          <p:cNvPicPr>
            <a:picLocks noChangeAspect="1"/>
          </p:cNvPicPr>
          <p:nvPr/>
        </p:nvPicPr>
        <p:blipFill>
          <a:blip r:embed="rId8"/>
          <a:stretch>
            <a:fillRect/>
          </a:stretch>
        </p:blipFill>
        <p:spPr>
          <a:xfrm>
            <a:off x="9405071" y="4561392"/>
            <a:ext cx="2667461" cy="1859929"/>
          </a:xfrm>
          <a:prstGeom prst="rect">
            <a:avLst/>
          </a:prstGeom>
        </p:spPr>
      </p:pic>
      <p:sp>
        <p:nvSpPr>
          <p:cNvPr id="2" name="TextBox 1">
            <a:extLst>
              <a:ext uri="{FF2B5EF4-FFF2-40B4-BE49-F238E27FC236}">
                <a16:creationId xmlns:a16="http://schemas.microsoft.com/office/drawing/2014/main" id="{854E1D78-692A-A347-ACAA-9C7531056AC4}"/>
              </a:ext>
            </a:extLst>
          </p:cNvPr>
          <p:cNvSpPr txBox="1"/>
          <p:nvPr/>
        </p:nvSpPr>
        <p:spPr>
          <a:xfrm>
            <a:off x="6591048" y="2764405"/>
            <a:ext cx="2507714" cy="2308324"/>
          </a:xfrm>
          <a:prstGeom prst="rect">
            <a:avLst/>
          </a:prstGeom>
          <a:noFill/>
        </p:spPr>
        <p:txBody>
          <a:bodyPr wrap="square" rtlCol="0">
            <a:spAutoFit/>
          </a:bodyPr>
          <a:lstStyle/>
          <a:p>
            <a:r>
              <a:rPr lang="en-US" dirty="0">
                <a:solidFill>
                  <a:schemeClr val="bg1"/>
                </a:solidFill>
              </a:rPr>
              <a:t>Infants too young to be vaccinated may be cocooned by vaccinated caretakers. This is one way in which vaccinated individuals may confer indirect protection to unvaccinated individuals</a:t>
            </a:r>
          </a:p>
        </p:txBody>
      </p:sp>
    </p:spTree>
    <p:extLst>
      <p:ext uri="{BB962C8B-B14F-4D97-AF65-F5344CB8AC3E}">
        <p14:creationId xmlns:p14="http://schemas.microsoft.com/office/powerpoint/2010/main" val="3106445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8" name="Text Box 1">
            <a:extLst>
              <a:ext uri="{FF2B5EF4-FFF2-40B4-BE49-F238E27FC236}">
                <a16:creationId xmlns:a16="http://schemas.microsoft.com/office/drawing/2014/main" id="{DE80BFBF-A0F6-4F46-A4CB-0A07ECA8D509}"/>
              </a:ext>
            </a:extLst>
          </p:cNvPr>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Infant Immunization – Routine Vaccination</a:t>
            </a:r>
          </a:p>
        </p:txBody>
      </p:sp>
      <p:pic>
        <p:nvPicPr>
          <p:cNvPr id="3" name="Picture 2">
            <a:extLst>
              <a:ext uri="{FF2B5EF4-FFF2-40B4-BE49-F238E27FC236}">
                <a16:creationId xmlns:a16="http://schemas.microsoft.com/office/drawing/2014/main" id="{3B9F95B7-0148-BF42-A454-F6EE3BC0E2DF}"/>
              </a:ext>
            </a:extLst>
          </p:cNvPr>
          <p:cNvPicPr>
            <a:picLocks noChangeAspect="1"/>
          </p:cNvPicPr>
          <p:nvPr/>
        </p:nvPicPr>
        <p:blipFill rotWithShape="1">
          <a:blip r:embed="rId5"/>
          <a:srcRect t="50106" r="28403"/>
          <a:stretch/>
        </p:blipFill>
        <p:spPr>
          <a:xfrm>
            <a:off x="744384" y="2383420"/>
            <a:ext cx="7219745" cy="2794395"/>
          </a:xfrm>
          <a:prstGeom prst="rect">
            <a:avLst/>
          </a:prstGeom>
        </p:spPr>
      </p:pic>
      <p:sp>
        <p:nvSpPr>
          <p:cNvPr id="17" name="TextBox 16">
            <a:extLst>
              <a:ext uri="{FF2B5EF4-FFF2-40B4-BE49-F238E27FC236}">
                <a16:creationId xmlns:a16="http://schemas.microsoft.com/office/drawing/2014/main" id="{4B7FB55A-EEEE-3340-A145-6894BF9FD569}"/>
              </a:ext>
            </a:extLst>
          </p:cNvPr>
          <p:cNvSpPr txBox="1"/>
          <p:nvPr/>
        </p:nvSpPr>
        <p:spPr>
          <a:xfrm rot="10800000" flipV="1">
            <a:off x="34192" y="5732304"/>
            <a:ext cx="1072662" cy="954107"/>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Slide from </a:t>
            </a:r>
            <a:r>
              <a:rPr lang="en-US" sz="1400" b="1" dirty="0" err="1">
                <a:solidFill>
                  <a:schemeClr val="bg1"/>
                </a:solidFill>
                <a:latin typeface="Avenir Book" charset="0"/>
                <a:ea typeface="Avenir Book" charset="0"/>
                <a:cs typeface="Avenir Book" charset="0"/>
              </a:rPr>
              <a:t>Rohani</a:t>
            </a:r>
            <a:r>
              <a:rPr lang="en-US" sz="1400" b="1" dirty="0">
                <a:solidFill>
                  <a:schemeClr val="bg1"/>
                </a:solidFill>
                <a:latin typeface="Avenir Book" charset="0"/>
                <a:ea typeface="Avenir Book" charset="0"/>
                <a:cs typeface="Avenir Book" charset="0"/>
              </a:rPr>
              <a:t> SISMID 2019</a:t>
            </a:r>
            <a:endParaRPr lang="en-US" sz="1400" dirty="0">
              <a:solidFill>
                <a:schemeClr val="bg1"/>
              </a:solidFill>
              <a:latin typeface="Avenir Book" charset="0"/>
              <a:ea typeface="Avenir Book" charset="0"/>
              <a:cs typeface="Avenir Book" charset="0"/>
            </a:endParaRPr>
          </a:p>
        </p:txBody>
      </p:sp>
      <p:sp>
        <p:nvSpPr>
          <p:cNvPr id="4" name="Rectangle 3">
            <a:extLst>
              <a:ext uri="{FF2B5EF4-FFF2-40B4-BE49-F238E27FC236}">
                <a16:creationId xmlns:a16="http://schemas.microsoft.com/office/drawing/2014/main" id="{8231D751-A323-A04E-BB97-E129A641CBCE}"/>
              </a:ext>
            </a:extLst>
          </p:cNvPr>
          <p:cNvSpPr/>
          <p:nvPr/>
        </p:nvSpPr>
        <p:spPr>
          <a:xfrm>
            <a:off x="6754761" y="2389238"/>
            <a:ext cx="1209368" cy="811162"/>
          </a:xfrm>
          <a:prstGeom prst="rect">
            <a:avLst/>
          </a:prstGeom>
          <a:solidFill>
            <a:srgbClr val="B5A8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E76030B-9DE7-9345-AE9B-D0EA221A0647}"/>
              </a:ext>
            </a:extLst>
          </p:cNvPr>
          <p:cNvSpPr txBox="1"/>
          <p:nvPr/>
        </p:nvSpPr>
        <p:spPr>
          <a:xfrm>
            <a:off x="6754761" y="1329573"/>
            <a:ext cx="4026310" cy="1569660"/>
          </a:xfrm>
          <a:prstGeom prst="rect">
            <a:avLst/>
          </a:prstGeom>
          <a:solidFill>
            <a:schemeClr val="accent6">
              <a:lumMod val="75000"/>
            </a:schemeClr>
          </a:solidFill>
          <a:effectLst>
            <a:outerShdw blurRad="50800" dist="279400" dir="8100000" algn="tr" rotWithShape="0">
              <a:prstClr val="black">
                <a:alpha val="40000"/>
              </a:prstClr>
            </a:outerShdw>
          </a:effectLst>
        </p:spPr>
        <p:txBody>
          <a:bodyPr wrap="square" rtlCol="0">
            <a:spAutoFit/>
          </a:bodyPr>
          <a:lstStyle/>
          <a:p>
            <a:r>
              <a:rPr lang="en-US" sz="2400" dirty="0">
                <a:solidFill>
                  <a:schemeClr val="bg1"/>
                </a:solidFill>
              </a:rPr>
              <a:t>Infant immunization generally treated in SIR models as a fraction (p) of newborns vaccinated</a:t>
            </a:r>
          </a:p>
        </p:txBody>
      </p:sp>
    </p:spTree>
    <p:extLst>
      <p:ext uri="{BB962C8B-B14F-4D97-AF65-F5344CB8AC3E}">
        <p14:creationId xmlns:p14="http://schemas.microsoft.com/office/powerpoint/2010/main" val="1020483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8" name="Text Box 1">
            <a:extLst>
              <a:ext uri="{FF2B5EF4-FFF2-40B4-BE49-F238E27FC236}">
                <a16:creationId xmlns:a16="http://schemas.microsoft.com/office/drawing/2014/main" id="{DE80BFBF-A0F6-4F46-A4CB-0A07ECA8D509}"/>
              </a:ext>
            </a:extLst>
          </p:cNvPr>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Infant Immunization – Routine Vaccination</a:t>
            </a:r>
          </a:p>
        </p:txBody>
      </p:sp>
      <p:sp>
        <p:nvSpPr>
          <p:cNvPr id="17" name="TextBox 16">
            <a:extLst>
              <a:ext uri="{FF2B5EF4-FFF2-40B4-BE49-F238E27FC236}">
                <a16:creationId xmlns:a16="http://schemas.microsoft.com/office/drawing/2014/main" id="{4B7FB55A-EEEE-3340-A145-6894BF9FD569}"/>
              </a:ext>
            </a:extLst>
          </p:cNvPr>
          <p:cNvSpPr txBox="1"/>
          <p:nvPr/>
        </p:nvSpPr>
        <p:spPr>
          <a:xfrm rot="10800000" flipV="1">
            <a:off x="34192" y="5732304"/>
            <a:ext cx="1072662" cy="954107"/>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Slide from </a:t>
            </a:r>
            <a:r>
              <a:rPr lang="en-US" sz="1400" b="1" dirty="0" err="1">
                <a:solidFill>
                  <a:schemeClr val="bg1"/>
                </a:solidFill>
                <a:latin typeface="Avenir Book" charset="0"/>
                <a:ea typeface="Avenir Book" charset="0"/>
                <a:cs typeface="Avenir Book" charset="0"/>
              </a:rPr>
              <a:t>Rohani</a:t>
            </a:r>
            <a:r>
              <a:rPr lang="en-US" sz="1400" b="1" dirty="0">
                <a:solidFill>
                  <a:schemeClr val="bg1"/>
                </a:solidFill>
                <a:latin typeface="Avenir Book" charset="0"/>
                <a:ea typeface="Avenir Book" charset="0"/>
                <a:cs typeface="Avenir Book" charset="0"/>
              </a:rPr>
              <a:t> SISMID 2019</a:t>
            </a:r>
            <a:endParaRPr lang="en-US" sz="1400" dirty="0">
              <a:solidFill>
                <a:schemeClr val="bg1"/>
              </a:solidFill>
              <a:latin typeface="Avenir Book" charset="0"/>
              <a:ea typeface="Avenir Book" charset="0"/>
              <a:cs typeface="Avenir Book" charset="0"/>
            </a:endParaRPr>
          </a:p>
        </p:txBody>
      </p:sp>
      <p:pic>
        <p:nvPicPr>
          <p:cNvPr id="4" name="Picture 3">
            <a:extLst>
              <a:ext uri="{FF2B5EF4-FFF2-40B4-BE49-F238E27FC236}">
                <a16:creationId xmlns:a16="http://schemas.microsoft.com/office/drawing/2014/main" id="{57610D83-A60A-0641-8B7D-48D0DC0353A1}"/>
              </a:ext>
            </a:extLst>
          </p:cNvPr>
          <p:cNvPicPr>
            <a:picLocks noChangeAspect="1"/>
          </p:cNvPicPr>
          <p:nvPr/>
        </p:nvPicPr>
        <p:blipFill rotWithShape="1">
          <a:blip r:embed="rId5"/>
          <a:srcRect l="18475" t="18222"/>
          <a:stretch/>
        </p:blipFill>
        <p:spPr>
          <a:xfrm>
            <a:off x="2133600" y="1794934"/>
            <a:ext cx="6987442" cy="4131080"/>
          </a:xfrm>
          <a:prstGeom prst="rect">
            <a:avLst/>
          </a:prstGeom>
        </p:spPr>
      </p:pic>
      <p:sp>
        <p:nvSpPr>
          <p:cNvPr id="9" name="TextBox 8">
            <a:extLst>
              <a:ext uri="{FF2B5EF4-FFF2-40B4-BE49-F238E27FC236}">
                <a16:creationId xmlns:a16="http://schemas.microsoft.com/office/drawing/2014/main" id="{D1DA515E-C9F8-9242-A26A-A5310A5643EE}"/>
              </a:ext>
            </a:extLst>
          </p:cNvPr>
          <p:cNvSpPr txBox="1"/>
          <p:nvPr/>
        </p:nvSpPr>
        <p:spPr>
          <a:xfrm>
            <a:off x="7809156" y="2178899"/>
            <a:ext cx="4348652" cy="3785652"/>
          </a:xfrm>
          <a:prstGeom prst="rect">
            <a:avLst/>
          </a:prstGeom>
          <a:solidFill>
            <a:schemeClr val="accent5">
              <a:lumMod val="75000"/>
            </a:schemeClr>
          </a:solidFill>
          <a:effectLst>
            <a:outerShdw blurRad="50800" dist="355600" dir="8100000" algn="tr" rotWithShape="0">
              <a:prstClr val="black">
                <a:alpha val="59000"/>
              </a:prstClr>
            </a:outerShdw>
          </a:effectLst>
        </p:spPr>
        <p:txBody>
          <a:bodyPr wrap="square" rtlCol="0">
            <a:spAutoFit/>
          </a:bodyPr>
          <a:lstStyle/>
          <a:p>
            <a:r>
              <a:rPr lang="en-US" sz="2400" dirty="0">
                <a:solidFill>
                  <a:schemeClr val="bg1"/>
                </a:solidFill>
                <a:latin typeface="Avenir Book" panose="02000503020000020003" pitchFamily="2" charset="0"/>
              </a:rPr>
              <a:t>If p is the critical vaccination threshold; </a:t>
            </a:r>
          </a:p>
          <a:p>
            <a:r>
              <a:rPr lang="en-US" sz="2400" dirty="0">
                <a:solidFill>
                  <a:schemeClr val="bg1"/>
                </a:solidFill>
                <a:latin typeface="Avenir Book" panose="02000503020000020003" pitchFamily="2" charset="0"/>
              </a:rPr>
              <a:t>p = 1 - (1/R0)</a:t>
            </a:r>
          </a:p>
          <a:p>
            <a:endParaRPr lang="en-US" sz="2400" dirty="0">
              <a:solidFill>
                <a:schemeClr val="bg1"/>
              </a:solidFill>
              <a:latin typeface="Avenir Book" panose="02000503020000020003" pitchFamily="2" charset="0"/>
            </a:endParaRPr>
          </a:p>
          <a:p>
            <a:r>
              <a:rPr lang="en-US" sz="2400" dirty="0">
                <a:solidFill>
                  <a:schemeClr val="bg1"/>
                </a:solidFill>
                <a:latin typeface="Avenir Book" panose="02000503020000020003" pitchFamily="2" charset="0"/>
              </a:rPr>
              <a:t>Vaccinate new birth cohorts at the critical vaccination level.</a:t>
            </a:r>
          </a:p>
          <a:p>
            <a:endParaRPr lang="en-US" sz="2400" dirty="0">
              <a:solidFill>
                <a:schemeClr val="bg1"/>
              </a:solidFill>
              <a:latin typeface="Avenir Book" panose="02000503020000020003" pitchFamily="2" charset="0"/>
            </a:endParaRPr>
          </a:p>
          <a:p>
            <a:r>
              <a:rPr lang="en-US" sz="2400" dirty="0">
                <a:solidFill>
                  <a:schemeClr val="bg1"/>
                </a:solidFill>
                <a:latin typeface="Avenir Book" panose="02000503020000020003" pitchFamily="2" charset="0"/>
              </a:rPr>
              <a:t>Catch-up campaigns can also be used to fill immunity gaps in older age groups</a:t>
            </a:r>
          </a:p>
        </p:txBody>
      </p:sp>
    </p:spTree>
    <p:extLst>
      <p:ext uri="{BB962C8B-B14F-4D97-AF65-F5344CB8AC3E}">
        <p14:creationId xmlns:p14="http://schemas.microsoft.com/office/powerpoint/2010/main" val="4208193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8" name="Text Box 1">
            <a:extLst>
              <a:ext uri="{FF2B5EF4-FFF2-40B4-BE49-F238E27FC236}">
                <a16:creationId xmlns:a16="http://schemas.microsoft.com/office/drawing/2014/main" id="{DE80BFBF-A0F6-4F46-A4CB-0A07ECA8D509}"/>
              </a:ext>
            </a:extLst>
          </p:cNvPr>
          <p:cNvSpPr txBox="1">
            <a:spLocks noChangeArrowheads="1"/>
          </p:cNvSpPr>
          <p:nvPr/>
        </p:nvSpPr>
        <p:spPr bwMode="auto">
          <a:xfrm>
            <a:off x="5397" y="-17304"/>
            <a:ext cx="1219200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3600" dirty="0">
                <a:solidFill>
                  <a:schemeClr val="bg1"/>
                </a:solidFill>
                <a:latin typeface="Avenir Book" charset="0"/>
                <a:ea typeface="Avenir Book" charset="0"/>
                <a:cs typeface="Avenir Book" charset="0"/>
              </a:rPr>
              <a:t>Pulsed Vaccination &amp; Vaccination Campaigns</a:t>
            </a:r>
          </a:p>
        </p:txBody>
      </p:sp>
      <p:sp>
        <p:nvSpPr>
          <p:cNvPr id="17" name="TextBox 16">
            <a:extLst>
              <a:ext uri="{FF2B5EF4-FFF2-40B4-BE49-F238E27FC236}">
                <a16:creationId xmlns:a16="http://schemas.microsoft.com/office/drawing/2014/main" id="{4B7FB55A-EEEE-3340-A145-6894BF9FD569}"/>
              </a:ext>
            </a:extLst>
          </p:cNvPr>
          <p:cNvSpPr txBox="1"/>
          <p:nvPr/>
        </p:nvSpPr>
        <p:spPr>
          <a:xfrm rot="10800000" flipV="1">
            <a:off x="34192" y="5732304"/>
            <a:ext cx="1072662" cy="954107"/>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Slide from </a:t>
            </a:r>
            <a:r>
              <a:rPr lang="en-US" sz="1400" b="1" dirty="0" err="1">
                <a:solidFill>
                  <a:schemeClr val="bg1"/>
                </a:solidFill>
                <a:latin typeface="Avenir Book" charset="0"/>
                <a:ea typeface="Avenir Book" charset="0"/>
                <a:cs typeface="Avenir Book" charset="0"/>
              </a:rPr>
              <a:t>Rohani</a:t>
            </a:r>
            <a:r>
              <a:rPr lang="en-US" sz="1400" b="1" dirty="0">
                <a:solidFill>
                  <a:schemeClr val="bg1"/>
                </a:solidFill>
                <a:latin typeface="Avenir Book" charset="0"/>
                <a:ea typeface="Avenir Book" charset="0"/>
                <a:cs typeface="Avenir Book" charset="0"/>
              </a:rPr>
              <a:t> SISMID 2019</a:t>
            </a:r>
            <a:endParaRPr lang="en-US" sz="1400" dirty="0">
              <a:solidFill>
                <a:schemeClr val="bg1"/>
              </a:solidFill>
              <a:latin typeface="Avenir Book" charset="0"/>
              <a:ea typeface="Avenir Book" charset="0"/>
              <a:cs typeface="Avenir Book" charset="0"/>
            </a:endParaRPr>
          </a:p>
        </p:txBody>
      </p:sp>
      <p:pic>
        <p:nvPicPr>
          <p:cNvPr id="3" name="Picture 2">
            <a:extLst>
              <a:ext uri="{FF2B5EF4-FFF2-40B4-BE49-F238E27FC236}">
                <a16:creationId xmlns:a16="http://schemas.microsoft.com/office/drawing/2014/main" id="{8F2F2234-3B8F-E948-8433-C6D0278A2E30}"/>
              </a:ext>
            </a:extLst>
          </p:cNvPr>
          <p:cNvPicPr>
            <a:picLocks noChangeAspect="1"/>
          </p:cNvPicPr>
          <p:nvPr/>
        </p:nvPicPr>
        <p:blipFill rotWithShape="1">
          <a:blip r:embed="rId5"/>
          <a:srcRect l="17232" r="2588" b="41867"/>
          <a:stretch/>
        </p:blipFill>
        <p:spPr>
          <a:xfrm>
            <a:off x="3729035" y="1387394"/>
            <a:ext cx="8263270" cy="4344910"/>
          </a:xfrm>
          <a:prstGeom prst="rect">
            <a:avLst/>
          </a:prstGeom>
        </p:spPr>
      </p:pic>
      <p:sp>
        <p:nvSpPr>
          <p:cNvPr id="2" name="TextBox 1">
            <a:extLst>
              <a:ext uri="{FF2B5EF4-FFF2-40B4-BE49-F238E27FC236}">
                <a16:creationId xmlns:a16="http://schemas.microsoft.com/office/drawing/2014/main" id="{6B2FCE13-91EB-F4FD-A791-5A2894DBBA68}"/>
              </a:ext>
            </a:extLst>
          </p:cNvPr>
          <p:cNvSpPr txBox="1"/>
          <p:nvPr/>
        </p:nvSpPr>
        <p:spPr>
          <a:xfrm>
            <a:off x="330222" y="1431763"/>
            <a:ext cx="3199118"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rPr>
              <a:t>pulse vaccinate to drop the susceptibility pool far below the critical threshold</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new births will build up the susceptible pool</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pulse again before the susceptible pool grows too much</a:t>
            </a:r>
          </a:p>
        </p:txBody>
      </p:sp>
    </p:spTree>
    <p:extLst>
      <p:ext uri="{BB962C8B-B14F-4D97-AF65-F5344CB8AC3E}">
        <p14:creationId xmlns:p14="http://schemas.microsoft.com/office/powerpoint/2010/main" val="2332764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rgbClr val="6B9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27" y="817597"/>
            <a:ext cx="7822290" cy="5768939"/>
          </a:xfrm>
          <a:prstGeom prst="rect">
            <a:avLst/>
          </a:prstGeom>
        </p:spPr>
      </p:pic>
      <p:sp>
        <p:nvSpPr>
          <p:cNvPr id="5" name="Title 1"/>
          <p:cNvSpPr txBox="1">
            <a:spLocks/>
          </p:cNvSpPr>
          <p:nvPr/>
        </p:nvSpPr>
        <p:spPr>
          <a:xfrm>
            <a:off x="0" y="-19827"/>
            <a:ext cx="12192000" cy="8374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Avenir Book" charset="0"/>
                <a:ea typeface="Avenir Book" charset="0"/>
                <a:cs typeface="Avenir Book" charset="0"/>
              </a:rPr>
              <a:t>Polio Vaccination</a:t>
            </a:r>
            <a:endParaRPr lang="en-US" sz="4000" i="1" dirty="0">
              <a:solidFill>
                <a:schemeClr val="bg1"/>
              </a:solidFill>
              <a:latin typeface="Avenir Book" charset="0"/>
              <a:ea typeface="Avenir Book" charset="0"/>
              <a:cs typeface="Avenir Book" charset="0"/>
            </a:endParaRPr>
          </a:p>
        </p:txBody>
      </p:sp>
      <p:sp>
        <p:nvSpPr>
          <p:cNvPr id="7" name="Title 1">
            <a:extLst>
              <a:ext uri="{FF2B5EF4-FFF2-40B4-BE49-F238E27FC236}">
                <a16:creationId xmlns:a16="http://schemas.microsoft.com/office/drawing/2014/main" id="{A071DA33-FC8B-1747-9C47-321494E860C0}"/>
              </a:ext>
            </a:extLst>
          </p:cNvPr>
          <p:cNvSpPr txBox="1">
            <a:spLocks/>
          </p:cNvSpPr>
          <p:nvPr/>
        </p:nvSpPr>
        <p:spPr>
          <a:xfrm>
            <a:off x="8628840" y="3244645"/>
            <a:ext cx="3206436" cy="279481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chemeClr val="bg1"/>
                </a:solidFill>
                <a:latin typeface="Avenir Book" charset="0"/>
                <a:ea typeface="Avenir Book" charset="0"/>
                <a:cs typeface="Avenir Book" charset="0"/>
              </a:rPr>
              <a:t>IPV was initially studied and rolled-out in 2nd and 3rd graders before expanding across age groups and eventually becoming an infant vaccine</a:t>
            </a:r>
          </a:p>
        </p:txBody>
      </p:sp>
    </p:spTree>
    <p:extLst>
      <p:ext uri="{BB962C8B-B14F-4D97-AF65-F5344CB8AC3E}">
        <p14:creationId xmlns:p14="http://schemas.microsoft.com/office/powerpoint/2010/main" val="1083393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4" name="Title 1"/>
          <p:cNvSpPr txBox="1">
            <a:spLocks/>
          </p:cNvSpPr>
          <p:nvPr/>
        </p:nvSpPr>
        <p:spPr>
          <a:xfrm>
            <a:off x="435292" y="205581"/>
            <a:ext cx="7039412" cy="1143000"/>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bg1"/>
                </a:solidFill>
                <a:latin typeface="Avenir Book" charset="0"/>
                <a:ea typeface="Avenir Book" charset="0"/>
                <a:cs typeface="Avenir Book" charset="0"/>
              </a:rPr>
              <a:t>Modeling Pre-Vaccine Transmission Dynamics</a:t>
            </a:r>
          </a:p>
        </p:txBody>
      </p:sp>
      <p:sp>
        <p:nvSpPr>
          <p:cNvPr id="13" name="Text Box 2"/>
          <p:cNvSpPr txBox="1">
            <a:spLocks noChangeArrowheads="1"/>
          </p:cNvSpPr>
          <p:nvPr/>
        </p:nvSpPr>
        <p:spPr bwMode="auto">
          <a:xfrm>
            <a:off x="843431" y="2452119"/>
            <a:ext cx="6097515" cy="28725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lvl1pPr marL="339725" indent="-339725">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1pPr>
            <a:lvl2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2pPr>
            <a:lvl3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3pPr>
            <a:lvl4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4pPr>
            <a:lvl5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charset="0"/>
                <a:ea typeface="ＭＳ Ｐゴシック" charset="0"/>
                <a:cs typeface="DejaVu Sans" charset="0"/>
              </a:defRPr>
            </a:lvl9pPr>
          </a:lstStyle>
          <a:p>
            <a:pPr>
              <a:lnSpc>
                <a:spcPct val="90000"/>
              </a:lnSpc>
              <a:spcBef>
                <a:spcPts val="700"/>
              </a:spcBef>
            </a:pPr>
            <a:r>
              <a:rPr lang="en-US" sz="2800" u="sng" dirty="0">
                <a:solidFill>
                  <a:srgbClr val="FFFFFF"/>
                </a:solidFill>
                <a:latin typeface="Avenir Book" charset="0"/>
                <a:ea typeface="Avenir Book" charset="0"/>
                <a:cs typeface="Avenir Book" charset="0"/>
              </a:rPr>
              <a:t>Types of data that can be used:</a:t>
            </a:r>
          </a:p>
          <a:p>
            <a:pPr>
              <a:lnSpc>
                <a:spcPct val="90000"/>
              </a:lnSpc>
              <a:spcBef>
                <a:spcPts val="700"/>
              </a:spcBef>
              <a:buClr>
                <a:srgbClr val="FFFFFF"/>
              </a:buClr>
              <a:buFont typeface="Times New Roman" charset="0"/>
              <a:buChar char="•"/>
            </a:pPr>
            <a:r>
              <a:rPr lang="en-US" sz="2800" dirty="0">
                <a:solidFill>
                  <a:srgbClr val="FFFFFF"/>
                </a:solidFill>
                <a:latin typeface="Avenir Book" charset="0"/>
                <a:ea typeface="Avenir Book" charset="0"/>
                <a:cs typeface="Avenir Book" charset="0"/>
              </a:rPr>
              <a:t>Monthly, weekly, daily cases, hospitalizations, or deaths</a:t>
            </a:r>
          </a:p>
          <a:p>
            <a:pPr>
              <a:lnSpc>
                <a:spcPct val="90000"/>
              </a:lnSpc>
              <a:spcBef>
                <a:spcPts val="700"/>
              </a:spcBef>
              <a:buClr>
                <a:srgbClr val="FFFFFF"/>
              </a:buClr>
              <a:buFont typeface="Times New Roman" charset="0"/>
              <a:buChar char="•"/>
            </a:pPr>
            <a:r>
              <a:rPr lang="en-US" sz="2800" dirty="0">
                <a:solidFill>
                  <a:srgbClr val="FFFFFF"/>
                </a:solidFill>
                <a:latin typeface="Avenir Book" charset="0"/>
                <a:ea typeface="Avenir Book" charset="0"/>
                <a:cs typeface="Avenir Book" charset="0"/>
              </a:rPr>
              <a:t>Monthly or annual births</a:t>
            </a:r>
          </a:p>
          <a:p>
            <a:pPr>
              <a:lnSpc>
                <a:spcPct val="90000"/>
              </a:lnSpc>
              <a:spcBef>
                <a:spcPts val="700"/>
              </a:spcBef>
              <a:buClr>
                <a:srgbClr val="FFFFFF"/>
              </a:buClr>
              <a:buFont typeface="Times New Roman" charset="0"/>
              <a:buChar char="•"/>
            </a:pPr>
            <a:r>
              <a:rPr lang="en-US" sz="2800" dirty="0">
                <a:solidFill>
                  <a:srgbClr val="FFFFFF"/>
                </a:solidFill>
                <a:latin typeface="Avenir Book" charset="0"/>
                <a:ea typeface="Avenir Book" charset="0"/>
                <a:cs typeface="Avenir Book" charset="0"/>
              </a:rPr>
              <a:t>Annual population size</a:t>
            </a:r>
          </a:p>
          <a:p>
            <a:pPr>
              <a:lnSpc>
                <a:spcPct val="90000"/>
              </a:lnSpc>
              <a:spcBef>
                <a:spcPts val="700"/>
              </a:spcBef>
              <a:buClrTx/>
              <a:buSzTx/>
              <a:buFontTx/>
              <a:buNone/>
            </a:pPr>
            <a:endParaRPr lang="en-US" sz="2800" dirty="0">
              <a:solidFill>
                <a:srgbClr val="FFFFFF"/>
              </a:solidFill>
              <a:latin typeface="Avenir Book" charset="0"/>
              <a:ea typeface="Avenir Book" charset="0"/>
              <a:cs typeface="Avenir Book" charset="0"/>
            </a:endParaRPr>
          </a:p>
          <a:p>
            <a:pPr>
              <a:lnSpc>
                <a:spcPct val="90000"/>
              </a:lnSpc>
              <a:spcBef>
                <a:spcPts val="700"/>
              </a:spcBef>
              <a:buClrTx/>
              <a:buSzTx/>
              <a:buFontTx/>
              <a:buNone/>
            </a:pPr>
            <a:endParaRPr lang="en-US" sz="2800" dirty="0">
              <a:solidFill>
                <a:srgbClr val="FFFFFF"/>
              </a:solidFill>
              <a:latin typeface="Avenir Book" charset="0"/>
              <a:ea typeface="Avenir Book" charset="0"/>
              <a:cs typeface="Avenir Book" charset="0"/>
            </a:endParaRPr>
          </a:p>
          <a:p>
            <a:pPr>
              <a:lnSpc>
                <a:spcPct val="90000"/>
              </a:lnSpc>
              <a:spcBef>
                <a:spcPts val="700"/>
              </a:spcBef>
              <a:buClrTx/>
              <a:buSzTx/>
              <a:buFontTx/>
              <a:buNone/>
            </a:pPr>
            <a:endParaRPr lang="en-US" sz="2800" dirty="0">
              <a:solidFill>
                <a:srgbClr val="FFFFFF"/>
              </a:solidFill>
              <a:latin typeface="Avenir Book" charset="0"/>
              <a:ea typeface="Avenir Book" charset="0"/>
              <a:cs typeface="Avenir Book" charset="0"/>
            </a:endParaRPr>
          </a:p>
          <a:p>
            <a:pPr>
              <a:lnSpc>
                <a:spcPct val="90000"/>
              </a:lnSpc>
              <a:spcBef>
                <a:spcPts val="700"/>
              </a:spcBef>
              <a:buClrTx/>
              <a:buSzTx/>
              <a:buFontTx/>
              <a:buNone/>
            </a:pPr>
            <a:endParaRPr lang="en-US" sz="2800" dirty="0">
              <a:solidFill>
                <a:srgbClr val="FFFFFF"/>
              </a:solidFill>
              <a:latin typeface="Avenir Book" charset="0"/>
              <a:ea typeface="Avenir Book" charset="0"/>
              <a:cs typeface="Avenir Book" charset="0"/>
            </a:endParaRPr>
          </a:p>
        </p:txBody>
      </p:sp>
      <p:grpSp>
        <p:nvGrpSpPr>
          <p:cNvPr id="18" name="Group 17"/>
          <p:cNvGrpSpPr>
            <a:grpSpLocks noChangeAspect="1"/>
          </p:cNvGrpSpPr>
          <p:nvPr/>
        </p:nvGrpSpPr>
        <p:grpSpPr>
          <a:xfrm>
            <a:off x="7393725" y="652610"/>
            <a:ext cx="4644844" cy="5943600"/>
            <a:chOff x="876538" y="1148080"/>
            <a:chExt cx="4367713" cy="5267548"/>
          </a:xfrm>
        </p:grpSpPr>
        <p:pic>
          <p:nvPicPr>
            <p:cNvPr id="19" name="Picture 18" descr="Fig2.tif"/>
            <p:cNvPicPr>
              <a:picLocks noChangeAspect="1"/>
            </p:cNvPicPr>
            <p:nvPr/>
          </p:nvPicPr>
          <p:blipFill rotWithShape="1">
            <a:blip r:embed="rId5" cstate="print">
              <a:extLst>
                <a:ext uri="{28A0092B-C50C-407E-A947-70E740481C1C}">
                  <a14:useLocalDpi xmlns:a14="http://schemas.microsoft.com/office/drawing/2010/main" val="0"/>
                </a:ext>
              </a:extLst>
            </a:blip>
            <a:srcRect l="30099" r="25045" b="52741"/>
            <a:stretch/>
          </p:blipFill>
          <p:spPr>
            <a:xfrm>
              <a:off x="876538" y="1148080"/>
              <a:ext cx="4367713" cy="5267548"/>
            </a:xfrm>
            <a:prstGeom prst="rect">
              <a:avLst/>
            </a:prstGeom>
          </p:spPr>
        </p:pic>
        <p:sp>
          <p:nvSpPr>
            <p:cNvPr id="20" name="Rectangle 19"/>
            <p:cNvSpPr/>
            <p:nvPr/>
          </p:nvSpPr>
          <p:spPr>
            <a:xfrm>
              <a:off x="949223" y="1415714"/>
              <a:ext cx="680720" cy="3826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0777" y="4847368"/>
            <a:ext cx="2209800" cy="17748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30" name="TextBox 29"/>
          <p:cNvSpPr txBox="1"/>
          <p:nvPr/>
        </p:nvSpPr>
        <p:spPr>
          <a:xfrm>
            <a:off x="77911" y="6017283"/>
            <a:ext cx="2296451" cy="738664"/>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ME Martinez-Bakker</a:t>
            </a:r>
            <a:r>
              <a:rPr lang="en-US" sz="1400" dirty="0">
                <a:solidFill>
                  <a:schemeClr val="bg1"/>
                </a:solidFill>
                <a:latin typeface="Avenir Book" charset="0"/>
                <a:ea typeface="Avenir Book" charset="0"/>
                <a:cs typeface="Avenir Book" charset="0"/>
              </a:rPr>
              <a:t>, King, &amp; </a:t>
            </a:r>
            <a:r>
              <a:rPr lang="en-US" sz="1400" dirty="0" err="1">
                <a:solidFill>
                  <a:schemeClr val="bg1"/>
                </a:solidFill>
                <a:latin typeface="Avenir Book" charset="0"/>
                <a:ea typeface="Avenir Book" charset="0"/>
                <a:cs typeface="Avenir Book" charset="0"/>
              </a:rPr>
              <a:t>Rohani</a:t>
            </a:r>
            <a:r>
              <a:rPr lang="en-US" sz="1400" dirty="0">
                <a:solidFill>
                  <a:schemeClr val="bg1"/>
                </a:solidFill>
                <a:latin typeface="Avenir Book" charset="0"/>
                <a:ea typeface="Avenir Book" charset="0"/>
                <a:cs typeface="Avenir Book" charset="0"/>
              </a:rPr>
              <a:t> 2015. </a:t>
            </a:r>
          </a:p>
          <a:p>
            <a:r>
              <a:rPr lang="en-US" sz="1400" dirty="0" err="1">
                <a:solidFill>
                  <a:schemeClr val="bg1"/>
                </a:solidFill>
                <a:latin typeface="Avenir Book" charset="0"/>
                <a:ea typeface="Avenir Book" charset="0"/>
                <a:cs typeface="Avenir Book" charset="0"/>
              </a:rPr>
              <a:t>PLoS</a:t>
            </a:r>
            <a:r>
              <a:rPr lang="en-US" sz="1400" dirty="0">
                <a:solidFill>
                  <a:schemeClr val="bg1"/>
                </a:solidFill>
                <a:latin typeface="Avenir Book" charset="0"/>
                <a:ea typeface="Avenir Book" charset="0"/>
                <a:cs typeface="Avenir Book" charset="0"/>
              </a:rPr>
              <a:t> Biology</a:t>
            </a:r>
          </a:p>
        </p:txBody>
      </p:sp>
      <p:pic>
        <p:nvPicPr>
          <p:cNvPr id="17" name="Picture 16" descr="imgre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6615" y="115891"/>
            <a:ext cx="1749610" cy="1322380"/>
          </a:xfrm>
          <a:prstGeom prst="rect">
            <a:avLst/>
          </a:prstGeom>
        </p:spPr>
      </p:pic>
    </p:spTree>
    <p:extLst>
      <p:ext uri="{BB962C8B-B14F-4D97-AF65-F5344CB8AC3E}">
        <p14:creationId xmlns:p14="http://schemas.microsoft.com/office/powerpoint/2010/main" val="2848330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21266"/>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4" name="Title 1"/>
          <p:cNvSpPr txBox="1">
            <a:spLocks/>
          </p:cNvSpPr>
          <p:nvPr/>
        </p:nvSpPr>
        <p:spPr>
          <a:xfrm>
            <a:off x="435292" y="205581"/>
            <a:ext cx="7039412" cy="1143000"/>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solidFill>
                  <a:schemeClr val="bg1"/>
                </a:solidFill>
                <a:latin typeface="Avenir Book" charset="0"/>
                <a:ea typeface="Avenir Book" charset="0"/>
                <a:cs typeface="Avenir Book" charset="0"/>
              </a:rPr>
              <a:t>Modeling Vaccine-Era Transmission Dynamics</a:t>
            </a:r>
          </a:p>
        </p:txBody>
      </p:sp>
      <p:sp>
        <p:nvSpPr>
          <p:cNvPr id="30" name="TextBox 29"/>
          <p:cNvSpPr txBox="1"/>
          <p:nvPr/>
        </p:nvSpPr>
        <p:spPr>
          <a:xfrm>
            <a:off x="0" y="6191181"/>
            <a:ext cx="2296451" cy="523220"/>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ME Martinez-Bakker</a:t>
            </a:r>
            <a:r>
              <a:rPr lang="en-US" sz="1400" dirty="0">
                <a:solidFill>
                  <a:schemeClr val="bg1"/>
                </a:solidFill>
                <a:latin typeface="Avenir Book" charset="0"/>
                <a:ea typeface="Avenir Book" charset="0"/>
                <a:cs typeface="Avenir Book" charset="0"/>
              </a:rPr>
              <a:t>, 2015. Dissertation</a:t>
            </a:r>
          </a:p>
        </p:txBody>
      </p:sp>
      <p:pic>
        <p:nvPicPr>
          <p:cNvPr id="15" name="Picture 14" descr="model_schematic_vaccine_process.pdf">
            <a:extLst>
              <a:ext uri="{FF2B5EF4-FFF2-40B4-BE49-F238E27FC236}">
                <a16:creationId xmlns:a16="http://schemas.microsoft.com/office/drawing/2014/main" id="{969B8E0C-C940-8B42-960F-0D1BA66F31A7}"/>
              </a:ext>
            </a:extLst>
          </p:cNvPr>
          <p:cNvPicPr>
            <a:picLocks noChangeAspect="1"/>
          </p:cNvPicPr>
          <p:nvPr/>
        </p:nvPicPr>
        <p:blipFill rotWithShape="1">
          <a:blip r:embed="rId5">
            <a:extLst>
              <a:ext uri="{28A0092B-C50C-407E-A947-70E740481C1C}">
                <a14:useLocalDpi xmlns:a14="http://schemas.microsoft.com/office/drawing/2010/main" val="0"/>
              </a:ext>
            </a:extLst>
          </a:blip>
          <a:srcRect l="23254" t="4005" r="20773" b="56138"/>
          <a:stretch/>
        </p:blipFill>
        <p:spPr>
          <a:xfrm>
            <a:off x="6318984" y="1575428"/>
            <a:ext cx="5437723" cy="5011044"/>
          </a:xfrm>
          <a:prstGeom prst="rect">
            <a:avLst/>
          </a:prstGeom>
          <a:effectLst>
            <a:outerShdw blurRad="50800" dist="304800" dir="2700000" algn="tl" rotWithShape="0">
              <a:srgbClr val="000000">
                <a:alpha val="43000"/>
              </a:srgbClr>
            </a:outerShdw>
          </a:effectLst>
        </p:spPr>
      </p:pic>
      <p:pic>
        <p:nvPicPr>
          <p:cNvPr id="16" name="Picture 15" descr="IPV_OPV_coverage_by_age.pdf">
            <a:extLst>
              <a:ext uri="{FF2B5EF4-FFF2-40B4-BE49-F238E27FC236}">
                <a16:creationId xmlns:a16="http://schemas.microsoft.com/office/drawing/2014/main" id="{FEB48697-6F1E-BD47-A42F-B812B1A073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412" y="1451004"/>
            <a:ext cx="4566279" cy="4566279"/>
          </a:xfrm>
          <a:prstGeom prst="rect">
            <a:avLst/>
          </a:prstGeom>
          <a:solidFill>
            <a:schemeClr val="bg1"/>
          </a:solidFill>
          <a:ln>
            <a:solidFill>
              <a:schemeClr val="bg1"/>
            </a:solidFill>
          </a:ln>
          <a:effectLst>
            <a:outerShdw blurRad="50800" dist="304800" dir="2700000" algn="tl" rotWithShape="0">
              <a:prstClr val="black">
                <a:alpha val="40000"/>
              </a:prstClr>
            </a:outerShdw>
          </a:effectLst>
        </p:spPr>
      </p:pic>
    </p:spTree>
    <p:extLst>
      <p:ext uri="{BB962C8B-B14F-4D97-AF65-F5344CB8AC3E}">
        <p14:creationId xmlns:p14="http://schemas.microsoft.com/office/powerpoint/2010/main" val="958709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89" y="2117401"/>
            <a:ext cx="2793331" cy="3680214"/>
          </a:xfrm>
          <a:prstGeom prst="rect">
            <a:avLst/>
          </a:prstGeom>
        </p:spPr>
      </p:pic>
      <p:sp>
        <p:nvSpPr>
          <p:cNvPr id="6" name="TextBox 5"/>
          <p:cNvSpPr txBox="1"/>
          <p:nvPr/>
        </p:nvSpPr>
        <p:spPr>
          <a:xfrm>
            <a:off x="208232" y="397958"/>
            <a:ext cx="2720705" cy="954107"/>
          </a:xfrm>
          <a:prstGeom prst="rect">
            <a:avLst/>
          </a:prstGeom>
          <a:noFill/>
        </p:spPr>
        <p:txBody>
          <a:bodyPr wrap="square" rtlCol="0">
            <a:spAutoFit/>
          </a:bodyPr>
          <a:lstStyle/>
          <a:p>
            <a:pPr algn="ctr"/>
            <a:r>
              <a:rPr lang="en-US" sz="2800" dirty="0">
                <a:solidFill>
                  <a:schemeClr val="bg1"/>
                </a:solidFill>
                <a:latin typeface="Avenir Book" charset="0"/>
                <a:ea typeface="Avenir Book" charset="0"/>
                <a:cs typeface="Avenir Book" charset="0"/>
              </a:rPr>
              <a:t>Salk Vaccine Efficacy</a:t>
            </a:r>
          </a:p>
        </p:txBody>
      </p:sp>
      <p:sp>
        <p:nvSpPr>
          <p:cNvPr id="10" name="TextBox 9"/>
          <p:cNvSpPr txBox="1"/>
          <p:nvPr/>
        </p:nvSpPr>
        <p:spPr>
          <a:xfrm>
            <a:off x="6581427" y="6483415"/>
            <a:ext cx="5615970" cy="369332"/>
          </a:xfrm>
          <a:prstGeom prst="rect">
            <a:avLst/>
          </a:prstGeom>
          <a:noFill/>
        </p:spPr>
        <p:txBody>
          <a:bodyPr wrap="square" rtlCol="0">
            <a:spAutoFit/>
          </a:bodyPr>
          <a:lstStyle/>
          <a:p>
            <a:pPr algn="r"/>
            <a:r>
              <a:rPr lang="en-US" dirty="0">
                <a:solidFill>
                  <a:schemeClr val="bg1"/>
                </a:solidFill>
                <a:latin typeface="Avenir Book" charset="0"/>
                <a:ea typeface="Avenir Book" charset="0"/>
                <a:cs typeface="Avenir Book" charset="0"/>
              </a:rPr>
              <a:t>Martinez et al. (in prep)</a:t>
            </a: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l="47719" r="-1"/>
          <a:stretch/>
        </p:blipFill>
        <p:spPr>
          <a:xfrm>
            <a:off x="7075797" y="397958"/>
            <a:ext cx="4627230" cy="5531605"/>
          </a:xfrm>
          <a:prstGeom prst="rect">
            <a:avLst/>
          </a:prstGeom>
          <a:solidFill>
            <a:schemeClr val="bg1"/>
          </a:solidFill>
        </p:spPr>
      </p:pic>
      <p:sp>
        <p:nvSpPr>
          <p:cNvPr id="7" name="TextBox 6"/>
          <p:cNvSpPr txBox="1"/>
          <p:nvPr/>
        </p:nvSpPr>
        <p:spPr>
          <a:xfrm>
            <a:off x="3325308" y="1078995"/>
            <a:ext cx="3354118" cy="5262979"/>
          </a:xfrm>
          <a:prstGeom prst="rect">
            <a:avLst/>
          </a:prstGeom>
          <a:noFill/>
        </p:spPr>
        <p:txBody>
          <a:bodyPr wrap="square" rtlCol="0">
            <a:spAutoFit/>
          </a:bodyPr>
          <a:lstStyle/>
          <a:p>
            <a:pPr marL="457200" indent="-457200">
              <a:buFont typeface="Arial" charset="0"/>
              <a:buChar char="•"/>
            </a:pPr>
            <a:r>
              <a:rPr lang="en-US" sz="2800" dirty="0">
                <a:solidFill>
                  <a:schemeClr val="bg1"/>
                </a:solidFill>
                <a:latin typeface="Avenir Book" charset="0"/>
                <a:ea typeface="Avenir Book" charset="0"/>
                <a:cs typeface="Avenir Book" charset="0"/>
              </a:rPr>
              <a:t>Relative rates, compared to unvaccinated individuals</a:t>
            </a:r>
          </a:p>
          <a:p>
            <a:pPr marL="457200" indent="-457200">
              <a:buFont typeface="Arial" charset="0"/>
              <a:buChar char="•"/>
            </a:pPr>
            <a:endParaRPr lang="en-US" sz="2800" dirty="0">
              <a:solidFill>
                <a:schemeClr val="bg1"/>
              </a:solidFill>
              <a:latin typeface="Avenir Book" charset="0"/>
              <a:ea typeface="Avenir Book" charset="0"/>
              <a:cs typeface="Avenir Book" charset="0"/>
            </a:endParaRPr>
          </a:p>
          <a:p>
            <a:pPr marL="457200" indent="-457200">
              <a:buFont typeface="Arial" charset="0"/>
              <a:buChar char="•"/>
            </a:pPr>
            <a:r>
              <a:rPr lang="en-US" sz="2800" dirty="0">
                <a:solidFill>
                  <a:schemeClr val="bg1"/>
                </a:solidFill>
                <a:latin typeface="Avenir Book" charset="0"/>
                <a:ea typeface="Avenir Book" charset="0"/>
                <a:cs typeface="Avenir Book" charset="0"/>
              </a:rPr>
              <a:t>Identifiability is an issue</a:t>
            </a:r>
          </a:p>
          <a:p>
            <a:pPr marL="457200" indent="-457200">
              <a:buFont typeface="Arial" charset="0"/>
              <a:buChar char="•"/>
            </a:pPr>
            <a:endParaRPr lang="en-US" sz="2800" dirty="0">
              <a:solidFill>
                <a:schemeClr val="bg1"/>
              </a:solidFill>
              <a:latin typeface="Avenir Book" charset="0"/>
              <a:ea typeface="Avenir Book" charset="0"/>
              <a:cs typeface="Avenir Book" charset="0"/>
            </a:endParaRPr>
          </a:p>
          <a:p>
            <a:pPr marL="457200" indent="-457200">
              <a:buFont typeface="Arial" charset="0"/>
              <a:buChar char="•"/>
            </a:pPr>
            <a:r>
              <a:rPr lang="en-US" sz="2800" dirty="0">
                <a:solidFill>
                  <a:schemeClr val="bg1"/>
                </a:solidFill>
                <a:latin typeface="Avenir Book" charset="0"/>
                <a:ea typeface="Avenir Book" charset="0"/>
                <a:cs typeface="Avenir Book" charset="0"/>
              </a:rPr>
              <a:t>Integrate clinical trial data</a:t>
            </a:r>
          </a:p>
          <a:p>
            <a:pPr marL="457200" indent="-457200">
              <a:buFont typeface="Arial" charset="0"/>
              <a:buChar char="•"/>
            </a:pPr>
            <a:endParaRPr lang="en-US" sz="2800" dirty="0">
              <a:solidFill>
                <a:schemeClr val="bg1"/>
              </a:solidFill>
              <a:latin typeface="Avenir Book" charset="0"/>
              <a:ea typeface="Avenir Book" charset="0"/>
              <a:cs typeface="Avenir Book" charset="0"/>
            </a:endParaRPr>
          </a:p>
          <a:p>
            <a:pPr marL="457200" indent="-457200">
              <a:buFont typeface="Arial" charset="0"/>
              <a:buChar char="•"/>
            </a:pPr>
            <a:endParaRPr lang="en-US" sz="2800"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165529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p:cNvSpPr txBox="1">
            <a:spLocks/>
          </p:cNvSpPr>
          <p:nvPr/>
        </p:nvSpPr>
        <p:spPr>
          <a:xfrm>
            <a:off x="172165" y="437373"/>
            <a:ext cx="4993428" cy="15300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solidFill>
                  <a:schemeClr val="bg1"/>
                </a:solidFill>
                <a:latin typeface="Avenir Book" charset="0"/>
                <a:ea typeface="Avenir Book" charset="0"/>
                <a:cs typeface="Avenir Book" charset="0"/>
              </a:rPr>
              <a:t>Considerations for New Vaccine Roll-Out</a:t>
            </a:r>
            <a:br>
              <a:rPr lang="en-US" sz="3600" dirty="0">
                <a:solidFill>
                  <a:schemeClr val="bg1"/>
                </a:solidFill>
                <a:latin typeface="Avenir Book" charset="0"/>
                <a:ea typeface="Avenir Book" charset="0"/>
                <a:cs typeface="Avenir Book" charset="0"/>
              </a:rPr>
            </a:br>
            <a:endParaRPr lang="en-US" sz="3600" dirty="0">
              <a:solidFill>
                <a:schemeClr val="bg1"/>
              </a:solidFill>
              <a:latin typeface="Avenir Book" charset="0"/>
              <a:ea typeface="Avenir Book" charset="0"/>
              <a:cs typeface="Avenir Book" charset="0"/>
            </a:endParaRPr>
          </a:p>
        </p:txBody>
      </p:sp>
      <p:sp>
        <p:nvSpPr>
          <p:cNvPr id="12" name="TextBox 11"/>
          <p:cNvSpPr txBox="1"/>
          <p:nvPr/>
        </p:nvSpPr>
        <p:spPr>
          <a:xfrm>
            <a:off x="172165" y="5844698"/>
            <a:ext cx="2924997" cy="738664"/>
          </a:xfrm>
          <a:prstGeom prst="rect">
            <a:avLst/>
          </a:prstGeom>
          <a:noFill/>
        </p:spPr>
        <p:txBody>
          <a:bodyPr wrap="square" rtlCol="0">
            <a:spAutoFit/>
          </a:bodyPr>
          <a:lstStyle/>
          <a:p>
            <a:r>
              <a:rPr lang="en-US" sz="1400" b="1" dirty="0">
                <a:solidFill>
                  <a:schemeClr val="bg1"/>
                </a:solidFill>
                <a:latin typeface="Avenir Book" charset="0"/>
                <a:ea typeface="Avenir Book" charset="0"/>
                <a:cs typeface="Avenir Book" charset="0"/>
              </a:rPr>
              <a:t>Jesus Cantu, Y Maldonado, </a:t>
            </a:r>
            <a:r>
              <a:rPr lang="en-US" sz="1400" b="1" dirty="0" err="1">
                <a:solidFill>
                  <a:schemeClr val="bg1"/>
                </a:solidFill>
                <a:latin typeface="Avenir Book" charset="0"/>
                <a:ea typeface="Avenir Book" charset="0"/>
                <a:cs typeface="Avenir Book" charset="0"/>
              </a:rPr>
              <a:t>Contopoulos</a:t>
            </a:r>
            <a:r>
              <a:rPr lang="en-US" sz="1400" b="1" dirty="0">
                <a:solidFill>
                  <a:schemeClr val="bg1"/>
                </a:solidFill>
                <a:latin typeface="Avenir Book" charset="0"/>
                <a:ea typeface="Avenir Book" charset="0"/>
                <a:cs typeface="Avenir Book" charset="0"/>
              </a:rPr>
              <a:t>-Ioannidis  ME Martinez</a:t>
            </a:r>
            <a:r>
              <a:rPr lang="en-US" sz="1400" dirty="0">
                <a:solidFill>
                  <a:schemeClr val="bg1"/>
                </a:solidFill>
                <a:latin typeface="Avenir Book" charset="0"/>
                <a:ea typeface="Avenir Book" charset="0"/>
                <a:cs typeface="Avenir Book" charset="0"/>
              </a:rPr>
              <a:t> (in prep)</a:t>
            </a:r>
          </a:p>
        </p:txBody>
      </p:sp>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b="34583"/>
          <a:stretch/>
        </p:blipFill>
        <p:spPr>
          <a:xfrm>
            <a:off x="5491055" y="806596"/>
            <a:ext cx="6422346" cy="5776766"/>
          </a:xfrm>
          <a:prstGeom prst="rect">
            <a:avLst/>
          </a:prstGeom>
          <a:solidFill>
            <a:schemeClr val="bg1"/>
          </a:solidFill>
        </p:spPr>
      </p:pic>
      <p:sp>
        <p:nvSpPr>
          <p:cNvPr id="9" name="TextBox 8">
            <a:extLst>
              <a:ext uri="{FF2B5EF4-FFF2-40B4-BE49-F238E27FC236}">
                <a16:creationId xmlns:a16="http://schemas.microsoft.com/office/drawing/2014/main" id="{81A34473-6323-234F-8160-93AC15A8DB66}"/>
              </a:ext>
            </a:extLst>
          </p:cNvPr>
          <p:cNvSpPr txBox="1"/>
          <p:nvPr/>
        </p:nvSpPr>
        <p:spPr>
          <a:xfrm>
            <a:off x="457165" y="2171485"/>
            <a:ext cx="4576726" cy="3046988"/>
          </a:xfrm>
          <a:prstGeom prst="rect">
            <a:avLst/>
          </a:prstGeom>
          <a:noFill/>
        </p:spPr>
        <p:txBody>
          <a:bodyPr wrap="square" rtlCol="0">
            <a:spAutoFit/>
          </a:bodyPr>
          <a:lstStyle/>
          <a:p>
            <a:r>
              <a:rPr lang="en-US" sz="2400" dirty="0">
                <a:solidFill>
                  <a:schemeClr val="bg1"/>
                </a:solidFill>
                <a:latin typeface="Avenir Book" charset="0"/>
                <a:ea typeface="Avenir Book" charset="0"/>
                <a:cs typeface="Avenir Book" charset="0"/>
              </a:rPr>
              <a:t>When transmission-reducing vaccines are rolled out, for childhood infectious diseases, there is often an increase in the mean age of infection as shown here by chickenpox hospitalizations in California</a:t>
            </a:r>
          </a:p>
          <a:p>
            <a:endParaRPr lang="en-US" sz="2400"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2027260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31139"/>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 y="-31139"/>
            <a:ext cx="12228009" cy="6889139"/>
          </a:xfrm>
          <a:prstGeom prst="rect">
            <a:avLst/>
          </a:prstGeom>
        </p:spPr>
      </p:pic>
      <p:sp>
        <p:nvSpPr>
          <p:cNvPr id="4" name="Title 1"/>
          <p:cNvSpPr txBox="1">
            <a:spLocks/>
          </p:cNvSpPr>
          <p:nvPr/>
        </p:nvSpPr>
        <p:spPr>
          <a:xfrm>
            <a:off x="-41404" y="211405"/>
            <a:ext cx="12228008" cy="70643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latin typeface="Avenir Book" charset="0"/>
                <a:ea typeface="Avenir Book" charset="0"/>
                <a:cs typeface="Avenir Book" charset="0"/>
              </a:rPr>
              <a:t>Measles Status</a:t>
            </a:r>
          </a:p>
        </p:txBody>
      </p:sp>
      <p:sp>
        <p:nvSpPr>
          <p:cNvPr id="10" name="TextBox 9"/>
          <p:cNvSpPr txBox="1"/>
          <p:nvPr/>
        </p:nvSpPr>
        <p:spPr>
          <a:xfrm>
            <a:off x="6981820" y="6340836"/>
            <a:ext cx="5391155" cy="369332"/>
          </a:xfrm>
          <a:prstGeom prst="rect">
            <a:avLst/>
          </a:prstGeom>
          <a:noFill/>
        </p:spPr>
        <p:txBody>
          <a:bodyPr wrap="square" rtlCol="0">
            <a:spAutoFit/>
          </a:bodyPr>
          <a:lstStyle/>
          <a:p>
            <a:r>
              <a:rPr lang="en-US" dirty="0">
                <a:solidFill>
                  <a:schemeClr val="bg1"/>
                </a:solidFill>
              </a:rPr>
              <a:t>Stats from Measles &amp; Rubella Initiative 2020 fact sheet. </a:t>
            </a:r>
          </a:p>
        </p:txBody>
      </p:sp>
      <p:pic>
        <p:nvPicPr>
          <p:cNvPr id="3" name="Picture 2">
            <a:extLst>
              <a:ext uri="{FF2B5EF4-FFF2-40B4-BE49-F238E27FC236}">
                <a16:creationId xmlns:a16="http://schemas.microsoft.com/office/drawing/2014/main" id="{105CF7FD-4403-754D-AFA8-C5CD825E4DE0}"/>
              </a:ext>
            </a:extLst>
          </p:cNvPr>
          <p:cNvPicPr>
            <a:picLocks noChangeAspect="1"/>
          </p:cNvPicPr>
          <p:nvPr/>
        </p:nvPicPr>
        <p:blipFill>
          <a:blip r:embed="rId4"/>
          <a:stretch>
            <a:fillRect/>
          </a:stretch>
        </p:blipFill>
        <p:spPr>
          <a:xfrm>
            <a:off x="7825570" y="1625883"/>
            <a:ext cx="3450387" cy="4492152"/>
          </a:xfrm>
          <a:prstGeom prst="rect">
            <a:avLst/>
          </a:prstGeom>
        </p:spPr>
      </p:pic>
      <p:pic>
        <p:nvPicPr>
          <p:cNvPr id="6" name="Picture 5">
            <a:extLst>
              <a:ext uri="{FF2B5EF4-FFF2-40B4-BE49-F238E27FC236}">
                <a16:creationId xmlns:a16="http://schemas.microsoft.com/office/drawing/2014/main" id="{27E78B32-6674-8E1F-AF20-3571CDAD8B7E}"/>
              </a:ext>
            </a:extLst>
          </p:cNvPr>
          <p:cNvPicPr>
            <a:picLocks noChangeAspect="1"/>
          </p:cNvPicPr>
          <p:nvPr/>
        </p:nvPicPr>
        <p:blipFill>
          <a:blip r:embed="rId5"/>
          <a:stretch>
            <a:fillRect/>
          </a:stretch>
        </p:blipFill>
        <p:spPr>
          <a:xfrm>
            <a:off x="450808" y="1097323"/>
            <a:ext cx="6440464" cy="5549272"/>
          </a:xfrm>
          <a:prstGeom prst="rect">
            <a:avLst/>
          </a:prstGeom>
        </p:spPr>
      </p:pic>
    </p:spTree>
    <p:extLst>
      <p:ext uri="{BB962C8B-B14F-4D97-AF65-F5344CB8AC3E}">
        <p14:creationId xmlns:p14="http://schemas.microsoft.com/office/powerpoint/2010/main" val="1107429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31139"/>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 y="0"/>
            <a:ext cx="12192000" cy="6858000"/>
          </a:xfrm>
          <a:prstGeom prst="rect">
            <a:avLst/>
          </a:prstGeom>
        </p:spPr>
      </p:pic>
      <p:sp>
        <p:nvSpPr>
          <p:cNvPr id="4" name="Title 1"/>
          <p:cNvSpPr txBox="1">
            <a:spLocks/>
          </p:cNvSpPr>
          <p:nvPr/>
        </p:nvSpPr>
        <p:spPr>
          <a:xfrm>
            <a:off x="838200" y="365126"/>
            <a:ext cx="10515600" cy="706437"/>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latin typeface="Avenir Book" charset="0"/>
                <a:ea typeface="Avenir Book" charset="0"/>
                <a:cs typeface="Avenir Book" charset="0"/>
              </a:rPr>
              <a:t>Measles Routine Vaccination Schedule Differs Among Countries</a:t>
            </a:r>
          </a:p>
        </p:txBody>
      </p:sp>
      <p:sp>
        <p:nvSpPr>
          <p:cNvPr id="10" name="TextBox 9"/>
          <p:cNvSpPr txBox="1"/>
          <p:nvPr/>
        </p:nvSpPr>
        <p:spPr>
          <a:xfrm>
            <a:off x="168208" y="6308689"/>
            <a:ext cx="4346642" cy="369332"/>
          </a:xfrm>
          <a:prstGeom prst="rect">
            <a:avLst/>
          </a:prstGeom>
          <a:noFill/>
        </p:spPr>
        <p:txBody>
          <a:bodyPr wrap="square" rtlCol="0">
            <a:spAutoFit/>
          </a:bodyPr>
          <a:lstStyle/>
          <a:p>
            <a:r>
              <a:rPr lang="en-US" dirty="0">
                <a:solidFill>
                  <a:schemeClr val="bg1"/>
                </a:solidFill>
              </a:rPr>
              <a:t>Martinez, </a:t>
            </a:r>
            <a:r>
              <a:rPr lang="en-US" dirty="0" err="1">
                <a:solidFill>
                  <a:schemeClr val="bg1"/>
                </a:solidFill>
              </a:rPr>
              <a:t>Wallinga</a:t>
            </a:r>
            <a:r>
              <a:rPr lang="en-US" dirty="0">
                <a:solidFill>
                  <a:schemeClr val="bg1"/>
                </a:solidFill>
              </a:rPr>
              <a:t>, </a:t>
            </a:r>
            <a:r>
              <a:rPr lang="en-US" dirty="0" err="1">
                <a:solidFill>
                  <a:schemeClr val="bg1"/>
                </a:solidFill>
              </a:rPr>
              <a:t>Gans</a:t>
            </a:r>
            <a:r>
              <a:rPr lang="en-US" dirty="0">
                <a:solidFill>
                  <a:schemeClr val="bg1"/>
                </a:solidFill>
              </a:rPr>
              <a:t>, et al (in prep)</a:t>
            </a: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t="44584" b="3333"/>
          <a:stretch/>
        </p:blipFill>
        <p:spPr>
          <a:xfrm>
            <a:off x="1794217" y="1372332"/>
            <a:ext cx="8603566" cy="4481025"/>
          </a:xfrm>
          <a:prstGeom prst="rect">
            <a:avLst/>
          </a:prstGeom>
        </p:spPr>
      </p:pic>
    </p:spTree>
    <p:extLst>
      <p:ext uri="{BB962C8B-B14F-4D97-AF65-F5344CB8AC3E}">
        <p14:creationId xmlns:p14="http://schemas.microsoft.com/office/powerpoint/2010/main" val="487611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1742" r="1097" b="14074"/>
          <a:stretch/>
        </p:blipFill>
        <p:spPr>
          <a:xfrm>
            <a:off x="-11575" y="-26735"/>
            <a:ext cx="12221831" cy="6875362"/>
          </a:xfrm>
          <a:prstGeom prst="rect">
            <a:avLst/>
          </a:prstGeom>
        </p:spPr>
      </p:pic>
      <p:sp>
        <p:nvSpPr>
          <p:cNvPr id="5" name="Rectangle 4"/>
          <p:cNvSpPr/>
          <p:nvPr/>
        </p:nvSpPr>
        <p:spPr>
          <a:xfrm>
            <a:off x="0" y="-31139"/>
            <a:ext cx="12221831" cy="6879766"/>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 y="-31139"/>
            <a:ext cx="12228009" cy="6889139"/>
          </a:xfrm>
          <a:prstGeom prst="rect">
            <a:avLst/>
          </a:prstGeom>
        </p:spPr>
      </p:pic>
      <p:sp>
        <p:nvSpPr>
          <p:cNvPr id="6" name="Title 1"/>
          <p:cNvSpPr txBox="1">
            <a:spLocks/>
          </p:cNvSpPr>
          <p:nvPr/>
        </p:nvSpPr>
        <p:spPr>
          <a:xfrm>
            <a:off x="4801674" y="261887"/>
            <a:ext cx="7106408" cy="7064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rPr>
              <a:t>Variation in Vaccine Response</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9487" r="66958"/>
          <a:stretch/>
        </p:blipFill>
        <p:spPr>
          <a:xfrm>
            <a:off x="339151" y="65468"/>
            <a:ext cx="3967378" cy="6792532"/>
          </a:xfrm>
          <a:prstGeom prst="rect">
            <a:avLst/>
          </a:prstGeom>
          <a:solidFill>
            <a:schemeClr val="bg1"/>
          </a:solidFill>
        </p:spPr>
      </p:pic>
      <p:sp>
        <p:nvSpPr>
          <p:cNvPr id="8" name="TextBox 7"/>
          <p:cNvSpPr txBox="1"/>
          <p:nvPr/>
        </p:nvSpPr>
        <p:spPr>
          <a:xfrm>
            <a:off x="5103085" y="2190812"/>
            <a:ext cx="5300662" cy="1815882"/>
          </a:xfrm>
          <a:prstGeom prst="rect">
            <a:avLst/>
          </a:prstGeom>
          <a:noFill/>
        </p:spPr>
        <p:txBody>
          <a:bodyPr wrap="square" rtlCol="0">
            <a:spAutoFit/>
          </a:bodyPr>
          <a:lstStyle/>
          <a:p>
            <a:r>
              <a:rPr lang="en-US" sz="2800" dirty="0">
                <a:solidFill>
                  <a:schemeClr val="bg1"/>
                </a:solidFill>
                <a:latin typeface="Avenir Book" charset="0"/>
                <a:ea typeface="Avenir Book" charset="0"/>
                <a:cs typeface="Avenir Book" charset="0"/>
              </a:rPr>
              <a:t>Young infants are less likely to have a robust antibody response to their first dose of measles vaccine</a:t>
            </a:r>
          </a:p>
        </p:txBody>
      </p:sp>
      <p:sp>
        <p:nvSpPr>
          <p:cNvPr id="10" name="TextBox 9">
            <a:extLst>
              <a:ext uri="{FF2B5EF4-FFF2-40B4-BE49-F238E27FC236}">
                <a16:creationId xmlns:a16="http://schemas.microsoft.com/office/drawing/2014/main" id="{6CDE6877-B4CC-914F-BA36-199630B5CBC8}"/>
              </a:ext>
            </a:extLst>
          </p:cNvPr>
          <p:cNvSpPr txBox="1"/>
          <p:nvPr/>
        </p:nvSpPr>
        <p:spPr>
          <a:xfrm>
            <a:off x="4430491" y="5949782"/>
            <a:ext cx="2834884" cy="646331"/>
          </a:xfrm>
          <a:prstGeom prst="rect">
            <a:avLst/>
          </a:prstGeom>
          <a:noFill/>
        </p:spPr>
        <p:txBody>
          <a:bodyPr wrap="square" rtlCol="0">
            <a:spAutoFit/>
          </a:bodyPr>
          <a:lstStyle/>
          <a:p>
            <a:r>
              <a:rPr lang="en-US" dirty="0">
                <a:solidFill>
                  <a:schemeClr val="bg1"/>
                </a:solidFill>
              </a:rPr>
              <a:t>Martinez, </a:t>
            </a:r>
            <a:r>
              <a:rPr lang="en-US" dirty="0" err="1">
                <a:solidFill>
                  <a:schemeClr val="bg1"/>
                </a:solidFill>
              </a:rPr>
              <a:t>Wallinga</a:t>
            </a:r>
            <a:r>
              <a:rPr lang="en-US" dirty="0">
                <a:solidFill>
                  <a:schemeClr val="bg1"/>
                </a:solidFill>
              </a:rPr>
              <a:t>, </a:t>
            </a:r>
            <a:r>
              <a:rPr lang="en-US" dirty="0" err="1">
                <a:solidFill>
                  <a:schemeClr val="bg1"/>
                </a:solidFill>
              </a:rPr>
              <a:t>Gans</a:t>
            </a:r>
            <a:r>
              <a:rPr lang="en-US" dirty="0">
                <a:solidFill>
                  <a:schemeClr val="bg1"/>
                </a:solidFill>
              </a:rPr>
              <a:t>, et al (in prep)</a:t>
            </a:r>
          </a:p>
        </p:txBody>
      </p:sp>
    </p:spTree>
    <p:extLst>
      <p:ext uri="{BB962C8B-B14F-4D97-AF65-F5344CB8AC3E}">
        <p14:creationId xmlns:p14="http://schemas.microsoft.com/office/powerpoint/2010/main" val="123387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Box 1"/>
          <p:cNvSpPr txBox="1">
            <a:spLocks noChangeArrowheads="1"/>
          </p:cNvSpPr>
          <p:nvPr/>
        </p:nvSpPr>
        <p:spPr bwMode="auto">
          <a:xfrm>
            <a:off x="0" y="229312"/>
            <a:ext cx="12210256"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4400" dirty="0">
                <a:solidFill>
                  <a:schemeClr val="bg1"/>
                </a:solidFill>
                <a:latin typeface="Avenir Book" charset="0"/>
                <a:ea typeface="Avenir Book" charset="0"/>
                <a:cs typeface="Avenir Book" charset="0"/>
              </a:rPr>
              <a:t>Childhood Diseases as a Global Problem</a:t>
            </a:r>
          </a:p>
        </p:txBody>
      </p:sp>
      <p:sp>
        <p:nvSpPr>
          <p:cNvPr id="6" name="TextBox 5"/>
          <p:cNvSpPr txBox="1"/>
          <p:nvPr/>
        </p:nvSpPr>
        <p:spPr>
          <a:xfrm>
            <a:off x="214313" y="6488668"/>
            <a:ext cx="8572500" cy="276999"/>
          </a:xfrm>
          <a:prstGeom prst="rect">
            <a:avLst/>
          </a:prstGeom>
          <a:noFill/>
        </p:spPr>
        <p:txBody>
          <a:bodyPr wrap="square" rtlCol="0">
            <a:spAutoFit/>
          </a:bodyPr>
          <a:lstStyle/>
          <a:p>
            <a:r>
              <a:rPr lang="en-US" sz="1200">
                <a:solidFill>
                  <a:schemeClr val="bg1"/>
                </a:solidFill>
                <a:latin typeface="Avenir Book" charset="0"/>
                <a:ea typeface="Avenir Book" charset="0"/>
                <a:cs typeface="Avenir Book" charset="0"/>
              </a:rPr>
              <a:t>Data from: https</a:t>
            </a:r>
            <a:r>
              <a:rPr lang="en-US" sz="1200" dirty="0">
                <a:solidFill>
                  <a:schemeClr val="bg1"/>
                </a:solidFill>
                <a:latin typeface="Avenir Book" charset="0"/>
                <a:ea typeface="Avenir Book" charset="0"/>
                <a:cs typeface="Avenir Book" charset="0"/>
              </a:rPr>
              <a:t>://</a:t>
            </a:r>
            <a:r>
              <a:rPr lang="en-US" sz="1200" dirty="0" err="1">
                <a:solidFill>
                  <a:schemeClr val="bg1"/>
                </a:solidFill>
                <a:latin typeface="Avenir Book" charset="0"/>
                <a:ea typeface="Avenir Book" charset="0"/>
                <a:cs typeface="Avenir Book" charset="0"/>
              </a:rPr>
              <a:t>data.unicef.org</a:t>
            </a:r>
            <a:r>
              <a:rPr lang="en-US" sz="1200" dirty="0">
                <a:solidFill>
                  <a:schemeClr val="bg1"/>
                </a:solidFill>
                <a:latin typeface="Avenir Book" charset="0"/>
                <a:ea typeface="Avenir Book" charset="0"/>
                <a:cs typeface="Avenir Book" charset="0"/>
              </a:rPr>
              <a:t>/topic/child-survival/under-five-mortality/</a:t>
            </a:r>
          </a:p>
        </p:txBody>
      </p:sp>
      <p:sp>
        <p:nvSpPr>
          <p:cNvPr id="10" name="TextBox 9"/>
          <p:cNvSpPr txBox="1"/>
          <p:nvPr/>
        </p:nvSpPr>
        <p:spPr>
          <a:xfrm>
            <a:off x="504427" y="1729887"/>
            <a:ext cx="11191043" cy="3539430"/>
          </a:xfrm>
          <a:prstGeom prst="rect">
            <a:avLst/>
          </a:prstGeom>
          <a:noFill/>
        </p:spPr>
        <p:txBody>
          <a:bodyPr wrap="square" rtlCol="0">
            <a:spAutoFit/>
          </a:bodyPr>
          <a:lstStyle/>
          <a:p>
            <a:r>
              <a:rPr lang="en-US" sz="2800" dirty="0">
                <a:solidFill>
                  <a:schemeClr val="bg1"/>
                </a:solidFill>
                <a:latin typeface="Avenir Book" charset="0"/>
                <a:ea typeface="Avenir Book" charset="0"/>
                <a:cs typeface="Avenir Book" charset="0"/>
              </a:rPr>
              <a:t>5.3M under-5 deaths in 2018</a:t>
            </a:r>
          </a:p>
          <a:p>
            <a:endParaRPr lang="en-US" sz="2800" dirty="0">
              <a:solidFill>
                <a:schemeClr val="bg1"/>
              </a:solidFill>
              <a:latin typeface="Avenir Book" charset="0"/>
              <a:ea typeface="Avenir Book" charset="0"/>
              <a:cs typeface="Avenir Book" charset="0"/>
            </a:endParaRPr>
          </a:p>
          <a:p>
            <a:r>
              <a:rPr lang="en-US" sz="2800" dirty="0">
                <a:solidFill>
                  <a:schemeClr val="bg1"/>
                </a:solidFill>
                <a:latin typeface="Avenir Book" charset="0"/>
                <a:ea typeface="Avenir Book" charset="0"/>
                <a:cs typeface="Avenir Book" charset="0"/>
              </a:rPr>
              <a:t>50% from sepsis, tetanus, pneumonia, diarrhea, malaria, AIDS, measles, and meningitis</a:t>
            </a:r>
          </a:p>
          <a:p>
            <a:endParaRPr lang="en-US" sz="2800" dirty="0">
              <a:solidFill>
                <a:schemeClr val="bg1"/>
              </a:solidFill>
              <a:latin typeface="Avenir Book" charset="0"/>
              <a:ea typeface="Avenir Book" charset="0"/>
              <a:cs typeface="Avenir Book" charset="0"/>
            </a:endParaRPr>
          </a:p>
          <a:p>
            <a:r>
              <a:rPr lang="en-US" sz="2800" dirty="0">
                <a:solidFill>
                  <a:schemeClr val="bg1"/>
                </a:solidFill>
                <a:latin typeface="Avenir Book" charset="0"/>
                <a:ea typeface="Avenir Book" charset="0"/>
                <a:cs typeface="Avenir Book" charset="0"/>
              </a:rPr>
              <a:t>70-80% are infant deaths</a:t>
            </a:r>
          </a:p>
          <a:p>
            <a:endParaRPr lang="en-US" sz="2800" dirty="0">
              <a:solidFill>
                <a:schemeClr val="bg1"/>
              </a:solidFill>
              <a:latin typeface="Avenir Book" charset="0"/>
              <a:ea typeface="Avenir Book" charset="0"/>
              <a:cs typeface="Avenir Book" charset="0"/>
            </a:endParaRPr>
          </a:p>
          <a:p>
            <a:endParaRPr lang="en-US" sz="2800"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3714366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p:nvSpPr>
        <p:spPr>
          <a:xfrm>
            <a:off x="214313" y="6488668"/>
            <a:ext cx="8572500" cy="276999"/>
          </a:xfrm>
          <a:prstGeom prst="rect">
            <a:avLst/>
          </a:prstGeom>
          <a:noFill/>
        </p:spPr>
        <p:txBody>
          <a:bodyPr wrap="square" rtlCol="0">
            <a:spAutoFit/>
          </a:bodyPr>
          <a:lstStyle/>
          <a:p>
            <a:r>
              <a:rPr lang="en-US" sz="1200">
                <a:solidFill>
                  <a:schemeClr val="bg1"/>
                </a:solidFill>
                <a:latin typeface="Avenir Book" charset="0"/>
                <a:ea typeface="Avenir Book" charset="0"/>
                <a:cs typeface="Avenir Book" charset="0"/>
              </a:rPr>
              <a:t>Data from: https</a:t>
            </a:r>
            <a:r>
              <a:rPr lang="en-US" sz="1200" dirty="0">
                <a:solidFill>
                  <a:schemeClr val="bg1"/>
                </a:solidFill>
                <a:latin typeface="Avenir Book" charset="0"/>
                <a:ea typeface="Avenir Book" charset="0"/>
                <a:cs typeface="Avenir Book" charset="0"/>
              </a:rPr>
              <a:t>://</a:t>
            </a:r>
            <a:r>
              <a:rPr lang="en-US" sz="1200" dirty="0" err="1">
                <a:solidFill>
                  <a:schemeClr val="bg1"/>
                </a:solidFill>
                <a:latin typeface="Avenir Book" charset="0"/>
                <a:ea typeface="Avenir Book" charset="0"/>
                <a:cs typeface="Avenir Book" charset="0"/>
              </a:rPr>
              <a:t>data.unicef.org</a:t>
            </a:r>
            <a:r>
              <a:rPr lang="en-US" sz="1200" dirty="0">
                <a:solidFill>
                  <a:schemeClr val="bg1"/>
                </a:solidFill>
                <a:latin typeface="Avenir Book" charset="0"/>
                <a:ea typeface="Avenir Book" charset="0"/>
                <a:cs typeface="Avenir Book" charset="0"/>
              </a:rPr>
              <a:t>/topic/child-survival/under-five-mortality/</a:t>
            </a:r>
          </a:p>
        </p:txBody>
      </p:sp>
      <p:sp>
        <p:nvSpPr>
          <p:cNvPr id="10" name="TextBox 9"/>
          <p:cNvSpPr txBox="1"/>
          <p:nvPr/>
        </p:nvSpPr>
        <p:spPr>
          <a:xfrm>
            <a:off x="504428" y="1729887"/>
            <a:ext cx="5600700" cy="3970318"/>
          </a:xfrm>
          <a:prstGeom prst="rect">
            <a:avLst/>
          </a:prstGeom>
          <a:noFill/>
        </p:spPr>
        <p:txBody>
          <a:bodyPr wrap="square" rtlCol="0">
            <a:spAutoFit/>
          </a:bodyPr>
          <a:lstStyle/>
          <a:p>
            <a:r>
              <a:rPr lang="en-US" sz="2800" dirty="0">
                <a:solidFill>
                  <a:schemeClr val="bg1"/>
                </a:solidFill>
                <a:latin typeface="Avenir Book" charset="0"/>
                <a:ea typeface="Avenir Book" charset="0"/>
                <a:cs typeface="Avenir Book" charset="0"/>
              </a:rPr>
              <a:t>5.3M under-5 deaths in 2018</a:t>
            </a:r>
          </a:p>
          <a:p>
            <a:endParaRPr lang="en-US" sz="2800" dirty="0">
              <a:solidFill>
                <a:schemeClr val="bg1"/>
              </a:solidFill>
              <a:latin typeface="Avenir Book" charset="0"/>
              <a:ea typeface="Avenir Book" charset="0"/>
              <a:cs typeface="Avenir Book" charset="0"/>
            </a:endParaRPr>
          </a:p>
          <a:p>
            <a:r>
              <a:rPr lang="en-US" sz="2800" dirty="0">
                <a:solidFill>
                  <a:schemeClr val="bg1"/>
                </a:solidFill>
                <a:latin typeface="Avenir Book" charset="0"/>
                <a:ea typeface="Avenir Book" charset="0"/>
                <a:cs typeface="Avenir Book" charset="0"/>
              </a:rPr>
              <a:t>50% from sepsis, tetanus, pneumonia, diarrhea, malaria, AIDS, measles, and meningitis</a:t>
            </a:r>
          </a:p>
          <a:p>
            <a:endParaRPr lang="en-US" sz="2800" dirty="0">
              <a:solidFill>
                <a:schemeClr val="bg1"/>
              </a:solidFill>
              <a:latin typeface="Avenir Book" charset="0"/>
              <a:ea typeface="Avenir Book" charset="0"/>
              <a:cs typeface="Avenir Book" charset="0"/>
            </a:endParaRPr>
          </a:p>
          <a:p>
            <a:r>
              <a:rPr lang="en-US" sz="2800" dirty="0">
                <a:solidFill>
                  <a:schemeClr val="bg1"/>
                </a:solidFill>
                <a:latin typeface="Avenir Book" charset="0"/>
                <a:ea typeface="Avenir Book" charset="0"/>
                <a:cs typeface="Avenir Book" charset="0"/>
              </a:rPr>
              <a:t>70-80% are infant deaths</a:t>
            </a:r>
          </a:p>
          <a:p>
            <a:endParaRPr lang="en-US" sz="2800" dirty="0">
              <a:solidFill>
                <a:schemeClr val="bg1"/>
              </a:solidFill>
              <a:latin typeface="Avenir Book" charset="0"/>
              <a:ea typeface="Avenir Book" charset="0"/>
              <a:cs typeface="Avenir Book" charset="0"/>
            </a:endParaRPr>
          </a:p>
          <a:p>
            <a:endParaRPr lang="en-US" sz="2800" dirty="0">
              <a:solidFill>
                <a:schemeClr val="bg1"/>
              </a:solidFill>
              <a:latin typeface="Avenir Book" charset="0"/>
              <a:ea typeface="Avenir Book" charset="0"/>
              <a:cs typeface="Avenir Book" charset="0"/>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686483"/>
            <a:ext cx="5799044" cy="3450431"/>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0891" y="2995807"/>
            <a:ext cx="4886962" cy="2907742"/>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790" y="3614154"/>
            <a:ext cx="4675935" cy="2782181"/>
          </a:xfrm>
          <a:prstGeom prst="rect">
            <a:avLst/>
          </a:prstGeom>
        </p:spPr>
      </p:pic>
      <p:sp>
        <p:nvSpPr>
          <p:cNvPr id="9" name="Text Box 1">
            <a:extLst>
              <a:ext uri="{FF2B5EF4-FFF2-40B4-BE49-F238E27FC236}">
                <a16:creationId xmlns:a16="http://schemas.microsoft.com/office/drawing/2014/main" id="{8D924B05-B5CD-EB4E-9360-2B637A6174A8}"/>
              </a:ext>
            </a:extLst>
          </p:cNvPr>
          <p:cNvSpPr txBox="1">
            <a:spLocks noChangeArrowheads="1"/>
          </p:cNvSpPr>
          <p:nvPr/>
        </p:nvSpPr>
        <p:spPr bwMode="auto">
          <a:xfrm>
            <a:off x="0" y="229312"/>
            <a:ext cx="12210256"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DejaVu Sans" charset="0"/>
              </a:defRPr>
            </a:lvl9pPr>
          </a:lstStyle>
          <a:p>
            <a:pPr algn="ctr"/>
            <a:r>
              <a:rPr lang="en-US" sz="4400" dirty="0">
                <a:solidFill>
                  <a:schemeClr val="bg1"/>
                </a:solidFill>
                <a:latin typeface="Avenir Book" charset="0"/>
                <a:ea typeface="Avenir Book" charset="0"/>
                <a:cs typeface="Avenir Book" charset="0"/>
              </a:rPr>
              <a:t>Childhood Diseases as a Global Problem</a:t>
            </a:r>
          </a:p>
        </p:txBody>
      </p:sp>
    </p:spTree>
    <p:extLst>
      <p:ext uri="{BB962C8B-B14F-4D97-AF65-F5344CB8AC3E}">
        <p14:creationId xmlns:p14="http://schemas.microsoft.com/office/powerpoint/2010/main" val="201349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4261</TotalTime>
  <Words>1112</Words>
  <Application>Microsoft Macintosh PowerPoint</Application>
  <PresentationFormat>Widescreen</PresentationFormat>
  <Paragraphs>164</Paragraphs>
  <Slides>37</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Avenir Book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Micaela Martinez</dc:creator>
  <cp:lastModifiedBy>Martinez, Micaela E.</cp:lastModifiedBy>
  <cp:revision>329</cp:revision>
  <dcterms:created xsi:type="dcterms:W3CDTF">2017-11-27T18:19:02Z</dcterms:created>
  <dcterms:modified xsi:type="dcterms:W3CDTF">2022-07-11T17:20:07Z</dcterms:modified>
</cp:coreProperties>
</file>