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29"/>
  </p:notesMasterIdLst>
  <p:sldIdLst>
    <p:sldId id="256" r:id="rId2"/>
    <p:sldId id="323" r:id="rId3"/>
    <p:sldId id="302" r:id="rId4"/>
    <p:sldId id="303" r:id="rId5"/>
    <p:sldId id="304" r:id="rId6"/>
    <p:sldId id="262" r:id="rId7"/>
    <p:sldId id="324" r:id="rId8"/>
    <p:sldId id="306" r:id="rId9"/>
    <p:sldId id="307" r:id="rId10"/>
    <p:sldId id="325" r:id="rId11"/>
    <p:sldId id="291" r:id="rId12"/>
    <p:sldId id="290" r:id="rId13"/>
    <p:sldId id="321" r:id="rId14"/>
    <p:sldId id="327" r:id="rId15"/>
    <p:sldId id="263" r:id="rId16"/>
    <p:sldId id="264" r:id="rId17"/>
    <p:sldId id="328" r:id="rId18"/>
    <p:sldId id="311" r:id="rId19"/>
    <p:sldId id="267" r:id="rId20"/>
    <p:sldId id="268" r:id="rId21"/>
    <p:sldId id="316" r:id="rId22"/>
    <p:sldId id="322" r:id="rId23"/>
    <p:sldId id="329" r:id="rId24"/>
    <p:sldId id="330" r:id="rId25"/>
    <p:sldId id="331" r:id="rId26"/>
    <p:sldId id="285" r:id="rId27"/>
    <p:sldId id="332" r:id="rId2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89AC"/>
    <a:srgbClr val="00599B"/>
    <a:srgbClr val="9FADF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41414"/>
    <p:restoredTop sz="94963"/>
  </p:normalViewPr>
  <p:slideViewPr>
    <p:cSldViewPr snapToGrid="0" snapToObjects="1">
      <p:cViewPr varScale="1">
        <p:scale>
          <a:sx n="43" d="100"/>
          <a:sy n="43" d="100"/>
        </p:scale>
        <p:origin x="224" y="1408"/>
      </p:cViewPr>
      <p:guideLst/>
    </p:cSldViewPr>
  </p:slideViewPr>
  <p:notesTextViewPr>
    <p:cViewPr>
      <p:scale>
        <a:sx n="1" d="1"/>
        <a:sy n="1" d="1"/>
      </p:scale>
      <p:origin x="0" y="0"/>
    </p:cViewPr>
  </p:notesTextViewPr>
  <p:sorterViewPr>
    <p:cViewPr>
      <p:scale>
        <a:sx n="60" d="100"/>
        <a:sy n="6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8E7FE25-9291-6345-94C6-BC7A14B71FB5}" type="datetimeFigureOut">
              <a:rPr lang="en-US" smtClean="0"/>
              <a:t>7/11/22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E7AF9D9-A3D8-9A45-AC3D-8CECED5B5278}" type="slidenum">
              <a:rPr lang="en-US" smtClean="0"/>
              <a:t>‹#›</a:t>
            </a:fld>
            <a:endParaRPr lang="en-US"/>
          </a:p>
        </p:txBody>
      </p:sp>
    </p:spTree>
    <p:extLst>
      <p:ext uri="{BB962C8B-B14F-4D97-AF65-F5344CB8AC3E}">
        <p14:creationId xmlns:p14="http://schemas.microsoft.com/office/powerpoint/2010/main" val="9866441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E7AF9D9-A3D8-9A45-AC3D-8CECED5B5278}" type="slidenum">
              <a:rPr lang="en-US" smtClean="0"/>
              <a:t>20</a:t>
            </a:fld>
            <a:endParaRPr lang="en-US"/>
          </a:p>
        </p:txBody>
      </p:sp>
    </p:spTree>
    <p:extLst>
      <p:ext uri="{BB962C8B-B14F-4D97-AF65-F5344CB8AC3E}">
        <p14:creationId xmlns:p14="http://schemas.microsoft.com/office/powerpoint/2010/main" val="123727769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609601"/>
            <a:ext cx="8676222" cy="3200400"/>
          </a:xfrm>
        </p:spPr>
        <p:txBody>
          <a:bodyPr anchor="b">
            <a:normAutofit/>
          </a:bodyPr>
          <a:lstStyle>
            <a:lvl1pPr algn="ctr">
              <a:defRPr sz="4800">
                <a:effectLst>
                  <a:glow rad="38100">
                    <a:schemeClr val="bg1">
                      <a:lumMod val="65000"/>
                      <a:lumOff val="35000"/>
                      <a:alpha val="50000"/>
                    </a:schemeClr>
                  </a:glow>
                  <a:outerShdw blurRad="28575" dist="31750" dir="13200000" algn="tl" rotWithShape="0">
                    <a:srgbClr val="000000">
                      <a:alpha val="25000"/>
                    </a:srgbClr>
                  </a:outerShdw>
                </a:effectLst>
              </a:defRPr>
            </a:lvl1pPr>
          </a:lstStyle>
          <a:p>
            <a:r>
              <a:rPr lang="en-US"/>
              <a:t>Click to edit Master title style</a:t>
            </a:r>
            <a:endParaRPr lang="en-US" dirty="0"/>
          </a:p>
        </p:txBody>
      </p:sp>
      <p:sp>
        <p:nvSpPr>
          <p:cNvPr id="3" name="Subtitle 2"/>
          <p:cNvSpPr>
            <a:spLocks noGrp="1"/>
          </p:cNvSpPr>
          <p:nvPr>
            <p:ph type="subTitle" idx="1"/>
          </p:nvPr>
        </p:nvSpPr>
        <p:spPr>
          <a:xfrm>
            <a:off x="1751012" y="3886200"/>
            <a:ext cx="8676222" cy="1905000"/>
          </a:xfrm>
        </p:spPr>
        <p:txBody>
          <a:bodyPr anchor="t">
            <a:normAutofit/>
          </a:bodyPr>
          <a:lstStyle>
            <a:lvl1pPr marL="0" indent="0" algn="ctr">
              <a:buNone/>
              <a:defRPr sz="2100">
                <a:gradFill flip="none" rotWithShape="1">
                  <a:gsLst>
                    <a:gs pos="0">
                      <a:schemeClr val="tx1"/>
                    </a:gs>
                    <a:gs pos="100000">
                      <a:schemeClr val="tx1">
                        <a:lumMod val="75000"/>
                      </a:schemeClr>
                    </a:gs>
                  </a:gsLst>
                  <a:lin ang="5400000" scaled="0"/>
                  <a:tileRect/>
                </a:gra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299D3EC-A4D3-A648-A969-A9FCAD34419C}" type="datetimeFigureOut">
              <a:rPr lang="en-US" smtClean="0"/>
              <a:t>7/11/22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C305CE4-4DCB-6745-BCF6-C21605FA467A}" type="slidenum">
              <a:rPr lang="en-US" smtClean="0"/>
              <a:t>‹#›</a:t>
            </a:fld>
            <a:endParaRPr lang="en-US" dirty="0"/>
          </a:p>
        </p:txBody>
      </p:sp>
    </p:spTree>
    <p:extLst>
      <p:ext uri="{BB962C8B-B14F-4D97-AF65-F5344CB8AC3E}">
        <p14:creationId xmlns:p14="http://schemas.microsoft.com/office/powerpoint/2010/main" val="13894474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299D3EC-A4D3-A648-A969-A9FCAD34419C}" type="datetimeFigureOut">
              <a:rPr lang="en-US" smtClean="0"/>
              <a:t>7/11/22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C305CE4-4DCB-6745-BCF6-C21605FA467A}" type="slidenum">
              <a:rPr lang="en-US" smtClean="0"/>
              <a:t>‹#›</a:t>
            </a:fld>
            <a:endParaRPr lang="en-US" dirty="0"/>
          </a:p>
        </p:txBody>
      </p:sp>
    </p:spTree>
    <p:extLst>
      <p:ext uri="{BB962C8B-B14F-4D97-AF65-F5344CB8AC3E}">
        <p14:creationId xmlns:p14="http://schemas.microsoft.com/office/powerpoint/2010/main" val="7059297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751013" y="3308581"/>
            <a:ext cx="8686800" cy="1468800"/>
          </a:xfrm>
        </p:spPr>
        <p:txBody>
          <a:bodyPr anchor="b"/>
          <a:lstStyle>
            <a:lvl1pPr algn="r">
              <a:defRPr sz="4000" b="0" cap="all"/>
            </a:lvl1pPr>
          </a:lstStyle>
          <a:p>
            <a:r>
              <a:rPr lang="en-US"/>
              <a:t>Click to edit Master title style</a:t>
            </a:r>
            <a:endParaRPr lang="en-US" dirty="0"/>
          </a:p>
        </p:txBody>
      </p:sp>
      <p:sp>
        <p:nvSpPr>
          <p:cNvPr id="3" name="Text Placeholder 2"/>
          <p:cNvSpPr>
            <a:spLocks noGrp="1"/>
          </p:cNvSpPr>
          <p:nvPr>
            <p:ph type="body" idx="1"/>
          </p:nvPr>
        </p:nvSpPr>
        <p:spPr>
          <a:xfrm>
            <a:off x="1751011" y="4777381"/>
            <a:ext cx="8686801" cy="860400"/>
          </a:xfrm>
        </p:spPr>
        <p:txBody>
          <a:bodyPr anchor="t">
            <a:normAutofit/>
          </a:bodyPr>
          <a:lstStyle>
            <a:lvl1pPr marL="0" indent="0" algn="r">
              <a:buNone/>
              <a:defRPr sz="2000">
                <a:gradFill flip="none" rotWithShape="1">
                  <a:gsLst>
                    <a:gs pos="0">
                      <a:schemeClr val="tx1"/>
                    </a:gs>
                    <a:gs pos="100000">
                      <a:schemeClr val="tx1">
                        <a:lumMod val="75000"/>
                      </a:schemeClr>
                    </a:gs>
                  </a:gsLst>
                  <a:lin ang="5400000" scaled="0"/>
                  <a:tileRect/>
                </a:gra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299D3EC-A4D3-A648-A969-A9FCAD34419C}" type="datetimeFigureOut">
              <a:rPr lang="en-US" smtClean="0"/>
              <a:t>7/11/22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C305CE4-4DCB-6745-BCF6-C21605FA467A}" type="slidenum">
              <a:rPr lang="en-US" smtClean="0"/>
              <a:t>‹#›</a:t>
            </a:fld>
            <a:endParaRPr lang="en-US" dirty="0"/>
          </a:p>
        </p:txBody>
      </p:sp>
    </p:spTree>
    <p:extLst>
      <p:ext uri="{BB962C8B-B14F-4D97-AF65-F5344CB8AC3E}">
        <p14:creationId xmlns:p14="http://schemas.microsoft.com/office/powerpoint/2010/main" val="18623985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41412" y="2666999"/>
            <a:ext cx="4876800" cy="3124201"/>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0612" y="2667000"/>
            <a:ext cx="4876800" cy="3124200"/>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299D3EC-A4D3-A648-A969-A9FCAD34419C}" type="datetimeFigureOut">
              <a:rPr lang="en-US" smtClean="0"/>
              <a:t>7/11/22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C305CE4-4DCB-6745-BCF6-C21605FA467A}" type="slidenum">
              <a:rPr lang="en-US" smtClean="0"/>
              <a:t>‹#›</a:t>
            </a:fld>
            <a:endParaRPr lang="en-US" dirty="0"/>
          </a:p>
        </p:txBody>
      </p:sp>
    </p:spTree>
    <p:extLst>
      <p:ext uri="{BB962C8B-B14F-4D97-AF65-F5344CB8AC3E}">
        <p14:creationId xmlns:p14="http://schemas.microsoft.com/office/powerpoint/2010/main" val="17580563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429280" y="2658533"/>
            <a:ext cx="4588931"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41412" y="3243262"/>
            <a:ext cx="4876800" cy="2547937"/>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43133" y="2667000"/>
            <a:ext cx="4604280"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0612" y="3243262"/>
            <a:ext cx="4876801" cy="2547937"/>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299D3EC-A4D3-A648-A969-A9FCAD34419C}" type="datetimeFigureOut">
              <a:rPr lang="en-US" smtClean="0"/>
              <a:t>7/11/22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0C305CE4-4DCB-6745-BCF6-C21605FA467A}" type="slidenum">
              <a:rPr lang="en-US" smtClean="0"/>
              <a:t>‹#›</a:t>
            </a:fld>
            <a:endParaRPr lang="en-US" dirty="0"/>
          </a:p>
        </p:txBody>
      </p:sp>
    </p:spTree>
    <p:extLst>
      <p:ext uri="{BB962C8B-B14F-4D97-AF65-F5344CB8AC3E}">
        <p14:creationId xmlns:p14="http://schemas.microsoft.com/office/powerpoint/2010/main" val="4253064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299D3EC-A4D3-A648-A969-A9FCAD34419C}" type="datetimeFigureOut">
              <a:rPr lang="en-US" smtClean="0"/>
              <a:t>7/11/22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0C305CE4-4DCB-6745-BCF6-C21605FA467A}" type="slidenum">
              <a:rPr lang="en-US" smtClean="0"/>
              <a:t>‹#›</a:t>
            </a:fld>
            <a:endParaRPr lang="en-US" dirty="0"/>
          </a:p>
        </p:txBody>
      </p:sp>
    </p:spTree>
    <p:extLst>
      <p:ext uri="{BB962C8B-B14F-4D97-AF65-F5344CB8AC3E}">
        <p14:creationId xmlns:p14="http://schemas.microsoft.com/office/powerpoint/2010/main" val="13001800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299D3EC-A4D3-A648-A969-A9FCAD34419C}" type="datetimeFigureOut">
              <a:rPr lang="en-US" smtClean="0"/>
              <a:t>7/11/22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0C305CE4-4DCB-6745-BCF6-C21605FA467A}" type="slidenum">
              <a:rPr lang="en-US" smtClean="0"/>
              <a:t>‹#›</a:t>
            </a:fld>
            <a:endParaRPr lang="en-US" dirty="0"/>
          </a:p>
        </p:txBody>
      </p:sp>
    </p:spTree>
    <p:extLst>
      <p:ext uri="{BB962C8B-B14F-4D97-AF65-F5344CB8AC3E}">
        <p14:creationId xmlns:p14="http://schemas.microsoft.com/office/powerpoint/2010/main" val="14798072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1" y="1600200"/>
            <a:ext cx="3549121" cy="1371600"/>
          </a:xfrm>
        </p:spPr>
        <p:txBody>
          <a:bodyPr anchor="b">
            <a:normAutofit/>
          </a:bodyPr>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5103812" y="609601"/>
            <a:ext cx="5943601" cy="51816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41411" y="2971800"/>
            <a:ext cx="3549121" cy="1828800"/>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299D3EC-A4D3-A648-A969-A9FCAD34419C}" type="datetimeFigureOut">
              <a:rPr lang="en-US" smtClean="0"/>
              <a:t>7/11/22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C305CE4-4DCB-6745-BCF6-C21605FA467A}" type="slidenum">
              <a:rPr lang="en-US" smtClean="0"/>
              <a:t>‹#›</a:t>
            </a:fld>
            <a:endParaRPr lang="en-US" dirty="0"/>
          </a:p>
        </p:txBody>
      </p:sp>
    </p:spTree>
    <p:extLst>
      <p:ext uri="{BB962C8B-B14F-4D97-AF65-F5344CB8AC3E}">
        <p14:creationId xmlns:p14="http://schemas.microsoft.com/office/powerpoint/2010/main" val="11123012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1" y="1600200"/>
            <a:ext cx="5334001" cy="1371600"/>
          </a:xfrm>
        </p:spPr>
        <p:txBody>
          <a:bodyPr anchor="b">
            <a:normAutofit/>
          </a:bodyPr>
          <a:lstStyle>
            <a:lvl1pPr algn="l">
              <a:defRPr sz="28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7433733" y="-18288"/>
            <a:ext cx="3276599" cy="6903720"/>
          </a:xfrm>
          <a:ln w="38100">
            <a:gradFill flip="none" rotWithShape="1">
              <a:gsLst>
                <a:gs pos="0">
                  <a:schemeClr val="bg2"/>
                </a:gs>
                <a:gs pos="100000">
                  <a:schemeClr val="bg2">
                    <a:lumMod val="75000"/>
                  </a:schemeClr>
                </a:gs>
              </a:gsLst>
              <a:lin ang="5400000" scaled="0"/>
              <a:tileRect/>
            </a:gradFill>
          </a:ln>
          <a:effectLst>
            <a:innerShdw blurRad="57150" dist="38100" dir="1080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Drag picture to placeholder or click icon to add</a:t>
            </a:r>
          </a:p>
        </p:txBody>
      </p:sp>
      <p:sp>
        <p:nvSpPr>
          <p:cNvPr id="4" name="Text Placeholder 3"/>
          <p:cNvSpPr>
            <a:spLocks noGrp="1"/>
          </p:cNvSpPr>
          <p:nvPr>
            <p:ph type="body" sz="half" idx="2"/>
          </p:nvPr>
        </p:nvSpPr>
        <p:spPr>
          <a:xfrm>
            <a:off x="1141411" y="2971800"/>
            <a:ext cx="5334001" cy="1828800"/>
          </a:xfrm>
        </p:spPr>
        <p:txBody>
          <a:bodyP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399212" y="5883275"/>
            <a:ext cx="914400" cy="365125"/>
          </a:xfrm>
        </p:spPr>
        <p:txBody>
          <a:bodyPr/>
          <a:lstStyle/>
          <a:p>
            <a:fld id="{A299D3EC-A4D3-A648-A969-A9FCAD34419C}" type="datetimeFigureOut">
              <a:rPr lang="en-US" smtClean="0"/>
              <a:t>7/11/22</a:t>
            </a:fld>
            <a:endParaRPr lang="en-US" dirty="0"/>
          </a:p>
        </p:txBody>
      </p:sp>
      <p:sp>
        <p:nvSpPr>
          <p:cNvPr id="6" name="Footer Placeholder 5"/>
          <p:cNvSpPr>
            <a:spLocks noGrp="1"/>
          </p:cNvSpPr>
          <p:nvPr>
            <p:ph type="ftr" sz="quarter" idx="11"/>
          </p:nvPr>
        </p:nvSpPr>
        <p:spPr>
          <a:xfrm>
            <a:off x="1141412" y="5883275"/>
            <a:ext cx="5105400" cy="365125"/>
          </a:xfrm>
        </p:spPr>
        <p:txBody>
          <a:bodyPr/>
          <a:lstStyle/>
          <a:p>
            <a:endParaRPr lang="en-US" dirty="0"/>
          </a:p>
        </p:txBody>
      </p:sp>
      <p:sp>
        <p:nvSpPr>
          <p:cNvPr id="7" name="Slide Number Placeholder 6"/>
          <p:cNvSpPr>
            <a:spLocks noGrp="1"/>
          </p:cNvSpPr>
          <p:nvPr>
            <p:ph type="sldNum" sz="quarter" idx="12"/>
          </p:nvPr>
        </p:nvSpPr>
        <p:spPr>
          <a:xfrm>
            <a:off x="10742612" y="5883275"/>
            <a:ext cx="322567" cy="365125"/>
          </a:xfrm>
        </p:spPr>
        <p:txBody>
          <a:bodyPr/>
          <a:lstStyle/>
          <a:p>
            <a:fld id="{0C305CE4-4DCB-6745-BCF6-C21605FA467A}" type="slidenum">
              <a:rPr lang="en-US" smtClean="0"/>
              <a:t>‹#›</a:t>
            </a:fld>
            <a:endParaRPr lang="en-US" dirty="0"/>
          </a:p>
        </p:txBody>
      </p:sp>
    </p:spTree>
    <p:extLst>
      <p:ext uri="{BB962C8B-B14F-4D97-AF65-F5344CB8AC3E}">
        <p14:creationId xmlns:p14="http://schemas.microsoft.com/office/powerpoint/2010/main" val="6016086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3" y="4732865"/>
            <a:ext cx="9906000"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979612" y="932112"/>
            <a:ext cx="8225944"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Drag picture to placeholder or click icon to add</a:t>
            </a:r>
          </a:p>
        </p:txBody>
      </p:sp>
      <p:sp>
        <p:nvSpPr>
          <p:cNvPr id="4" name="Text Placeholder 3"/>
          <p:cNvSpPr>
            <a:spLocks noGrp="1"/>
          </p:cNvSpPr>
          <p:nvPr>
            <p:ph type="body" sz="half" idx="2"/>
          </p:nvPr>
        </p:nvSpPr>
        <p:spPr>
          <a:xfrm>
            <a:off x="1141413" y="5299603"/>
            <a:ext cx="9906000" cy="493712"/>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299D3EC-A4D3-A648-A969-A9FCAD34419C}" type="datetimeFigureOut">
              <a:rPr lang="en-US" smtClean="0"/>
              <a:t>7/11/22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C305CE4-4DCB-6745-BCF6-C21605FA467A}" type="slidenum">
              <a:rPr lang="en-US" smtClean="0"/>
              <a:t>‹#›</a:t>
            </a:fld>
            <a:endParaRPr lang="en-US" dirty="0"/>
          </a:p>
        </p:txBody>
      </p:sp>
    </p:spTree>
    <p:extLst>
      <p:ext uri="{BB962C8B-B14F-4D97-AF65-F5344CB8AC3E}">
        <p14:creationId xmlns:p14="http://schemas.microsoft.com/office/powerpoint/2010/main" val="8838730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2" y="609601"/>
            <a:ext cx="9905999" cy="3124199"/>
          </a:xfrm>
        </p:spPr>
        <p:txBody>
          <a:bodyPr anchor="ctr">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1141411" y="4343400"/>
            <a:ext cx="9906000" cy="1447800"/>
          </a:xfrm>
        </p:spPr>
        <p:txBody>
          <a:bodyPr anchor="ctr">
            <a:normAutofit/>
          </a:bodyPr>
          <a:lstStyle>
            <a:lvl1pPr marL="0" indent="0" algn="l">
              <a:buNone/>
              <a:defRPr sz="2000">
                <a:gradFill flip="none" rotWithShape="1">
                  <a:gsLst>
                    <a:gs pos="0">
                      <a:schemeClr val="tx1"/>
                    </a:gs>
                    <a:gs pos="100000">
                      <a:schemeClr val="tx1">
                        <a:lumMod val="75000"/>
                      </a:schemeClr>
                    </a:gs>
                  </a:gsLst>
                  <a:lin ang="5400000" scaled="0"/>
                  <a:tileRect/>
                </a:gra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299D3EC-A4D3-A648-A969-A9FCAD34419C}" type="datetimeFigureOut">
              <a:rPr lang="en-US" smtClean="0"/>
              <a:t>7/11/22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C305CE4-4DCB-6745-BCF6-C21605FA467A}" type="slidenum">
              <a:rPr lang="en-US" smtClean="0"/>
              <a:t>‹#›</a:t>
            </a:fld>
            <a:endParaRPr lang="en-US" dirty="0"/>
          </a:p>
        </p:txBody>
      </p:sp>
    </p:spTree>
    <p:extLst>
      <p:ext uri="{BB962C8B-B14F-4D97-AF65-F5344CB8AC3E}">
        <p14:creationId xmlns:p14="http://schemas.microsoft.com/office/powerpoint/2010/main" val="110912470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14" name="TextBox 13"/>
          <p:cNvSpPr txBox="1"/>
          <p:nvPr/>
        </p:nvSpPr>
        <p:spPr>
          <a:xfrm>
            <a:off x="836612" y="7868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accent1"/>
                </a:solidFill>
              </a:rPr>
              <a:t>“</a:t>
            </a:r>
          </a:p>
        </p:txBody>
      </p:sp>
      <p:sp>
        <p:nvSpPr>
          <p:cNvPr id="15" name="TextBox 14"/>
          <p:cNvSpPr txBox="1"/>
          <p:nvPr/>
        </p:nvSpPr>
        <p:spPr>
          <a:xfrm>
            <a:off x="10437812"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accent1"/>
                </a:solidFill>
              </a:rPr>
              <a:t>”</a:t>
            </a:r>
          </a:p>
        </p:txBody>
      </p:sp>
      <p:sp>
        <p:nvSpPr>
          <p:cNvPr id="2" name="Title 1"/>
          <p:cNvSpPr>
            <a:spLocks noGrp="1"/>
          </p:cNvSpPr>
          <p:nvPr>
            <p:ph type="title"/>
          </p:nvPr>
        </p:nvSpPr>
        <p:spPr>
          <a:xfrm>
            <a:off x="1446213" y="609601"/>
            <a:ext cx="9296398" cy="2743199"/>
          </a:xfrm>
        </p:spPr>
        <p:txBody>
          <a:bodyPr anchor="ctr">
            <a:normAutofit/>
          </a:bodyPr>
          <a:lstStyle>
            <a:lvl1pPr algn="l">
              <a:defRPr sz="3200" b="0" cap="all">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674812" y="3352800"/>
            <a:ext cx="8839202"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141411" y="4343400"/>
            <a:ext cx="9906000" cy="1447800"/>
          </a:xfrm>
        </p:spPr>
        <p:txBody>
          <a:bodyPr vert="horz" lIns="91440" tIns="45720" rIns="91440" bIns="45720" rtlCol="0" anchor="ctr">
            <a:normAutofit/>
          </a:bodyPr>
          <a:lstStyle>
            <a:lvl1pPr>
              <a:buNone/>
              <a:defRPr lang="en-US" sz="2000">
                <a:gradFill flip="none" rotWithShape="1">
                  <a:gsLst>
                    <a:gs pos="0">
                      <a:schemeClr val="tx1"/>
                    </a:gs>
                    <a:gs pos="100000">
                      <a:schemeClr val="tx1">
                        <a:lumMod val="75000"/>
                      </a:schemeClr>
                    </a:gs>
                  </a:gsLst>
                  <a:lin ang="5400000" scaled="0"/>
                  <a:tileRect/>
                </a:gradFill>
              </a:defRPr>
            </a:lvl1pPr>
          </a:lstStyle>
          <a:p>
            <a:pPr marL="0" lvl="0" indent="0">
              <a:buNone/>
            </a:pPr>
            <a:r>
              <a:rPr lang="en-US"/>
              <a:t>Click to edit Master text styles</a:t>
            </a:r>
          </a:p>
        </p:txBody>
      </p:sp>
      <p:sp>
        <p:nvSpPr>
          <p:cNvPr id="4" name="Date Placeholder 3"/>
          <p:cNvSpPr>
            <a:spLocks noGrp="1"/>
          </p:cNvSpPr>
          <p:nvPr>
            <p:ph type="dt" sz="half" idx="10"/>
          </p:nvPr>
        </p:nvSpPr>
        <p:spPr/>
        <p:txBody>
          <a:bodyPr/>
          <a:lstStyle/>
          <a:p>
            <a:fld id="{A299D3EC-A4D3-A648-A969-A9FCAD34419C}" type="datetimeFigureOut">
              <a:rPr lang="en-US" smtClean="0"/>
              <a:t>7/11/22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C305CE4-4DCB-6745-BCF6-C21605FA467A}" type="slidenum">
              <a:rPr lang="en-US" smtClean="0"/>
              <a:t>‹#›</a:t>
            </a:fld>
            <a:endParaRPr lang="en-US" dirty="0"/>
          </a:p>
        </p:txBody>
      </p:sp>
    </p:spTree>
    <p:extLst>
      <p:ext uri="{BB962C8B-B14F-4D97-AF65-F5344CB8AC3E}">
        <p14:creationId xmlns:p14="http://schemas.microsoft.com/office/powerpoint/2010/main" val="90079374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2" y="3308581"/>
            <a:ext cx="9906000" cy="1468800"/>
          </a:xfrm>
        </p:spPr>
        <p:txBody>
          <a:bodyPr anchor="b">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1141410" y="4777381"/>
            <a:ext cx="9906001" cy="860400"/>
          </a:xfrm>
        </p:spPr>
        <p:txBody>
          <a:bodyPr vert="horz" lIns="91440" tIns="45720" rIns="91440" bIns="45720" rtlCol="0" anchor="t">
            <a:normAutofit/>
          </a:bodyPr>
          <a:lstStyle>
            <a:lvl1pPr>
              <a:defRPr lang="en-US" sz="2000">
                <a:gradFill flip="none" rotWithShape="1">
                  <a:gsLst>
                    <a:gs pos="0">
                      <a:schemeClr val="tx1"/>
                    </a:gs>
                    <a:gs pos="100000">
                      <a:schemeClr val="tx1">
                        <a:lumMod val="75000"/>
                      </a:schemeClr>
                    </a:gs>
                  </a:gsLst>
                  <a:lin ang="5400000" scaled="0"/>
                  <a:tileRect/>
                </a:gradFill>
              </a:defRPr>
            </a:lvl1pPr>
          </a:lstStyle>
          <a:p>
            <a:pPr marL="0" lvl="0" indent="0">
              <a:buNone/>
            </a:pPr>
            <a:r>
              <a:rPr lang="en-US"/>
              <a:t>Click to edit Master text styles</a:t>
            </a:r>
          </a:p>
        </p:txBody>
      </p:sp>
      <p:sp>
        <p:nvSpPr>
          <p:cNvPr id="4" name="Date Placeholder 3"/>
          <p:cNvSpPr>
            <a:spLocks noGrp="1"/>
          </p:cNvSpPr>
          <p:nvPr>
            <p:ph type="dt" sz="half" idx="10"/>
          </p:nvPr>
        </p:nvSpPr>
        <p:spPr/>
        <p:txBody>
          <a:bodyPr/>
          <a:lstStyle/>
          <a:p>
            <a:fld id="{A299D3EC-A4D3-A648-A969-A9FCAD34419C}" type="datetimeFigureOut">
              <a:rPr lang="en-US" smtClean="0"/>
              <a:t>7/11/22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C305CE4-4DCB-6745-BCF6-C21605FA467A}" type="slidenum">
              <a:rPr lang="en-US" smtClean="0"/>
              <a:t>‹#›</a:t>
            </a:fld>
            <a:endParaRPr lang="en-US" dirty="0"/>
          </a:p>
        </p:txBody>
      </p:sp>
    </p:spTree>
    <p:extLst>
      <p:ext uri="{BB962C8B-B14F-4D97-AF65-F5344CB8AC3E}">
        <p14:creationId xmlns:p14="http://schemas.microsoft.com/office/powerpoint/2010/main" val="202827812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4" name="TextBox 13"/>
          <p:cNvSpPr txBox="1"/>
          <p:nvPr/>
        </p:nvSpPr>
        <p:spPr>
          <a:xfrm>
            <a:off x="836612" y="7868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accent1"/>
                </a:solidFill>
              </a:rPr>
              <a:t>“</a:t>
            </a:r>
          </a:p>
        </p:txBody>
      </p:sp>
      <p:sp>
        <p:nvSpPr>
          <p:cNvPr id="15" name="TextBox 14"/>
          <p:cNvSpPr txBox="1"/>
          <p:nvPr/>
        </p:nvSpPr>
        <p:spPr>
          <a:xfrm>
            <a:off x="10437812"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accent1"/>
                </a:solidFill>
              </a:rPr>
              <a:t>”</a:t>
            </a:r>
          </a:p>
        </p:txBody>
      </p:sp>
      <p:sp>
        <p:nvSpPr>
          <p:cNvPr id="2" name="Title 1"/>
          <p:cNvSpPr>
            <a:spLocks noGrp="1"/>
          </p:cNvSpPr>
          <p:nvPr>
            <p:ph type="title"/>
          </p:nvPr>
        </p:nvSpPr>
        <p:spPr>
          <a:xfrm>
            <a:off x="1446213" y="609601"/>
            <a:ext cx="9296398" cy="2743199"/>
          </a:xfrm>
        </p:spPr>
        <p:txBody>
          <a:bodyPr anchor="ctr">
            <a:normAutofit/>
          </a:bodyPr>
          <a:lstStyle>
            <a:lvl1pPr algn="l">
              <a:defRPr sz="3200" b="0" cap="all">
                <a:gradFill flip="none" rotWithShape="1">
                  <a:gsLst>
                    <a:gs pos="0">
                      <a:schemeClr val="tx1"/>
                    </a:gs>
                    <a:gs pos="100000">
                      <a:schemeClr val="tx1">
                        <a:lumMod val="75000"/>
                      </a:schemeClr>
                    </a:gs>
                  </a:gsLst>
                  <a:lin ang="5400000" scaled="0"/>
                  <a:tileRect/>
                </a:gra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141412" y="3886200"/>
            <a:ext cx="9906000" cy="889000"/>
          </a:xfrm>
        </p:spPr>
        <p:txBody>
          <a:bodyPr vert="horz" lIns="91440" tIns="45720" rIns="91440" bIns="45720" rtlCol="0" anchor="b">
            <a:normAutofit/>
          </a:bodyPr>
          <a:lstStyle>
            <a:lvl1pPr>
              <a:buNone/>
              <a:defRPr lang="en-US" sz="2400" b="0" cap="all" dirty="0">
                <a:ln w="3175" cmpd="sng">
                  <a:noFill/>
                </a:ln>
                <a:gradFill flip="none" rotWithShape="1">
                  <a:gsLst>
                    <a:gs pos="0">
                      <a:schemeClr val="tx1"/>
                    </a:gs>
                    <a:gs pos="100000">
                      <a:schemeClr val="tx1">
                        <a:lumMod val="75000"/>
                      </a:schemeClr>
                    </a:gs>
                  </a:gsLst>
                  <a:lin ang="5400000" scaled="0"/>
                  <a:tileRect/>
                </a:gradFill>
                <a:effectLst>
                  <a:glow rad="38100">
                    <a:schemeClr val="bg1">
                      <a:lumMod val="65000"/>
                      <a:lumOff val="35000"/>
                      <a:alpha val="40000"/>
                    </a:schemeClr>
                  </a:glow>
                  <a:outerShdw blurRad="28575" dist="38100" dir="14040000" algn="tl" rotWithShape="0">
                    <a:srgbClr val="000000">
                      <a:alpha val="25000"/>
                    </a:srgbClr>
                  </a:outerShdw>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1141411" y="4775200"/>
            <a:ext cx="9906000" cy="1016000"/>
          </a:xfrm>
        </p:spPr>
        <p:txBody>
          <a:bodyPr anchor="t">
            <a:normAutofit/>
          </a:bodyPr>
          <a:lstStyle>
            <a:lvl1pPr marL="0" indent="0" algn="l">
              <a:buNone/>
              <a:defRPr sz="1800">
                <a:gradFill flip="none" rotWithShape="1">
                  <a:gsLst>
                    <a:gs pos="0">
                      <a:schemeClr val="tx1"/>
                    </a:gs>
                    <a:gs pos="100000">
                      <a:schemeClr val="tx1">
                        <a:lumMod val="75000"/>
                      </a:schemeClr>
                    </a:gs>
                  </a:gsLst>
                  <a:lin ang="5400000" scaled="0"/>
                  <a:tileRect/>
                </a:gra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299D3EC-A4D3-A648-A969-A9FCAD34419C}" type="datetimeFigureOut">
              <a:rPr lang="en-US" smtClean="0"/>
              <a:t>7/11/22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C305CE4-4DCB-6745-BCF6-C21605FA467A}" type="slidenum">
              <a:rPr lang="en-US" smtClean="0"/>
              <a:t>‹#›</a:t>
            </a:fld>
            <a:endParaRPr lang="en-US" dirty="0"/>
          </a:p>
        </p:txBody>
      </p:sp>
    </p:spTree>
    <p:extLst>
      <p:ext uri="{BB962C8B-B14F-4D97-AF65-F5344CB8AC3E}">
        <p14:creationId xmlns:p14="http://schemas.microsoft.com/office/powerpoint/2010/main" val="11505120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141412" y="609601"/>
            <a:ext cx="9905999" cy="2743199"/>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1141412" y="3505200"/>
            <a:ext cx="9906000" cy="838200"/>
          </a:xfrm>
        </p:spPr>
        <p:txBody>
          <a:bodyPr vert="horz" lIns="91440" tIns="45720" rIns="91440" bIns="45720" rtlCol="0" anchor="b">
            <a:normAutofit/>
          </a:bodyPr>
          <a:lstStyle>
            <a:lvl1pPr>
              <a:buNone/>
              <a:defRPr lang="en-US" sz="2800" b="0" cap="all" dirty="0">
                <a:ln w="3175" cmpd="sng">
                  <a:noFill/>
                </a:ln>
                <a:gradFill flip="none" rotWithShape="1">
                  <a:gsLst>
                    <a:gs pos="0">
                      <a:schemeClr val="tx1"/>
                    </a:gs>
                    <a:gs pos="100000">
                      <a:schemeClr val="tx1">
                        <a:lumMod val="75000"/>
                      </a:schemeClr>
                    </a:gs>
                  </a:gsLst>
                  <a:lin ang="5400000" scaled="0"/>
                  <a:tileRect/>
                </a:gradFill>
                <a:effectLst>
                  <a:glow rad="38100">
                    <a:schemeClr val="bg1">
                      <a:lumMod val="65000"/>
                      <a:lumOff val="35000"/>
                      <a:alpha val="40000"/>
                    </a:schemeClr>
                  </a:glow>
                  <a:outerShdw blurRad="28575" dist="38100" dir="14040000" algn="tl" rotWithShape="0">
                    <a:srgbClr val="000000">
                      <a:alpha val="25000"/>
                    </a:srgbClr>
                  </a:outerShdw>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1141411" y="4343400"/>
            <a:ext cx="9906000" cy="1447800"/>
          </a:xfrm>
        </p:spPr>
        <p:txBody>
          <a:bodyPr anchor="t">
            <a:normAutofit/>
          </a:bodyPr>
          <a:lstStyle>
            <a:lvl1pPr marL="0" indent="0" algn="l">
              <a:buNone/>
              <a:defRPr sz="1800">
                <a:gradFill flip="none" rotWithShape="1">
                  <a:gsLst>
                    <a:gs pos="0">
                      <a:schemeClr val="tx1"/>
                    </a:gs>
                    <a:gs pos="100000">
                      <a:schemeClr val="tx1">
                        <a:lumMod val="75000"/>
                      </a:schemeClr>
                    </a:gs>
                  </a:gsLst>
                  <a:lin ang="5400000" scaled="0"/>
                  <a:tileRect/>
                </a:gra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299D3EC-A4D3-A648-A969-A9FCAD34419C}" type="datetimeFigureOut">
              <a:rPr lang="en-US" smtClean="0"/>
              <a:t>7/11/22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C305CE4-4DCB-6745-BCF6-C21605FA467A}" type="slidenum">
              <a:rPr lang="en-US" smtClean="0"/>
              <a:t>‹#›</a:t>
            </a:fld>
            <a:endParaRPr lang="en-US" dirty="0"/>
          </a:p>
        </p:txBody>
      </p:sp>
    </p:spTree>
    <p:extLst>
      <p:ext uri="{BB962C8B-B14F-4D97-AF65-F5344CB8AC3E}">
        <p14:creationId xmlns:p14="http://schemas.microsoft.com/office/powerpoint/2010/main" val="93030332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7" name="Title 1"/>
          <p:cNvSpPr>
            <a:spLocks noGrp="1"/>
          </p:cNvSpPr>
          <p:nvPr>
            <p:ph type="title"/>
          </p:nvPr>
        </p:nvSpPr>
        <p:spPr>
          <a:xfrm>
            <a:off x="1141413" y="609600"/>
            <a:ext cx="9905998" cy="1905000"/>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299D3EC-A4D3-A648-A969-A9FCAD34419C}" type="datetimeFigureOut">
              <a:rPr lang="en-US" smtClean="0"/>
              <a:t>7/11/22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C305CE4-4DCB-6745-BCF6-C21605FA467A}" type="slidenum">
              <a:rPr lang="en-US" smtClean="0"/>
              <a:t>‹#›</a:t>
            </a:fld>
            <a:endParaRPr lang="en-US" dirty="0"/>
          </a:p>
        </p:txBody>
      </p:sp>
    </p:spTree>
    <p:extLst>
      <p:ext uri="{BB962C8B-B14F-4D97-AF65-F5344CB8AC3E}">
        <p14:creationId xmlns:p14="http://schemas.microsoft.com/office/powerpoint/2010/main" val="192708353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6898" y="609599"/>
            <a:ext cx="2210514" cy="518160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141412" y="609600"/>
            <a:ext cx="7543800" cy="518160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299D3EC-A4D3-A648-A969-A9FCAD34419C}" type="datetimeFigureOut">
              <a:rPr lang="en-US" smtClean="0"/>
              <a:t>7/11/22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C305CE4-4DCB-6745-BCF6-C21605FA467A}" type="slidenum">
              <a:rPr lang="en-US" smtClean="0"/>
              <a:t>‹#›</a:t>
            </a:fld>
            <a:endParaRPr lang="en-US" dirty="0"/>
          </a:p>
        </p:txBody>
      </p:sp>
    </p:spTree>
    <p:extLst>
      <p:ext uri="{BB962C8B-B14F-4D97-AF65-F5344CB8AC3E}">
        <p14:creationId xmlns:p14="http://schemas.microsoft.com/office/powerpoint/2010/main" val="1446254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41413" y="609600"/>
            <a:ext cx="9905998" cy="19050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141413" y="2666999"/>
            <a:ext cx="9905998" cy="3124201"/>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837612" y="5883275"/>
            <a:ext cx="1600200" cy="365125"/>
          </a:xfrm>
          <a:prstGeom prst="rect">
            <a:avLst/>
          </a:prstGeom>
        </p:spPr>
        <p:txBody>
          <a:bodyPr vert="horz" lIns="91440" tIns="45720" rIns="91440" bIns="45720" rtlCol="0" anchor="ctr"/>
          <a:lstStyle>
            <a:lvl1pPr algn="r">
              <a:defRPr sz="900" b="1" i="0">
                <a:solidFill>
                  <a:schemeClr val="tx1">
                    <a:lumMod val="75000"/>
                  </a:schemeClr>
                </a:solidFill>
                <a:effectLst>
                  <a:outerShdw blurRad="50800" dist="38100" dir="2700000" algn="tl" rotWithShape="0">
                    <a:srgbClr val="000000">
                      <a:alpha val="43000"/>
                    </a:srgbClr>
                  </a:outerShdw>
                </a:effectLst>
                <a:latin typeface="+mn-lt"/>
              </a:defRPr>
            </a:lvl1pPr>
          </a:lstStyle>
          <a:p>
            <a:fld id="{A299D3EC-A4D3-A648-A969-A9FCAD34419C}" type="datetimeFigureOut">
              <a:rPr lang="en-US" smtClean="0"/>
              <a:t>7/11/22</a:t>
            </a:fld>
            <a:endParaRPr lang="en-US" dirty="0"/>
          </a:p>
        </p:txBody>
      </p:sp>
      <p:sp>
        <p:nvSpPr>
          <p:cNvPr id="5" name="Footer Placeholder 4"/>
          <p:cNvSpPr>
            <a:spLocks noGrp="1"/>
          </p:cNvSpPr>
          <p:nvPr>
            <p:ph type="ftr" sz="quarter" idx="3"/>
          </p:nvPr>
        </p:nvSpPr>
        <p:spPr>
          <a:xfrm>
            <a:off x="1141412" y="5883275"/>
            <a:ext cx="7543800" cy="365125"/>
          </a:xfrm>
          <a:prstGeom prst="rect">
            <a:avLst/>
          </a:prstGeom>
        </p:spPr>
        <p:txBody>
          <a:bodyPr vert="horz" lIns="91440" tIns="45720" rIns="91440" bIns="45720" rtlCol="0" anchor="ctr"/>
          <a:lstStyle>
            <a:lvl1pPr algn="l">
              <a:defRPr sz="900" b="1" i="0">
                <a:solidFill>
                  <a:schemeClr val="tx1">
                    <a:lumMod val="75000"/>
                  </a:schemeClr>
                </a:solidFill>
                <a:effectLst>
                  <a:outerShdw blurRad="50800" dist="38100" dir="2700000" algn="tl" rotWithShape="0">
                    <a:srgbClr val="000000">
                      <a:alpha val="43000"/>
                    </a:srgbClr>
                  </a:outerShdw>
                </a:effectLst>
                <a:latin typeface="+mn-lt"/>
              </a:defRPr>
            </a:lvl1pPr>
          </a:lstStyle>
          <a:p>
            <a:endParaRPr lang="en-US" dirty="0"/>
          </a:p>
        </p:txBody>
      </p:sp>
      <p:sp>
        <p:nvSpPr>
          <p:cNvPr id="6" name="Slide Number Placeholder 5"/>
          <p:cNvSpPr>
            <a:spLocks noGrp="1"/>
          </p:cNvSpPr>
          <p:nvPr>
            <p:ph type="sldNum" sz="quarter" idx="4"/>
          </p:nvPr>
        </p:nvSpPr>
        <p:spPr>
          <a:xfrm>
            <a:off x="10514012" y="5883275"/>
            <a:ext cx="551167" cy="365125"/>
          </a:xfrm>
          <a:prstGeom prst="rect">
            <a:avLst/>
          </a:prstGeom>
        </p:spPr>
        <p:txBody>
          <a:bodyPr vert="horz" lIns="91440" tIns="45720" rIns="91440" bIns="45720" rtlCol="0" anchor="ctr"/>
          <a:lstStyle>
            <a:lvl1pPr algn="r">
              <a:defRPr sz="900" b="1" i="0">
                <a:solidFill>
                  <a:schemeClr val="tx1">
                    <a:lumMod val="75000"/>
                  </a:schemeClr>
                </a:solidFill>
                <a:effectLst>
                  <a:outerShdw blurRad="50800" dist="38100" dir="2700000" algn="tl" rotWithShape="0">
                    <a:srgbClr val="000000">
                      <a:alpha val="43000"/>
                    </a:srgbClr>
                  </a:outerShdw>
                </a:effectLst>
                <a:latin typeface="+mn-lt"/>
              </a:defRPr>
            </a:lvl1pPr>
          </a:lstStyle>
          <a:p>
            <a:fld id="{0C305CE4-4DCB-6745-BCF6-C21605FA467A}" type="slidenum">
              <a:rPr lang="en-US" smtClean="0"/>
              <a:t>‹#›</a:t>
            </a:fld>
            <a:endParaRPr lang="en-US" dirty="0"/>
          </a:p>
        </p:txBody>
      </p:sp>
    </p:spTree>
    <p:extLst>
      <p:ext uri="{BB962C8B-B14F-4D97-AF65-F5344CB8AC3E}">
        <p14:creationId xmlns:p14="http://schemas.microsoft.com/office/powerpoint/2010/main" val="2100801338"/>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457200" rtl="0" eaLnBrk="1" latinLnBrk="0" hangingPunct="1">
        <a:spcBef>
          <a:spcPct val="0"/>
        </a:spcBef>
        <a:buNone/>
        <a:defRPr sz="3200" kern="1200" cap="all">
          <a:ln w="3175" cmpd="sng">
            <a:noFill/>
          </a:ln>
          <a:gradFill flip="none" rotWithShape="1">
            <a:gsLst>
              <a:gs pos="0">
                <a:schemeClr val="tx1"/>
              </a:gs>
              <a:gs pos="100000">
                <a:schemeClr val="tx1">
                  <a:lumMod val="65000"/>
                </a:schemeClr>
              </a:gs>
            </a:gsLst>
            <a:lin ang="5580000" scaled="0"/>
            <a:tileRect/>
          </a:gradFill>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100000"/>
        <a:buFont typeface="Arial"/>
        <a:buChar char="•"/>
        <a:defRPr sz="20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100000"/>
        <a:buFont typeface="Arial"/>
        <a:buChar char="•"/>
        <a:defRPr sz="18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100000"/>
        <a:buFont typeface="Arial"/>
        <a:buChar char="•"/>
        <a:defRPr sz="16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100000"/>
        <a:buFont typeface="Arial"/>
        <a:buChar char="•"/>
        <a:defRPr sz="14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100000"/>
        <a:buFont typeface="Arial"/>
        <a:buChar char="•"/>
        <a:defRPr sz="14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emf"/><Relationship Id="rId1" Type="http://schemas.openxmlformats.org/officeDocument/2006/relationships/slideLayout" Target="../slideLayouts/slideLayout2.xml"/><Relationship Id="rId4" Type="http://schemas.openxmlformats.org/officeDocument/2006/relationships/image" Target="../media/image6.emf"/></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emf"/><Relationship Id="rId1" Type="http://schemas.openxmlformats.org/officeDocument/2006/relationships/slideLayout" Target="../slideLayouts/slideLayout2.xml"/><Relationship Id="rId4" Type="http://schemas.openxmlformats.org/officeDocument/2006/relationships/image" Target="../media/image8.emf"/></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6.emf"/><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1.em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13.pn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jpg"/><Relationship Id="rId1" Type="http://schemas.openxmlformats.org/officeDocument/2006/relationships/slideLayout" Target="../slideLayouts/slideLayout2.xml"/><Relationship Id="rId4" Type="http://schemas.openxmlformats.org/officeDocument/2006/relationships/image" Target="../media/image19.jp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SIR MODELS &amp; HERD IMMUNITY</a:t>
            </a:r>
          </a:p>
        </p:txBody>
      </p:sp>
      <p:sp>
        <p:nvSpPr>
          <p:cNvPr id="3" name="Subtitle 2"/>
          <p:cNvSpPr>
            <a:spLocks noGrp="1"/>
          </p:cNvSpPr>
          <p:nvPr>
            <p:ph type="subTitle" idx="1"/>
          </p:nvPr>
        </p:nvSpPr>
        <p:spPr/>
        <p:txBody>
          <a:bodyPr>
            <a:normAutofit/>
          </a:bodyPr>
          <a:lstStyle/>
          <a:p>
            <a:r>
              <a:rPr lang="en-US" sz="3200" dirty="0"/>
              <a:t>Micaela E. Martinez</a:t>
            </a:r>
          </a:p>
          <a:p>
            <a:r>
              <a:rPr lang="en-US" sz="3200" dirty="0"/>
              <a:t>Emory University Dept. of Biology</a:t>
            </a:r>
          </a:p>
        </p:txBody>
      </p:sp>
    </p:spTree>
    <p:extLst>
      <p:ext uri="{BB962C8B-B14F-4D97-AF65-F5344CB8AC3E}">
        <p14:creationId xmlns:p14="http://schemas.microsoft.com/office/powerpoint/2010/main" val="9858949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564776"/>
            <a:ext cx="12192000" cy="769441"/>
          </a:xfrm>
          <a:prstGeom prst="rect">
            <a:avLst/>
          </a:prstGeom>
          <a:noFill/>
        </p:spPr>
        <p:txBody>
          <a:bodyPr wrap="square" rtlCol="0">
            <a:spAutoFit/>
          </a:bodyPr>
          <a:lstStyle/>
          <a:p>
            <a:pPr algn="ctr"/>
            <a:r>
              <a:rPr lang="en-US" sz="4400" dirty="0"/>
              <a:t>Susceptible-Infected-Recovered Models</a:t>
            </a:r>
          </a:p>
        </p:txBody>
      </p:sp>
      <p:pic>
        <p:nvPicPr>
          <p:cNvPr id="10" name="Picture 9"/>
          <p:cNvPicPr>
            <a:picLocks noChangeAspect="1"/>
          </p:cNvPicPr>
          <p:nvPr/>
        </p:nvPicPr>
        <p:blipFill rotWithShape="1">
          <a:blip r:embed="rId2">
            <a:extLst>
              <a:ext uri="{28A0092B-C50C-407E-A947-70E740481C1C}">
                <a14:useLocalDpi xmlns:a14="http://schemas.microsoft.com/office/drawing/2010/main" val="0"/>
              </a:ext>
            </a:extLst>
          </a:blip>
          <a:srcRect l="11919" t="24655" r="40580" b="55220"/>
          <a:stretch/>
        </p:blipFill>
        <p:spPr>
          <a:xfrm>
            <a:off x="368004" y="1518531"/>
            <a:ext cx="9477611" cy="5196698"/>
          </a:xfrm>
          <a:prstGeom prst="rect">
            <a:avLst/>
          </a:prstGeom>
          <a:solidFill>
            <a:schemeClr val="tx1"/>
          </a:solidFill>
        </p:spPr>
      </p:pic>
      <p:sp>
        <p:nvSpPr>
          <p:cNvPr id="5" name="TextBox 4"/>
          <p:cNvSpPr txBox="1"/>
          <p:nvPr/>
        </p:nvSpPr>
        <p:spPr>
          <a:xfrm>
            <a:off x="1528997" y="2113613"/>
            <a:ext cx="3942413" cy="369332"/>
          </a:xfrm>
          <a:prstGeom prst="rect">
            <a:avLst/>
          </a:prstGeom>
          <a:noFill/>
        </p:spPr>
        <p:txBody>
          <a:bodyPr wrap="square" rtlCol="0">
            <a:spAutoFit/>
          </a:bodyPr>
          <a:lstStyle/>
          <a:p>
            <a:r>
              <a:rPr lang="en-US">
                <a:solidFill>
                  <a:schemeClr val="bg2">
                    <a:lumMod val="60000"/>
                    <a:lumOff val="40000"/>
                  </a:schemeClr>
                </a:solidFill>
              </a:rPr>
              <a:t>Population size</a:t>
            </a:r>
          </a:p>
        </p:txBody>
      </p:sp>
      <p:sp>
        <p:nvSpPr>
          <p:cNvPr id="6" name="TextBox 5"/>
          <p:cNvSpPr txBox="1"/>
          <p:nvPr/>
        </p:nvSpPr>
        <p:spPr>
          <a:xfrm>
            <a:off x="1528996" y="3250884"/>
            <a:ext cx="3942413" cy="369332"/>
          </a:xfrm>
          <a:prstGeom prst="rect">
            <a:avLst/>
          </a:prstGeom>
          <a:noFill/>
        </p:spPr>
        <p:txBody>
          <a:bodyPr wrap="square" rtlCol="0">
            <a:spAutoFit/>
          </a:bodyPr>
          <a:lstStyle/>
          <a:p>
            <a:r>
              <a:rPr lang="en-US" dirty="0">
                <a:solidFill>
                  <a:schemeClr val="bg2">
                    <a:lumMod val="60000"/>
                    <a:lumOff val="40000"/>
                  </a:schemeClr>
                </a:solidFill>
              </a:rPr>
              <a:t>Change in susceptible over time</a:t>
            </a:r>
          </a:p>
        </p:txBody>
      </p:sp>
      <p:sp>
        <p:nvSpPr>
          <p:cNvPr id="7" name="TextBox 6"/>
          <p:cNvSpPr txBox="1"/>
          <p:nvPr/>
        </p:nvSpPr>
        <p:spPr>
          <a:xfrm>
            <a:off x="1528995" y="4506876"/>
            <a:ext cx="3942413" cy="369332"/>
          </a:xfrm>
          <a:prstGeom prst="rect">
            <a:avLst/>
          </a:prstGeom>
          <a:noFill/>
        </p:spPr>
        <p:txBody>
          <a:bodyPr wrap="square" rtlCol="0">
            <a:spAutoFit/>
          </a:bodyPr>
          <a:lstStyle/>
          <a:p>
            <a:r>
              <a:rPr lang="en-US" dirty="0">
                <a:solidFill>
                  <a:schemeClr val="bg2">
                    <a:lumMod val="60000"/>
                    <a:lumOff val="40000"/>
                  </a:schemeClr>
                </a:solidFill>
              </a:rPr>
              <a:t>Change in infected over time</a:t>
            </a:r>
          </a:p>
        </p:txBody>
      </p:sp>
      <p:sp>
        <p:nvSpPr>
          <p:cNvPr id="8" name="TextBox 7"/>
          <p:cNvSpPr txBox="1"/>
          <p:nvPr/>
        </p:nvSpPr>
        <p:spPr>
          <a:xfrm>
            <a:off x="1528994" y="5742894"/>
            <a:ext cx="3942413" cy="369332"/>
          </a:xfrm>
          <a:prstGeom prst="rect">
            <a:avLst/>
          </a:prstGeom>
          <a:noFill/>
        </p:spPr>
        <p:txBody>
          <a:bodyPr wrap="square" rtlCol="0">
            <a:spAutoFit/>
          </a:bodyPr>
          <a:lstStyle/>
          <a:p>
            <a:r>
              <a:rPr lang="en-US" dirty="0">
                <a:solidFill>
                  <a:schemeClr val="bg2">
                    <a:lumMod val="60000"/>
                    <a:lumOff val="40000"/>
                  </a:schemeClr>
                </a:solidFill>
              </a:rPr>
              <a:t>Change in recovered over time</a:t>
            </a: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19360" y="2113613"/>
            <a:ext cx="2072640" cy="1999488"/>
          </a:xfrm>
          <a:prstGeom prst="rect">
            <a:avLst/>
          </a:prstGeom>
        </p:spPr>
      </p:pic>
    </p:spTree>
    <p:extLst>
      <p:ext uri="{BB962C8B-B14F-4D97-AF65-F5344CB8AC3E}">
        <p14:creationId xmlns:p14="http://schemas.microsoft.com/office/powerpoint/2010/main" val="15692797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564776"/>
            <a:ext cx="12192000" cy="769441"/>
          </a:xfrm>
          <a:prstGeom prst="rect">
            <a:avLst/>
          </a:prstGeom>
          <a:noFill/>
        </p:spPr>
        <p:txBody>
          <a:bodyPr wrap="square" rtlCol="0">
            <a:spAutoFit/>
          </a:bodyPr>
          <a:lstStyle/>
          <a:p>
            <a:pPr algn="ctr"/>
            <a:r>
              <a:rPr lang="en-US" sz="4400" dirty="0"/>
              <a:t>Susceptible-Infected-Recovered Models</a:t>
            </a:r>
          </a:p>
        </p:txBody>
      </p:sp>
      <p:pic>
        <p:nvPicPr>
          <p:cNvPr id="15" name="Picture 14"/>
          <p:cNvPicPr>
            <a:picLocks noChangeAspect="1"/>
          </p:cNvPicPr>
          <p:nvPr/>
        </p:nvPicPr>
        <p:blipFill rotWithShape="1">
          <a:blip r:embed="rId2">
            <a:extLst>
              <a:ext uri="{28A0092B-C50C-407E-A947-70E740481C1C}">
                <a14:useLocalDpi xmlns:a14="http://schemas.microsoft.com/office/drawing/2010/main" val="0"/>
              </a:ext>
            </a:extLst>
          </a:blip>
          <a:srcRect l="11919" t="24655" r="40580" b="55220"/>
          <a:stretch/>
        </p:blipFill>
        <p:spPr>
          <a:xfrm>
            <a:off x="368004" y="1518531"/>
            <a:ext cx="9477611" cy="5196698"/>
          </a:xfrm>
          <a:prstGeom prst="rect">
            <a:avLst/>
          </a:prstGeom>
          <a:solidFill>
            <a:schemeClr val="tx1"/>
          </a:solidFill>
        </p:spPr>
      </p:pic>
      <p:sp>
        <p:nvSpPr>
          <p:cNvPr id="6" name="TextBox 5"/>
          <p:cNvSpPr txBox="1"/>
          <p:nvPr/>
        </p:nvSpPr>
        <p:spPr>
          <a:xfrm>
            <a:off x="1528996" y="3250884"/>
            <a:ext cx="3942413" cy="369332"/>
          </a:xfrm>
          <a:prstGeom prst="rect">
            <a:avLst/>
          </a:prstGeom>
          <a:noFill/>
        </p:spPr>
        <p:txBody>
          <a:bodyPr wrap="square" rtlCol="0">
            <a:spAutoFit/>
          </a:bodyPr>
          <a:lstStyle/>
          <a:p>
            <a:r>
              <a:rPr lang="en-US" dirty="0">
                <a:solidFill>
                  <a:schemeClr val="bg2">
                    <a:lumMod val="60000"/>
                    <a:lumOff val="40000"/>
                  </a:schemeClr>
                </a:solidFill>
              </a:rPr>
              <a:t>Change in susceptible over time</a:t>
            </a:r>
          </a:p>
        </p:txBody>
      </p:sp>
      <p:sp>
        <p:nvSpPr>
          <p:cNvPr id="3" name="Rectangle 2"/>
          <p:cNvSpPr/>
          <p:nvPr/>
        </p:nvSpPr>
        <p:spPr>
          <a:xfrm>
            <a:off x="368004" y="1518531"/>
            <a:ext cx="9477611" cy="156944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368004" y="4084818"/>
            <a:ext cx="9477610" cy="260079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p:cNvSpPr txBox="1"/>
          <p:nvPr/>
        </p:nvSpPr>
        <p:spPr>
          <a:xfrm>
            <a:off x="6496495" y="3691380"/>
            <a:ext cx="863678" cy="646331"/>
          </a:xfrm>
          <a:prstGeom prst="rect">
            <a:avLst/>
          </a:prstGeom>
          <a:noFill/>
        </p:spPr>
        <p:txBody>
          <a:bodyPr wrap="square" rtlCol="0">
            <a:spAutoFit/>
          </a:bodyPr>
          <a:lstStyle/>
          <a:p>
            <a:r>
              <a:rPr lang="en-US" dirty="0">
                <a:solidFill>
                  <a:schemeClr val="bg2">
                    <a:lumMod val="60000"/>
                    <a:lumOff val="40000"/>
                  </a:schemeClr>
                </a:solidFill>
              </a:rPr>
              <a:t>New births</a:t>
            </a:r>
          </a:p>
        </p:txBody>
      </p:sp>
      <p:sp>
        <p:nvSpPr>
          <p:cNvPr id="13" name="TextBox 12"/>
          <p:cNvSpPr txBox="1"/>
          <p:nvPr/>
        </p:nvSpPr>
        <p:spPr>
          <a:xfrm>
            <a:off x="7240251" y="2591451"/>
            <a:ext cx="1244182" cy="646331"/>
          </a:xfrm>
          <a:prstGeom prst="rect">
            <a:avLst/>
          </a:prstGeom>
          <a:noFill/>
        </p:spPr>
        <p:txBody>
          <a:bodyPr wrap="square" rtlCol="0">
            <a:spAutoFit/>
          </a:bodyPr>
          <a:lstStyle/>
          <a:p>
            <a:pPr algn="ctr"/>
            <a:r>
              <a:rPr lang="en-US">
                <a:solidFill>
                  <a:schemeClr val="bg2">
                    <a:lumMod val="60000"/>
                    <a:lumOff val="40000"/>
                  </a:schemeClr>
                </a:solidFill>
              </a:rPr>
              <a:t>New infections</a:t>
            </a:r>
            <a:endParaRPr lang="en-US" dirty="0">
              <a:solidFill>
                <a:schemeClr val="bg2">
                  <a:lumMod val="60000"/>
                  <a:lumOff val="40000"/>
                </a:schemeClr>
              </a:solidFill>
            </a:endParaRPr>
          </a:p>
        </p:txBody>
      </p:sp>
      <p:sp>
        <p:nvSpPr>
          <p:cNvPr id="14" name="TextBox 13"/>
          <p:cNvSpPr txBox="1"/>
          <p:nvPr/>
        </p:nvSpPr>
        <p:spPr>
          <a:xfrm>
            <a:off x="8133679" y="3686886"/>
            <a:ext cx="1244182" cy="646331"/>
          </a:xfrm>
          <a:prstGeom prst="rect">
            <a:avLst/>
          </a:prstGeom>
          <a:noFill/>
        </p:spPr>
        <p:txBody>
          <a:bodyPr wrap="square" rtlCol="0">
            <a:spAutoFit/>
          </a:bodyPr>
          <a:lstStyle/>
          <a:p>
            <a:pPr algn="ctr"/>
            <a:r>
              <a:rPr lang="en-US" dirty="0">
                <a:solidFill>
                  <a:schemeClr val="bg2">
                    <a:lumMod val="60000"/>
                    <a:lumOff val="40000"/>
                  </a:schemeClr>
                </a:solidFill>
              </a:rPr>
              <a:t>Natural death</a:t>
            </a:r>
          </a:p>
        </p:txBody>
      </p:sp>
      <p:pic>
        <p:nvPicPr>
          <p:cNvPr id="17" name="Picture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90768" y="2113613"/>
            <a:ext cx="2072640" cy="1999488"/>
          </a:xfrm>
          <a:prstGeom prst="rect">
            <a:avLst/>
          </a:prstGeom>
        </p:spPr>
      </p:pic>
      <p:sp>
        <p:nvSpPr>
          <p:cNvPr id="2" name="TextBox 1"/>
          <p:cNvSpPr txBox="1"/>
          <p:nvPr/>
        </p:nvSpPr>
        <p:spPr>
          <a:xfrm>
            <a:off x="657225" y="1728788"/>
            <a:ext cx="4329113" cy="646331"/>
          </a:xfrm>
          <a:prstGeom prst="rect">
            <a:avLst/>
          </a:prstGeom>
          <a:noFill/>
        </p:spPr>
        <p:txBody>
          <a:bodyPr wrap="square" rtlCol="0">
            <a:spAutoFit/>
          </a:bodyPr>
          <a:lstStyle/>
          <a:p>
            <a:r>
              <a:rPr lang="en-US" b="1" dirty="0">
                <a:solidFill>
                  <a:schemeClr val="bg1"/>
                </a:solidFill>
              </a:rPr>
              <a:t>+</a:t>
            </a:r>
            <a:r>
              <a:rPr lang="en-US" dirty="0">
                <a:solidFill>
                  <a:schemeClr val="bg1"/>
                </a:solidFill>
              </a:rPr>
              <a:t> individuals added to the class</a:t>
            </a:r>
          </a:p>
          <a:p>
            <a:r>
              <a:rPr lang="en-US" b="1" dirty="0">
                <a:solidFill>
                  <a:schemeClr val="bg1"/>
                </a:solidFill>
              </a:rPr>
              <a:t>-</a:t>
            </a:r>
            <a:r>
              <a:rPr lang="en-US" dirty="0">
                <a:solidFill>
                  <a:schemeClr val="bg1"/>
                </a:solidFill>
              </a:rPr>
              <a:t> individuals leaving the class</a:t>
            </a:r>
          </a:p>
        </p:txBody>
      </p:sp>
    </p:spTree>
    <p:extLst>
      <p:ext uri="{BB962C8B-B14F-4D97-AF65-F5344CB8AC3E}">
        <p14:creationId xmlns:p14="http://schemas.microsoft.com/office/powerpoint/2010/main" val="10577040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564776"/>
            <a:ext cx="12192000" cy="769441"/>
          </a:xfrm>
          <a:prstGeom prst="rect">
            <a:avLst/>
          </a:prstGeom>
          <a:noFill/>
        </p:spPr>
        <p:txBody>
          <a:bodyPr wrap="square" rtlCol="0">
            <a:spAutoFit/>
          </a:bodyPr>
          <a:lstStyle/>
          <a:p>
            <a:pPr algn="ctr"/>
            <a:r>
              <a:rPr lang="en-US" sz="4400" dirty="0"/>
              <a:t>Susceptible-Infected-Recovered Models</a:t>
            </a:r>
          </a:p>
        </p:txBody>
      </p:sp>
      <p:pic>
        <p:nvPicPr>
          <p:cNvPr id="19" name="Picture 18"/>
          <p:cNvPicPr>
            <a:picLocks noChangeAspect="1"/>
          </p:cNvPicPr>
          <p:nvPr/>
        </p:nvPicPr>
        <p:blipFill rotWithShape="1">
          <a:blip r:embed="rId2">
            <a:extLst>
              <a:ext uri="{28A0092B-C50C-407E-A947-70E740481C1C}">
                <a14:useLocalDpi xmlns:a14="http://schemas.microsoft.com/office/drawing/2010/main" val="0"/>
              </a:ext>
            </a:extLst>
          </a:blip>
          <a:srcRect l="11919" t="24655" r="40580" b="55220"/>
          <a:stretch/>
        </p:blipFill>
        <p:spPr>
          <a:xfrm>
            <a:off x="368004" y="1518531"/>
            <a:ext cx="9477611" cy="5196698"/>
          </a:xfrm>
          <a:prstGeom prst="rect">
            <a:avLst/>
          </a:prstGeom>
          <a:solidFill>
            <a:schemeClr val="tx1"/>
          </a:solidFill>
        </p:spPr>
      </p:pic>
      <p:sp>
        <p:nvSpPr>
          <p:cNvPr id="3" name="Rectangle 2"/>
          <p:cNvSpPr/>
          <p:nvPr/>
        </p:nvSpPr>
        <p:spPr>
          <a:xfrm>
            <a:off x="368004" y="1484025"/>
            <a:ext cx="9477611" cy="269823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p:cNvSpPr txBox="1"/>
          <p:nvPr/>
        </p:nvSpPr>
        <p:spPr>
          <a:xfrm>
            <a:off x="5988566" y="3728162"/>
            <a:ext cx="1244182" cy="646331"/>
          </a:xfrm>
          <a:prstGeom prst="rect">
            <a:avLst/>
          </a:prstGeom>
          <a:noFill/>
        </p:spPr>
        <p:txBody>
          <a:bodyPr wrap="square" rtlCol="0">
            <a:spAutoFit/>
          </a:bodyPr>
          <a:lstStyle/>
          <a:p>
            <a:pPr algn="ctr"/>
            <a:r>
              <a:rPr lang="en-US">
                <a:solidFill>
                  <a:schemeClr val="bg2">
                    <a:lumMod val="60000"/>
                    <a:lumOff val="40000"/>
                  </a:schemeClr>
                </a:solidFill>
              </a:rPr>
              <a:t>New infections</a:t>
            </a:r>
            <a:endParaRPr lang="en-US" dirty="0">
              <a:solidFill>
                <a:schemeClr val="bg2">
                  <a:lumMod val="60000"/>
                  <a:lumOff val="40000"/>
                </a:schemeClr>
              </a:solidFill>
            </a:endParaRPr>
          </a:p>
        </p:txBody>
      </p:sp>
      <p:sp>
        <p:nvSpPr>
          <p:cNvPr id="11" name="Rectangle 10"/>
          <p:cNvSpPr/>
          <p:nvPr/>
        </p:nvSpPr>
        <p:spPr>
          <a:xfrm>
            <a:off x="368004" y="5059711"/>
            <a:ext cx="9477611" cy="165551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p:cNvSpPr txBox="1"/>
          <p:nvPr/>
        </p:nvSpPr>
        <p:spPr>
          <a:xfrm>
            <a:off x="7746939" y="3499489"/>
            <a:ext cx="1286656" cy="923330"/>
          </a:xfrm>
          <a:prstGeom prst="rect">
            <a:avLst/>
          </a:prstGeom>
          <a:noFill/>
        </p:spPr>
        <p:txBody>
          <a:bodyPr wrap="square" rtlCol="0">
            <a:spAutoFit/>
          </a:bodyPr>
          <a:lstStyle/>
          <a:p>
            <a:r>
              <a:rPr lang="en-US">
                <a:solidFill>
                  <a:schemeClr val="bg2">
                    <a:lumMod val="60000"/>
                    <a:lumOff val="40000"/>
                  </a:schemeClr>
                </a:solidFill>
              </a:rPr>
              <a:t>Infection-induced mortality</a:t>
            </a:r>
            <a:endParaRPr lang="en-US" dirty="0">
              <a:solidFill>
                <a:schemeClr val="bg2">
                  <a:lumMod val="60000"/>
                  <a:lumOff val="40000"/>
                </a:schemeClr>
              </a:solidFill>
            </a:endParaRPr>
          </a:p>
        </p:txBody>
      </p:sp>
      <p:sp>
        <p:nvSpPr>
          <p:cNvPr id="16" name="TextBox 15"/>
          <p:cNvSpPr txBox="1"/>
          <p:nvPr/>
        </p:nvSpPr>
        <p:spPr>
          <a:xfrm>
            <a:off x="8411108" y="4740283"/>
            <a:ext cx="1244182" cy="646331"/>
          </a:xfrm>
          <a:prstGeom prst="rect">
            <a:avLst/>
          </a:prstGeom>
          <a:noFill/>
        </p:spPr>
        <p:txBody>
          <a:bodyPr wrap="square" rtlCol="0">
            <a:spAutoFit/>
          </a:bodyPr>
          <a:lstStyle/>
          <a:p>
            <a:pPr algn="ctr"/>
            <a:r>
              <a:rPr lang="en-US" dirty="0">
                <a:solidFill>
                  <a:schemeClr val="bg2">
                    <a:lumMod val="60000"/>
                    <a:lumOff val="40000"/>
                  </a:schemeClr>
                </a:solidFill>
              </a:rPr>
              <a:t>Natural death</a:t>
            </a:r>
          </a:p>
        </p:txBody>
      </p:sp>
      <p:sp>
        <p:nvSpPr>
          <p:cNvPr id="17" name="TextBox 16"/>
          <p:cNvSpPr txBox="1"/>
          <p:nvPr/>
        </p:nvSpPr>
        <p:spPr>
          <a:xfrm>
            <a:off x="6910466" y="4787602"/>
            <a:ext cx="1185960" cy="369332"/>
          </a:xfrm>
          <a:prstGeom prst="rect">
            <a:avLst/>
          </a:prstGeom>
          <a:noFill/>
        </p:spPr>
        <p:txBody>
          <a:bodyPr wrap="square" rtlCol="0">
            <a:spAutoFit/>
          </a:bodyPr>
          <a:lstStyle/>
          <a:p>
            <a:r>
              <a:rPr lang="en-US" dirty="0">
                <a:solidFill>
                  <a:schemeClr val="bg2">
                    <a:lumMod val="60000"/>
                    <a:lumOff val="40000"/>
                  </a:schemeClr>
                </a:solidFill>
              </a:rPr>
              <a:t>recovery</a:t>
            </a:r>
          </a:p>
        </p:txBody>
      </p:sp>
      <p:sp>
        <p:nvSpPr>
          <p:cNvPr id="20" name="TextBox 19"/>
          <p:cNvSpPr txBox="1"/>
          <p:nvPr/>
        </p:nvSpPr>
        <p:spPr>
          <a:xfrm>
            <a:off x="1528995" y="4506876"/>
            <a:ext cx="3942413" cy="369332"/>
          </a:xfrm>
          <a:prstGeom prst="rect">
            <a:avLst/>
          </a:prstGeom>
          <a:noFill/>
        </p:spPr>
        <p:txBody>
          <a:bodyPr wrap="square" rtlCol="0">
            <a:spAutoFit/>
          </a:bodyPr>
          <a:lstStyle/>
          <a:p>
            <a:r>
              <a:rPr lang="en-US" dirty="0">
                <a:solidFill>
                  <a:schemeClr val="bg2">
                    <a:lumMod val="60000"/>
                    <a:lumOff val="40000"/>
                  </a:schemeClr>
                </a:solidFill>
              </a:rPr>
              <a:t>Change in infected over time</a:t>
            </a:r>
          </a:p>
        </p:txBody>
      </p:sp>
      <p:pic>
        <p:nvPicPr>
          <p:cNvPr id="18" name="Picture 1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90768" y="2113613"/>
            <a:ext cx="2072640" cy="1999488"/>
          </a:xfrm>
          <a:prstGeom prst="rect">
            <a:avLst/>
          </a:prstGeom>
        </p:spPr>
      </p:pic>
      <p:sp>
        <p:nvSpPr>
          <p:cNvPr id="21" name="TextBox 20"/>
          <p:cNvSpPr txBox="1"/>
          <p:nvPr/>
        </p:nvSpPr>
        <p:spPr>
          <a:xfrm>
            <a:off x="657225" y="1728788"/>
            <a:ext cx="4329113" cy="646331"/>
          </a:xfrm>
          <a:prstGeom prst="rect">
            <a:avLst/>
          </a:prstGeom>
          <a:noFill/>
        </p:spPr>
        <p:txBody>
          <a:bodyPr wrap="square" rtlCol="0">
            <a:spAutoFit/>
          </a:bodyPr>
          <a:lstStyle/>
          <a:p>
            <a:r>
              <a:rPr lang="en-US" b="1" dirty="0">
                <a:solidFill>
                  <a:schemeClr val="bg1"/>
                </a:solidFill>
              </a:rPr>
              <a:t>+</a:t>
            </a:r>
            <a:r>
              <a:rPr lang="en-US" dirty="0">
                <a:solidFill>
                  <a:schemeClr val="bg1"/>
                </a:solidFill>
              </a:rPr>
              <a:t> individuals added to the class</a:t>
            </a:r>
          </a:p>
          <a:p>
            <a:r>
              <a:rPr lang="en-US" b="1" dirty="0">
                <a:solidFill>
                  <a:schemeClr val="bg1"/>
                </a:solidFill>
              </a:rPr>
              <a:t>-</a:t>
            </a:r>
            <a:r>
              <a:rPr lang="en-US" dirty="0">
                <a:solidFill>
                  <a:schemeClr val="bg1"/>
                </a:solidFill>
              </a:rPr>
              <a:t> individuals leaving the class</a:t>
            </a:r>
          </a:p>
        </p:txBody>
      </p:sp>
    </p:spTree>
    <p:extLst>
      <p:ext uri="{BB962C8B-B14F-4D97-AF65-F5344CB8AC3E}">
        <p14:creationId xmlns:p14="http://schemas.microsoft.com/office/powerpoint/2010/main" val="2782184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564776"/>
            <a:ext cx="12192000" cy="769441"/>
          </a:xfrm>
          <a:prstGeom prst="rect">
            <a:avLst/>
          </a:prstGeom>
          <a:noFill/>
        </p:spPr>
        <p:txBody>
          <a:bodyPr wrap="square" rtlCol="0">
            <a:spAutoFit/>
          </a:bodyPr>
          <a:lstStyle/>
          <a:p>
            <a:pPr algn="ctr"/>
            <a:r>
              <a:rPr lang="en-US" sz="4400" dirty="0"/>
              <a:t>Susceptible-Infected-Recovered Models</a:t>
            </a:r>
          </a:p>
        </p:txBody>
      </p:sp>
      <p:pic>
        <p:nvPicPr>
          <p:cNvPr id="14" name="Picture 13"/>
          <p:cNvPicPr>
            <a:picLocks noChangeAspect="1"/>
          </p:cNvPicPr>
          <p:nvPr/>
        </p:nvPicPr>
        <p:blipFill rotWithShape="1">
          <a:blip r:embed="rId2">
            <a:extLst>
              <a:ext uri="{28A0092B-C50C-407E-A947-70E740481C1C}">
                <a14:useLocalDpi xmlns:a14="http://schemas.microsoft.com/office/drawing/2010/main" val="0"/>
              </a:ext>
            </a:extLst>
          </a:blip>
          <a:srcRect l="11919" t="24655" r="40580" b="55220"/>
          <a:stretch/>
        </p:blipFill>
        <p:spPr>
          <a:xfrm>
            <a:off x="368004" y="1518531"/>
            <a:ext cx="9477611" cy="5196698"/>
          </a:xfrm>
          <a:prstGeom prst="rect">
            <a:avLst/>
          </a:prstGeom>
          <a:solidFill>
            <a:schemeClr val="tx1"/>
          </a:solidFill>
        </p:spPr>
      </p:pic>
      <p:sp>
        <p:nvSpPr>
          <p:cNvPr id="3" name="Rectangle 2"/>
          <p:cNvSpPr/>
          <p:nvPr/>
        </p:nvSpPr>
        <p:spPr>
          <a:xfrm>
            <a:off x="368004" y="1518531"/>
            <a:ext cx="9477611" cy="378125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p:cNvSpPr txBox="1"/>
          <p:nvPr/>
        </p:nvSpPr>
        <p:spPr>
          <a:xfrm>
            <a:off x="7626168" y="5022434"/>
            <a:ext cx="1244182" cy="646331"/>
          </a:xfrm>
          <a:prstGeom prst="rect">
            <a:avLst/>
          </a:prstGeom>
          <a:noFill/>
        </p:spPr>
        <p:txBody>
          <a:bodyPr wrap="square" rtlCol="0">
            <a:spAutoFit/>
          </a:bodyPr>
          <a:lstStyle/>
          <a:p>
            <a:pPr algn="ctr"/>
            <a:r>
              <a:rPr lang="en-US" dirty="0">
                <a:solidFill>
                  <a:schemeClr val="bg2">
                    <a:lumMod val="60000"/>
                    <a:lumOff val="40000"/>
                  </a:schemeClr>
                </a:solidFill>
              </a:rPr>
              <a:t>Natural death</a:t>
            </a:r>
          </a:p>
        </p:txBody>
      </p:sp>
      <p:sp>
        <p:nvSpPr>
          <p:cNvPr id="17" name="TextBox 16"/>
          <p:cNvSpPr txBox="1"/>
          <p:nvPr/>
        </p:nvSpPr>
        <p:spPr>
          <a:xfrm>
            <a:off x="6824202" y="6116571"/>
            <a:ext cx="1185960" cy="369332"/>
          </a:xfrm>
          <a:prstGeom prst="rect">
            <a:avLst/>
          </a:prstGeom>
          <a:noFill/>
        </p:spPr>
        <p:txBody>
          <a:bodyPr wrap="square" rtlCol="0">
            <a:spAutoFit/>
          </a:bodyPr>
          <a:lstStyle/>
          <a:p>
            <a:r>
              <a:rPr lang="en-US" dirty="0">
                <a:solidFill>
                  <a:schemeClr val="bg2">
                    <a:lumMod val="60000"/>
                    <a:lumOff val="40000"/>
                  </a:schemeClr>
                </a:solidFill>
              </a:rPr>
              <a:t>recovery</a:t>
            </a:r>
          </a:p>
        </p:txBody>
      </p:sp>
      <p:sp>
        <p:nvSpPr>
          <p:cNvPr id="19" name="TextBox 18"/>
          <p:cNvSpPr txBox="1"/>
          <p:nvPr/>
        </p:nvSpPr>
        <p:spPr>
          <a:xfrm>
            <a:off x="1528994" y="5742894"/>
            <a:ext cx="3942413" cy="369332"/>
          </a:xfrm>
          <a:prstGeom prst="rect">
            <a:avLst/>
          </a:prstGeom>
          <a:noFill/>
        </p:spPr>
        <p:txBody>
          <a:bodyPr wrap="square" rtlCol="0">
            <a:spAutoFit/>
          </a:bodyPr>
          <a:lstStyle/>
          <a:p>
            <a:r>
              <a:rPr lang="en-US" dirty="0">
                <a:solidFill>
                  <a:schemeClr val="bg2">
                    <a:lumMod val="60000"/>
                    <a:lumOff val="40000"/>
                  </a:schemeClr>
                </a:solidFill>
              </a:rPr>
              <a:t>Change in recovered over time</a:t>
            </a:r>
          </a:p>
        </p:txBody>
      </p:sp>
      <p:pic>
        <p:nvPicPr>
          <p:cNvPr id="11" name="Picture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90768" y="2113613"/>
            <a:ext cx="2072640" cy="1999488"/>
          </a:xfrm>
          <a:prstGeom prst="rect">
            <a:avLst/>
          </a:prstGeom>
        </p:spPr>
      </p:pic>
      <p:sp>
        <p:nvSpPr>
          <p:cNvPr id="12" name="TextBox 11"/>
          <p:cNvSpPr txBox="1"/>
          <p:nvPr/>
        </p:nvSpPr>
        <p:spPr>
          <a:xfrm>
            <a:off x="657225" y="1728788"/>
            <a:ext cx="4329113" cy="646331"/>
          </a:xfrm>
          <a:prstGeom prst="rect">
            <a:avLst/>
          </a:prstGeom>
          <a:noFill/>
        </p:spPr>
        <p:txBody>
          <a:bodyPr wrap="square" rtlCol="0">
            <a:spAutoFit/>
          </a:bodyPr>
          <a:lstStyle/>
          <a:p>
            <a:r>
              <a:rPr lang="en-US" b="1" dirty="0">
                <a:solidFill>
                  <a:schemeClr val="bg1"/>
                </a:solidFill>
              </a:rPr>
              <a:t>+</a:t>
            </a:r>
            <a:r>
              <a:rPr lang="en-US" dirty="0">
                <a:solidFill>
                  <a:schemeClr val="bg1"/>
                </a:solidFill>
              </a:rPr>
              <a:t> individuals added to the class</a:t>
            </a:r>
          </a:p>
          <a:p>
            <a:r>
              <a:rPr lang="en-US" b="1" dirty="0">
                <a:solidFill>
                  <a:schemeClr val="bg1"/>
                </a:solidFill>
              </a:rPr>
              <a:t>-</a:t>
            </a:r>
            <a:r>
              <a:rPr lang="en-US" dirty="0">
                <a:solidFill>
                  <a:schemeClr val="bg1"/>
                </a:solidFill>
              </a:rPr>
              <a:t> individuals leaving the class</a:t>
            </a:r>
          </a:p>
        </p:txBody>
      </p:sp>
    </p:spTree>
    <p:extLst>
      <p:ext uri="{BB962C8B-B14F-4D97-AF65-F5344CB8AC3E}">
        <p14:creationId xmlns:p14="http://schemas.microsoft.com/office/powerpoint/2010/main" val="10015834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564776"/>
            <a:ext cx="12192000" cy="769441"/>
          </a:xfrm>
          <a:prstGeom prst="rect">
            <a:avLst/>
          </a:prstGeom>
          <a:noFill/>
        </p:spPr>
        <p:txBody>
          <a:bodyPr wrap="square" rtlCol="0">
            <a:spAutoFit/>
          </a:bodyPr>
          <a:lstStyle/>
          <a:p>
            <a:pPr algn="ctr"/>
            <a:r>
              <a:rPr lang="en-US" sz="4400" dirty="0"/>
              <a:t>Growth of </a:t>
            </a:r>
            <a:r>
              <a:rPr lang="en-US" sz="4400"/>
              <a:t>the Infected Class</a:t>
            </a:r>
            <a:endParaRPr lang="en-US" sz="4400" dirty="0"/>
          </a:p>
        </p:txBody>
      </p:sp>
      <p:grpSp>
        <p:nvGrpSpPr>
          <p:cNvPr id="11" name="Group 10"/>
          <p:cNvGrpSpPr/>
          <p:nvPr/>
        </p:nvGrpSpPr>
        <p:grpSpPr>
          <a:xfrm>
            <a:off x="5703201" y="4428884"/>
            <a:ext cx="6215105" cy="2202193"/>
            <a:chOff x="5496723" y="2654048"/>
            <a:chExt cx="6215105" cy="2202193"/>
          </a:xfrm>
        </p:grpSpPr>
        <p:sp>
          <p:nvSpPr>
            <p:cNvPr id="2" name="Oval 1"/>
            <p:cNvSpPr/>
            <p:nvPr/>
          </p:nvSpPr>
          <p:spPr>
            <a:xfrm>
              <a:off x="7434157" y="2654048"/>
              <a:ext cx="2299855" cy="2202193"/>
            </a:xfrm>
            <a:prstGeom prst="ellipse">
              <a:avLst/>
            </a:prstGeom>
            <a:solidFill>
              <a:schemeClr val="tx1"/>
            </a:solidFill>
            <a:ln w="127000">
              <a:solidFill>
                <a:srgbClr val="00599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a:off x="7898285" y="3247314"/>
              <a:ext cx="1371600" cy="1015663"/>
            </a:xfrm>
            <a:prstGeom prst="rect">
              <a:avLst/>
            </a:prstGeom>
            <a:noFill/>
          </p:spPr>
          <p:txBody>
            <a:bodyPr wrap="square" rtlCol="0">
              <a:spAutoFit/>
            </a:bodyPr>
            <a:lstStyle/>
            <a:p>
              <a:pPr algn="ctr"/>
              <a:r>
                <a:rPr lang="en-US" sz="6000" dirty="0">
                  <a:solidFill>
                    <a:schemeClr val="bg1"/>
                  </a:solidFill>
                </a:rPr>
                <a:t>I</a:t>
              </a:r>
            </a:p>
          </p:txBody>
        </p:sp>
        <p:sp>
          <p:nvSpPr>
            <p:cNvPr id="6" name="Right Arrow 5"/>
            <p:cNvSpPr/>
            <p:nvPr/>
          </p:nvSpPr>
          <p:spPr>
            <a:xfrm>
              <a:off x="5496723" y="3442580"/>
              <a:ext cx="1725561" cy="713617"/>
            </a:xfrm>
            <a:prstGeom prst="rightArrow">
              <a:avLst/>
            </a:prstGeom>
            <a:solidFill>
              <a:srgbClr val="00599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ight Arrow 6"/>
            <p:cNvSpPr/>
            <p:nvPr/>
          </p:nvSpPr>
          <p:spPr>
            <a:xfrm>
              <a:off x="9986267" y="3549360"/>
              <a:ext cx="1725561" cy="713617"/>
            </a:xfrm>
            <a:prstGeom prst="rightArrow">
              <a:avLst/>
            </a:prstGeom>
            <a:solidFill>
              <a:srgbClr val="00599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9" name="Picture 8"/>
          <p:cNvPicPr>
            <a:picLocks noChangeAspect="1"/>
          </p:cNvPicPr>
          <p:nvPr/>
        </p:nvPicPr>
        <p:blipFill rotWithShape="1">
          <a:blip r:embed="rId2">
            <a:extLst>
              <a:ext uri="{28A0092B-C50C-407E-A947-70E740481C1C}">
                <a14:useLocalDpi xmlns:a14="http://schemas.microsoft.com/office/drawing/2010/main" val="0"/>
              </a:ext>
            </a:extLst>
          </a:blip>
          <a:srcRect l="35404" t="34229" r="40886" b="60789"/>
          <a:stretch/>
        </p:blipFill>
        <p:spPr>
          <a:xfrm>
            <a:off x="594571" y="1761264"/>
            <a:ext cx="6183776" cy="1681316"/>
          </a:xfrm>
          <a:prstGeom prst="rect">
            <a:avLst/>
          </a:prstGeom>
          <a:solidFill>
            <a:schemeClr val="tx1"/>
          </a:solidFill>
        </p:spPr>
      </p:pic>
      <p:pic>
        <p:nvPicPr>
          <p:cNvPr id="10" name="Picture 9"/>
          <p:cNvPicPr>
            <a:picLocks noChangeAspect="1"/>
          </p:cNvPicPr>
          <p:nvPr/>
        </p:nvPicPr>
        <p:blipFill rotWithShape="1">
          <a:blip r:embed="rId2">
            <a:extLst>
              <a:ext uri="{28A0092B-C50C-407E-A947-70E740481C1C}">
                <a14:useLocalDpi xmlns:a14="http://schemas.microsoft.com/office/drawing/2010/main" val="0"/>
              </a:ext>
            </a:extLst>
          </a:blip>
          <a:srcRect l="35404" t="43916" r="40886" b="51218"/>
          <a:stretch/>
        </p:blipFill>
        <p:spPr>
          <a:xfrm>
            <a:off x="594571" y="3335179"/>
            <a:ext cx="6183776" cy="1642035"/>
          </a:xfrm>
          <a:prstGeom prst="rect">
            <a:avLst/>
          </a:prstGeom>
          <a:solidFill>
            <a:schemeClr val="tx1"/>
          </a:solidFill>
        </p:spPr>
      </p:pic>
      <p:sp>
        <p:nvSpPr>
          <p:cNvPr id="12" name="Right Brace 11"/>
          <p:cNvSpPr/>
          <p:nvPr/>
        </p:nvSpPr>
        <p:spPr>
          <a:xfrm rot="5400000">
            <a:off x="2357559" y="4464824"/>
            <a:ext cx="358327" cy="548330"/>
          </a:xfrm>
          <a:prstGeom prst="rightBrace">
            <a:avLst/>
          </a:prstGeom>
          <a:ln w="25400">
            <a:solidFill>
              <a:srgbClr val="00599B"/>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3" name="Right Brace 12"/>
          <p:cNvSpPr/>
          <p:nvPr/>
        </p:nvSpPr>
        <p:spPr>
          <a:xfrm rot="5400000">
            <a:off x="4629093" y="3669579"/>
            <a:ext cx="365264" cy="2145761"/>
          </a:xfrm>
          <a:prstGeom prst="rightBrace">
            <a:avLst/>
          </a:prstGeom>
          <a:ln w="25400">
            <a:solidFill>
              <a:srgbClr val="00599B"/>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4" name="TextBox 13"/>
          <p:cNvSpPr txBox="1"/>
          <p:nvPr/>
        </p:nvSpPr>
        <p:spPr>
          <a:xfrm>
            <a:off x="1904054" y="5042479"/>
            <a:ext cx="1265335" cy="1077218"/>
          </a:xfrm>
          <a:prstGeom prst="rect">
            <a:avLst/>
          </a:prstGeom>
          <a:noFill/>
        </p:spPr>
        <p:txBody>
          <a:bodyPr wrap="square" rtlCol="0">
            <a:spAutoFit/>
          </a:bodyPr>
          <a:lstStyle/>
          <a:p>
            <a:pPr algn="ctr"/>
            <a:r>
              <a:rPr lang="en-US" sz="3200" dirty="0"/>
              <a:t>Rate in</a:t>
            </a:r>
          </a:p>
        </p:txBody>
      </p:sp>
      <p:sp>
        <p:nvSpPr>
          <p:cNvPr id="15" name="TextBox 14"/>
          <p:cNvSpPr txBox="1"/>
          <p:nvPr/>
        </p:nvSpPr>
        <p:spPr>
          <a:xfrm>
            <a:off x="4185611" y="5042479"/>
            <a:ext cx="1265335" cy="1077218"/>
          </a:xfrm>
          <a:prstGeom prst="rect">
            <a:avLst/>
          </a:prstGeom>
          <a:noFill/>
        </p:spPr>
        <p:txBody>
          <a:bodyPr wrap="square" rtlCol="0">
            <a:spAutoFit/>
          </a:bodyPr>
          <a:lstStyle/>
          <a:p>
            <a:pPr algn="ctr"/>
            <a:r>
              <a:rPr lang="en-US" sz="3200" dirty="0"/>
              <a:t>Rate out</a:t>
            </a:r>
          </a:p>
        </p:txBody>
      </p:sp>
      <p:sp>
        <p:nvSpPr>
          <p:cNvPr id="16" name="TextBox 15"/>
          <p:cNvSpPr txBox="1"/>
          <p:nvPr/>
        </p:nvSpPr>
        <p:spPr>
          <a:xfrm>
            <a:off x="5884606" y="5780782"/>
            <a:ext cx="1265335" cy="1077218"/>
          </a:xfrm>
          <a:prstGeom prst="rect">
            <a:avLst/>
          </a:prstGeom>
          <a:noFill/>
        </p:spPr>
        <p:txBody>
          <a:bodyPr wrap="square" rtlCol="0">
            <a:spAutoFit/>
          </a:bodyPr>
          <a:lstStyle/>
          <a:p>
            <a:pPr algn="ctr"/>
            <a:r>
              <a:rPr lang="en-US" sz="3200"/>
              <a:t>Rate in</a:t>
            </a:r>
          </a:p>
        </p:txBody>
      </p:sp>
      <p:sp>
        <p:nvSpPr>
          <p:cNvPr id="17" name="TextBox 16"/>
          <p:cNvSpPr txBox="1"/>
          <p:nvPr/>
        </p:nvSpPr>
        <p:spPr>
          <a:xfrm>
            <a:off x="10437510" y="5780782"/>
            <a:ext cx="1265335" cy="1077218"/>
          </a:xfrm>
          <a:prstGeom prst="rect">
            <a:avLst/>
          </a:prstGeom>
          <a:noFill/>
        </p:spPr>
        <p:txBody>
          <a:bodyPr wrap="square" rtlCol="0">
            <a:spAutoFit/>
          </a:bodyPr>
          <a:lstStyle/>
          <a:p>
            <a:pPr algn="ctr"/>
            <a:r>
              <a:rPr lang="en-US" sz="3200" dirty="0"/>
              <a:t>Rate out</a:t>
            </a:r>
          </a:p>
        </p:txBody>
      </p:sp>
    </p:spTree>
    <p:extLst>
      <p:ext uri="{BB962C8B-B14F-4D97-AF65-F5344CB8AC3E}">
        <p14:creationId xmlns:p14="http://schemas.microsoft.com/office/powerpoint/2010/main" val="10709660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Group 10"/>
          <p:cNvGrpSpPr/>
          <p:nvPr/>
        </p:nvGrpSpPr>
        <p:grpSpPr>
          <a:xfrm>
            <a:off x="5703201" y="4428884"/>
            <a:ext cx="6215105" cy="2202193"/>
            <a:chOff x="5496723" y="2654048"/>
            <a:chExt cx="6215105" cy="2202193"/>
          </a:xfrm>
        </p:grpSpPr>
        <p:sp>
          <p:nvSpPr>
            <p:cNvPr id="2" name="Oval 1"/>
            <p:cNvSpPr/>
            <p:nvPr/>
          </p:nvSpPr>
          <p:spPr>
            <a:xfrm>
              <a:off x="7434157" y="2654048"/>
              <a:ext cx="2299855" cy="2202193"/>
            </a:xfrm>
            <a:prstGeom prst="ellipse">
              <a:avLst/>
            </a:prstGeom>
            <a:solidFill>
              <a:schemeClr val="tx1"/>
            </a:solidFill>
            <a:ln w="127000">
              <a:solidFill>
                <a:srgbClr val="00599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a:off x="7898285" y="3247314"/>
              <a:ext cx="1371600" cy="1015663"/>
            </a:xfrm>
            <a:prstGeom prst="rect">
              <a:avLst/>
            </a:prstGeom>
            <a:noFill/>
          </p:spPr>
          <p:txBody>
            <a:bodyPr wrap="square" rtlCol="0">
              <a:spAutoFit/>
            </a:bodyPr>
            <a:lstStyle/>
            <a:p>
              <a:pPr algn="ctr"/>
              <a:r>
                <a:rPr lang="en-US" sz="6000" dirty="0">
                  <a:solidFill>
                    <a:schemeClr val="bg1"/>
                  </a:solidFill>
                </a:rPr>
                <a:t>I</a:t>
              </a:r>
            </a:p>
          </p:txBody>
        </p:sp>
        <p:sp>
          <p:nvSpPr>
            <p:cNvPr id="6" name="Right Arrow 5"/>
            <p:cNvSpPr/>
            <p:nvPr/>
          </p:nvSpPr>
          <p:spPr>
            <a:xfrm>
              <a:off x="5496723" y="3442580"/>
              <a:ext cx="1725561" cy="713617"/>
            </a:xfrm>
            <a:prstGeom prst="rightArrow">
              <a:avLst/>
            </a:prstGeom>
            <a:solidFill>
              <a:srgbClr val="00599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ight Arrow 6"/>
            <p:cNvSpPr/>
            <p:nvPr/>
          </p:nvSpPr>
          <p:spPr>
            <a:xfrm>
              <a:off x="9986267" y="3549360"/>
              <a:ext cx="1725561" cy="713617"/>
            </a:xfrm>
            <a:prstGeom prst="rightArrow">
              <a:avLst/>
            </a:prstGeom>
            <a:solidFill>
              <a:srgbClr val="00599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8" name="TextBox 17"/>
          <p:cNvSpPr txBox="1"/>
          <p:nvPr/>
        </p:nvSpPr>
        <p:spPr>
          <a:xfrm>
            <a:off x="0" y="564776"/>
            <a:ext cx="12192000" cy="769441"/>
          </a:xfrm>
          <a:prstGeom prst="rect">
            <a:avLst/>
          </a:prstGeom>
          <a:noFill/>
        </p:spPr>
        <p:txBody>
          <a:bodyPr wrap="square" rtlCol="0">
            <a:spAutoFit/>
          </a:bodyPr>
          <a:lstStyle/>
          <a:p>
            <a:pPr algn="ctr"/>
            <a:r>
              <a:rPr lang="en-US" sz="4400" dirty="0"/>
              <a:t>Growth of </a:t>
            </a:r>
            <a:r>
              <a:rPr lang="en-US" sz="4400"/>
              <a:t>the Infected Class</a:t>
            </a:r>
            <a:endParaRPr lang="en-US" sz="4400" dirty="0"/>
          </a:p>
        </p:txBody>
      </p:sp>
      <p:pic>
        <p:nvPicPr>
          <p:cNvPr id="3" name="Picture 2"/>
          <p:cNvPicPr>
            <a:picLocks noChangeAspect="1"/>
          </p:cNvPicPr>
          <p:nvPr/>
        </p:nvPicPr>
        <p:blipFill rotWithShape="1">
          <a:blip r:embed="rId2">
            <a:extLst>
              <a:ext uri="{28A0092B-C50C-407E-A947-70E740481C1C}">
                <a14:useLocalDpi xmlns:a14="http://schemas.microsoft.com/office/drawing/2010/main" val="0"/>
              </a:ext>
            </a:extLst>
          </a:blip>
          <a:srcRect l="39975" t="49432" r="45384" b="38213"/>
          <a:stretch/>
        </p:blipFill>
        <p:spPr>
          <a:xfrm>
            <a:off x="309966" y="1680603"/>
            <a:ext cx="3524866" cy="3849377"/>
          </a:xfrm>
          <a:prstGeom prst="rect">
            <a:avLst/>
          </a:prstGeom>
          <a:solidFill>
            <a:schemeClr val="tx1"/>
          </a:solidFill>
        </p:spPr>
      </p:pic>
      <p:pic>
        <p:nvPicPr>
          <p:cNvPr id="19" name="Picture 18"/>
          <p:cNvPicPr>
            <a:picLocks noChangeAspect="1"/>
          </p:cNvPicPr>
          <p:nvPr/>
        </p:nvPicPr>
        <p:blipFill rotWithShape="1">
          <a:blip r:embed="rId2">
            <a:extLst>
              <a:ext uri="{28A0092B-C50C-407E-A947-70E740481C1C}">
                <a14:useLocalDpi xmlns:a14="http://schemas.microsoft.com/office/drawing/2010/main" val="0"/>
              </a:ext>
            </a:extLst>
          </a:blip>
          <a:srcRect l="44719" t="49778" r="45998" b="47876"/>
          <a:stretch/>
        </p:blipFill>
        <p:spPr>
          <a:xfrm>
            <a:off x="10152363" y="6068224"/>
            <a:ext cx="1720645" cy="562853"/>
          </a:xfrm>
          <a:prstGeom prst="rect">
            <a:avLst/>
          </a:prstGeom>
          <a:solidFill>
            <a:schemeClr val="tx1"/>
          </a:solidFill>
        </p:spPr>
      </p:pic>
      <p:pic>
        <p:nvPicPr>
          <p:cNvPr id="20" name="Picture 19"/>
          <p:cNvPicPr>
            <a:picLocks noChangeAspect="1"/>
          </p:cNvPicPr>
          <p:nvPr/>
        </p:nvPicPr>
        <p:blipFill rotWithShape="1">
          <a:blip r:embed="rId2">
            <a:extLst>
              <a:ext uri="{28A0092B-C50C-407E-A947-70E740481C1C}">
                <a14:useLocalDpi xmlns:a14="http://schemas.microsoft.com/office/drawing/2010/main" val="0"/>
              </a:ext>
            </a:extLst>
          </a:blip>
          <a:srcRect l="39999" t="49432" r="56851" b="47876"/>
          <a:stretch/>
        </p:blipFill>
        <p:spPr>
          <a:xfrm>
            <a:off x="6157213" y="5931033"/>
            <a:ext cx="632920" cy="700044"/>
          </a:xfrm>
          <a:prstGeom prst="rect">
            <a:avLst/>
          </a:prstGeom>
          <a:solidFill>
            <a:schemeClr val="tx1"/>
          </a:solidFill>
        </p:spPr>
      </p:pic>
      <p:sp>
        <p:nvSpPr>
          <p:cNvPr id="8" name="TextBox 7"/>
          <p:cNvSpPr txBox="1"/>
          <p:nvPr/>
        </p:nvSpPr>
        <p:spPr>
          <a:xfrm>
            <a:off x="3834832" y="1829417"/>
            <a:ext cx="6956324" cy="523220"/>
          </a:xfrm>
          <a:prstGeom prst="rect">
            <a:avLst/>
          </a:prstGeom>
          <a:noFill/>
        </p:spPr>
        <p:txBody>
          <a:bodyPr wrap="square" rtlCol="0">
            <a:spAutoFit/>
          </a:bodyPr>
          <a:lstStyle/>
          <a:p>
            <a:r>
              <a:rPr lang="en-US" sz="2800" dirty="0"/>
              <a:t>Size of infected class </a:t>
            </a:r>
            <a:r>
              <a:rPr lang="en-US" sz="2800"/>
              <a:t>remains constant</a:t>
            </a:r>
          </a:p>
        </p:txBody>
      </p:sp>
      <p:sp>
        <p:nvSpPr>
          <p:cNvPr id="21" name="TextBox 20"/>
          <p:cNvSpPr txBox="1"/>
          <p:nvPr/>
        </p:nvSpPr>
        <p:spPr>
          <a:xfrm>
            <a:off x="3935852" y="3203445"/>
            <a:ext cx="6956324" cy="523220"/>
          </a:xfrm>
          <a:prstGeom prst="rect">
            <a:avLst/>
          </a:prstGeom>
          <a:noFill/>
        </p:spPr>
        <p:txBody>
          <a:bodyPr wrap="square" rtlCol="0">
            <a:spAutoFit/>
          </a:bodyPr>
          <a:lstStyle/>
          <a:p>
            <a:r>
              <a:rPr lang="en-US" sz="2800" dirty="0"/>
              <a:t>Infected class grows (rate in &gt; rate out)</a:t>
            </a:r>
          </a:p>
        </p:txBody>
      </p:sp>
      <p:sp>
        <p:nvSpPr>
          <p:cNvPr id="22" name="TextBox 21"/>
          <p:cNvSpPr txBox="1"/>
          <p:nvPr/>
        </p:nvSpPr>
        <p:spPr>
          <a:xfrm>
            <a:off x="3834832" y="4663785"/>
            <a:ext cx="6956324" cy="523220"/>
          </a:xfrm>
          <a:prstGeom prst="rect">
            <a:avLst/>
          </a:prstGeom>
          <a:noFill/>
        </p:spPr>
        <p:txBody>
          <a:bodyPr wrap="square" rtlCol="0">
            <a:spAutoFit/>
          </a:bodyPr>
          <a:lstStyle/>
          <a:p>
            <a:r>
              <a:rPr lang="en-US" sz="2800" dirty="0"/>
              <a:t>Infected class shrinks</a:t>
            </a:r>
          </a:p>
        </p:txBody>
      </p:sp>
    </p:spTree>
    <p:extLst>
      <p:ext uri="{BB962C8B-B14F-4D97-AF65-F5344CB8AC3E}">
        <p14:creationId xmlns:p14="http://schemas.microsoft.com/office/powerpoint/2010/main" val="10708278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Group 10"/>
          <p:cNvGrpSpPr/>
          <p:nvPr/>
        </p:nvGrpSpPr>
        <p:grpSpPr>
          <a:xfrm>
            <a:off x="5703201" y="4428884"/>
            <a:ext cx="6215105" cy="2202193"/>
            <a:chOff x="5496723" y="2654048"/>
            <a:chExt cx="6215105" cy="2202193"/>
          </a:xfrm>
        </p:grpSpPr>
        <p:sp>
          <p:nvSpPr>
            <p:cNvPr id="2" name="Oval 1"/>
            <p:cNvSpPr/>
            <p:nvPr/>
          </p:nvSpPr>
          <p:spPr>
            <a:xfrm>
              <a:off x="7434157" y="2654048"/>
              <a:ext cx="2299855" cy="2202193"/>
            </a:xfrm>
            <a:prstGeom prst="ellipse">
              <a:avLst/>
            </a:prstGeom>
            <a:solidFill>
              <a:schemeClr val="tx1"/>
            </a:solidFill>
            <a:ln w="127000">
              <a:solidFill>
                <a:srgbClr val="00599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a:off x="7898285" y="3247314"/>
              <a:ext cx="1371600" cy="1015663"/>
            </a:xfrm>
            <a:prstGeom prst="rect">
              <a:avLst/>
            </a:prstGeom>
            <a:noFill/>
          </p:spPr>
          <p:txBody>
            <a:bodyPr wrap="square" rtlCol="0">
              <a:spAutoFit/>
            </a:bodyPr>
            <a:lstStyle/>
            <a:p>
              <a:pPr algn="ctr"/>
              <a:r>
                <a:rPr lang="en-US" sz="6000" dirty="0">
                  <a:solidFill>
                    <a:schemeClr val="bg1"/>
                  </a:solidFill>
                </a:rPr>
                <a:t>I</a:t>
              </a:r>
            </a:p>
          </p:txBody>
        </p:sp>
        <p:sp>
          <p:nvSpPr>
            <p:cNvPr id="6" name="Right Arrow 5"/>
            <p:cNvSpPr/>
            <p:nvPr/>
          </p:nvSpPr>
          <p:spPr>
            <a:xfrm>
              <a:off x="5496723" y="3442580"/>
              <a:ext cx="1725561" cy="713617"/>
            </a:xfrm>
            <a:prstGeom prst="rightArrow">
              <a:avLst/>
            </a:prstGeom>
            <a:solidFill>
              <a:srgbClr val="00599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ight Arrow 6"/>
            <p:cNvSpPr/>
            <p:nvPr/>
          </p:nvSpPr>
          <p:spPr>
            <a:xfrm>
              <a:off x="9986267" y="3549360"/>
              <a:ext cx="1725561" cy="713617"/>
            </a:xfrm>
            <a:prstGeom prst="rightArrow">
              <a:avLst/>
            </a:prstGeom>
            <a:solidFill>
              <a:srgbClr val="00599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8" name="TextBox 17"/>
          <p:cNvSpPr txBox="1"/>
          <p:nvPr/>
        </p:nvSpPr>
        <p:spPr>
          <a:xfrm>
            <a:off x="0" y="564776"/>
            <a:ext cx="12192000" cy="769441"/>
          </a:xfrm>
          <a:prstGeom prst="rect">
            <a:avLst/>
          </a:prstGeom>
          <a:noFill/>
        </p:spPr>
        <p:txBody>
          <a:bodyPr wrap="square" rtlCol="0">
            <a:spAutoFit/>
          </a:bodyPr>
          <a:lstStyle/>
          <a:p>
            <a:pPr algn="ctr"/>
            <a:r>
              <a:rPr lang="en-US" sz="4400" dirty="0"/>
              <a:t>Calculating the Reproductive Ratio</a:t>
            </a:r>
          </a:p>
        </p:txBody>
      </p:sp>
      <p:pic>
        <p:nvPicPr>
          <p:cNvPr id="19" name="Picture 18"/>
          <p:cNvPicPr>
            <a:picLocks noChangeAspect="1"/>
          </p:cNvPicPr>
          <p:nvPr/>
        </p:nvPicPr>
        <p:blipFill rotWithShape="1">
          <a:blip r:embed="rId2">
            <a:extLst>
              <a:ext uri="{28A0092B-C50C-407E-A947-70E740481C1C}">
                <a14:useLocalDpi xmlns:a14="http://schemas.microsoft.com/office/drawing/2010/main" val="0"/>
              </a:ext>
            </a:extLst>
          </a:blip>
          <a:srcRect l="44719" t="49778" r="45998" b="47876"/>
          <a:stretch/>
        </p:blipFill>
        <p:spPr>
          <a:xfrm>
            <a:off x="10152363" y="6068224"/>
            <a:ext cx="1720645" cy="562853"/>
          </a:xfrm>
          <a:prstGeom prst="rect">
            <a:avLst/>
          </a:prstGeom>
          <a:solidFill>
            <a:schemeClr val="tx1"/>
          </a:solidFill>
        </p:spPr>
      </p:pic>
      <p:pic>
        <p:nvPicPr>
          <p:cNvPr id="20" name="Picture 19"/>
          <p:cNvPicPr>
            <a:picLocks noChangeAspect="1"/>
          </p:cNvPicPr>
          <p:nvPr/>
        </p:nvPicPr>
        <p:blipFill rotWithShape="1">
          <a:blip r:embed="rId2">
            <a:extLst>
              <a:ext uri="{28A0092B-C50C-407E-A947-70E740481C1C}">
                <a14:useLocalDpi xmlns:a14="http://schemas.microsoft.com/office/drawing/2010/main" val="0"/>
              </a:ext>
            </a:extLst>
          </a:blip>
          <a:srcRect l="39999" t="49432" r="56851" b="47876"/>
          <a:stretch/>
        </p:blipFill>
        <p:spPr>
          <a:xfrm>
            <a:off x="6157213" y="5931033"/>
            <a:ext cx="632920" cy="700044"/>
          </a:xfrm>
          <a:prstGeom prst="rect">
            <a:avLst/>
          </a:prstGeom>
          <a:solidFill>
            <a:schemeClr val="tx1"/>
          </a:solidFill>
        </p:spPr>
      </p:pic>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l="41363" t="62343" r="47606" b="32741"/>
          <a:stretch/>
        </p:blipFill>
        <p:spPr>
          <a:xfrm>
            <a:off x="563440" y="2052786"/>
            <a:ext cx="4945380" cy="2852098"/>
          </a:xfrm>
          <a:prstGeom prst="rect">
            <a:avLst/>
          </a:prstGeom>
          <a:solidFill>
            <a:schemeClr val="tx1"/>
          </a:solidFill>
        </p:spPr>
      </p:pic>
      <p:sp>
        <p:nvSpPr>
          <p:cNvPr id="9" name="TextBox 8"/>
          <p:cNvSpPr txBox="1"/>
          <p:nvPr/>
        </p:nvSpPr>
        <p:spPr>
          <a:xfrm>
            <a:off x="5935287" y="2052786"/>
            <a:ext cx="4954386" cy="2246769"/>
          </a:xfrm>
          <a:prstGeom prst="rect">
            <a:avLst/>
          </a:prstGeom>
          <a:noFill/>
        </p:spPr>
        <p:txBody>
          <a:bodyPr wrap="square" rtlCol="0">
            <a:spAutoFit/>
          </a:bodyPr>
          <a:lstStyle/>
          <a:p>
            <a:r>
              <a:rPr lang="en-US" sz="2800" dirty="0"/>
              <a:t>If greater than 1, the infectious agent is successfully </a:t>
            </a:r>
            <a:r>
              <a:rPr lang="en-US" sz="2800"/>
              <a:t>spreading and the infected </a:t>
            </a:r>
            <a:r>
              <a:rPr lang="en-US" sz="2800" dirty="0"/>
              <a:t>class grows in size</a:t>
            </a:r>
          </a:p>
        </p:txBody>
      </p:sp>
      <p:sp>
        <p:nvSpPr>
          <p:cNvPr id="3" name="TextBox 2"/>
          <p:cNvSpPr txBox="1"/>
          <p:nvPr/>
        </p:nvSpPr>
        <p:spPr>
          <a:xfrm>
            <a:off x="563440" y="5238468"/>
            <a:ext cx="4122860" cy="1477328"/>
          </a:xfrm>
          <a:prstGeom prst="rect">
            <a:avLst/>
          </a:prstGeom>
          <a:noFill/>
        </p:spPr>
        <p:txBody>
          <a:bodyPr wrap="square" rtlCol="0">
            <a:spAutoFit/>
          </a:bodyPr>
          <a:lstStyle/>
          <a:p>
            <a:r>
              <a:rPr lang="en-US" dirty="0"/>
              <a:t>Called the reproductive ratio because it tells us how many new infections “reproduced” by each infected individual before they leave the infected class</a:t>
            </a:r>
          </a:p>
        </p:txBody>
      </p:sp>
    </p:spTree>
    <p:extLst>
      <p:ext uri="{BB962C8B-B14F-4D97-AF65-F5344CB8AC3E}">
        <p14:creationId xmlns:p14="http://schemas.microsoft.com/office/powerpoint/2010/main" val="194696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Group 10"/>
          <p:cNvGrpSpPr/>
          <p:nvPr/>
        </p:nvGrpSpPr>
        <p:grpSpPr>
          <a:xfrm>
            <a:off x="5703201" y="4428884"/>
            <a:ext cx="6215105" cy="2202193"/>
            <a:chOff x="5496723" y="2654048"/>
            <a:chExt cx="6215105" cy="2202193"/>
          </a:xfrm>
        </p:grpSpPr>
        <p:sp>
          <p:nvSpPr>
            <p:cNvPr id="2" name="Oval 1"/>
            <p:cNvSpPr/>
            <p:nvPr/>
          </p:nvSpPr>
          <p:spPr>
            <a:xfrm>
              <a:off x="7434157" y="2654048"/>
              <a:ext cx="2299855" cy="2202193"/>
            </a:xfrm>
            <a:prstGeom prst="ellipse">
              <a:avLst/>
            </a:prstGeom>
            <a:solidFill>
              <a:schemeClr val="tx1"/>
            </a:solidFill>
            <a:ln w="127000">
              <a:solidFill>
                <a:srgbClr val="00599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a:off x="7898285" y="3247314"/>
              <a:ext cx="1371600" cy="1015663"/>
            </a:xfrm>
            <a:prstGeom prst="rect">
              <a:avLst/>
            </a:prstGeom>
            <a:noFill/>
          </p:spPr>
          <p:txBody>
            <a:bodyPr wrap="square" rtlCol="0">
              <a:spAutoFit/>
            </a:bodyPr>
            <a:lstStyle/>
            <a:p>
              <a:pPr algn="ctr"/>
              <a:r>
                <a:rPr lang="en-US" sz="6000" dirty="0">
                  <a:solidFill>
                    <a:schemeClr val="bg1"/>
                  </a:solidFill>
                </a:rPr>
                <a:t>I</a:t>
              </a:r>
            </a:p>
          </p:txBody>
        </p:sp>
        <p:sp>
          <p:nvSpPr>
            <p:cNvPr id="6" name="Right Arrow 5"/>
            <p:cNvSpPr/>
            <p:nvPr/>
          </p:nvSpPr>
          <p:spPr>
            <a:xfrm>
              <a:off x="5496723" y="3442580"/>
              <a:ext cx="1725561" cy="713617"/>
            </a:xfrm>
            <a:prstGeom prst="rightArrow">
              <a:avLst/>
            </a:prstGeom>
            <a:solidFill>
              <a:srgbClr val="00599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ight Arrow 6"/>
            <p:cNvSpPr/>
            <p:nvPr/>
          </p:nvSpPr>
          <p:spPr>
            <a:xfrm>
              <a:off x="9986267" y="3549360"/>
              <a:ext cx="1725561" cy="713617"/>
            </a:xfrm>
            <a:prstGeom prst="rightArrow">
              <a:avLst/>
            </a:prstGeom>
            <a:solidFill>
              <a:srgbClr val="00599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8" name="TextBox 17"/>
          <p:cNvSpPr txBox="1"/>
          <p:nvPr/>
        </p:nvSpPr>
        <p:spPr>
          <a:xfrm>
            <a:off x="0" y="564776"/>
            <a:ext cx="12192000" cy="769441"/>
          </a:xfrm>
          <a:prstGeom prst="rect">
            <a:avLst/>
          </a:prstGeom>
          <a:noFill/>
        </p:spPr>
        <p:txBody>
          <a:bodyPr wrap="square" rtlCol="0">
            <a:spAutoFit/>
          </a:bodyPr>
          <a:lstStyle/>
          <a:p>
            <a:pPr algn="ctr"/>
            <a:r>
              <a:rPr lang="en-US" sz="4400" dirty="0"/>
              <a:t>The Basic Reproductive Number</a:t>
            </a:r>
          </a:p>
        </p:txBody>
      </p:sp>
      <p:pic>
        <p:nvPicPr>
          <p:cNvPr id="19" name="Picture 18"/>
          <p:cNvPicPr>
            <a:picLocks noChangeAspect="1"/>
          </p:cNvPicPr>
          <p:nvPr/>
        </p:nvPicPr>
        <p:blipFill rotWithShape="1">
          <a:blip r:embed="rId2">
            <a:extLst>
              <a:ext uri="{28A0092B-C50C-407E-A947-70E740481C1C}">
                <a14:useLocalDpi xmlns:a14="http://schemas.microsoft.com/office/drawing/2010/main" val="0"/>
              </a:ext>
            </a:extLst>
          </a:blip>
          <a:srcRect l="44719" t="49778" r="45998" b="47876"/>
          <a:stretch/>
        </p:blipFill>
        <p:spPr>
          <a:xfrm>
            <a:off x="10152363" y="6068224"/>
            <a:ext cx="1720645" cy="562853"/>
          </a:xfrm>
          <a:prstGeom prst="rect">
            <a:avLst/>
          </a:prstGeom>
          <a:solidFill>
            <a:schemeClr val="tx1"/>
          </a:solidFill>
        </p:spPr>
      </p:pic>
      <p:pic>
        <p:nvPicPr>
          <p:cNvPr id="20" name="Picture 19"/>
          <p:cNvPicPr>
            <a:picLocks noChangeAspect="1"/>
          </p:cNvPicPr>
          <p:nvPr/>
        </p:nvPicPr>
        <p:blipFill rotWithShape="1">
          <a:blip r:embed="rId2">
            <a:extLst>
              <a:ext uri="{28A0092B-C50C-407E-A947-70E740481C1C}">
                <a14:useLocalDpi xmlns:a14="http://schemas.microsoft.com/office/drawing/2010/main" val="0"/>
              </a:ext>
            </a:extLst>
          </a:blip>
          <a:srcRect l="39999" t="49432" r="56851" b="47876"/>
          <a:stretch/>
        </p:blipFill>
        <p:spPr>
          <a:xfrm>
            <a:off x="6157213" y="5931033"/>
            <a:ext cx="632920" cy="700044"/>
          </a:xfrm>
          <a:prstGeom prst="rect">
            <a:avLst/>
          </a:prstGeom>
          <a:solidFill>
            <a:schemeClr val="tx1"/>
          </a:solidFill>
        </p:spPr>
      </p:pic>
      <p:pic>
        <p:nvPicPr>
          <p:cNvPr id="12" name="Picture 11"/>
          <p:cNvPicPr>
            <a:picLocks noChangeAspect="1"/>
          </p:cNvPicPr>
          <p:nvPr/>
        </p:nvPicPr>
        <p:blipFill rotWithShape="1">
          <a:blip r:embed="rId3">
            <a:extLst>
              <a:ext uri="{28A0092B-C50C-407E-A947-70E740481C1C}">
                <a14:useLocalDpi xmlns:a14="http://schemas.microsoft.com/office/drawing/2010/main" val="0"/>
              </a:ext>
            </a:extLst>
          </a:blip>
          <a:srcRect l="6056" t="56433" r="36684" b="39569"/>
          <a:stretch/>
        </p:blipFill>
        <p:spPr>
          <a:xfrm>
            <a:off x="153896" y="1546311"/>
            <a:ext cx="11884208" cy="1055915"/>
          </a:xfrm>
          <a:prstGeom prst="rect">
            <a:avLst/>
          </a:prstGeom>
        </p:spPr>
      </p:pic>
      <p:sp>
        <p:nvSpPr>
          <p:cNvPr id="8" name="TextBox 7"/>
          <p:cNvSpPr txBox="1"/>
          <p:nvPr/>
        </p:nvSpPr>
        <p:spPr>
          <a:xfrm>
            <a:off x="5902058" y="2819589"/>
            <a:ext cx="5777008" cy="1569660"/>
          </a:xfrm>
          <a:prstGeom prst="rect">
            <a:avLst/>
          </a:prstGeom>
          <a:noFill/>
        </p:spPr>
        <p:txBody>
          <a:bodyPr wrap="square" rtlCol="0">
            <a:spAutoFit/>
          </a:bodyPr>
          <a:lstStyle/>
          <a:p>
            <a:r>
              <a:rPr lang="en-US" sz="3200" dirty="0"/>
              <a:t>S, I, and R are fractions of the population in each class, so N = 1</a:t>
            </a:r>
          </a:p>
        </p:txBody>
      </p:sp>
      <p:sp>
        <p:nvSpPr>
          <p:cNvPr id="16" name="Rectangle 15"/>
          <p:cNvSpPr/>
          <p:nvPr/>
        </p:nvSpPr>
        <p:spPr>
          <a:xfrm>
            <a:off x="2266682" y="1906074"/>
            <a:ext cx="5306095" cy="386366"/>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p:cNvSpPr txBox="1"/>
          <p:nvPr/>
        </p:nvSpPr>
        <p:spPr>
          <a:xfrm>
            <a:off x="380182" y="5296093"/>
            <a:ext cx="5111146" cy="584775"/>
          </a:xfrm>
          <a:prstGeom prst="rect">
            <a:avLst/>
          </a:prstGeom>
          <a:noFill/>
        </p:spPr>
        <p:txBody>
          <a:bodyPr wrap="square" rtlCol="0">
            <a:spAutoFit/>
          </a:bodyPr>
          <a:lstStyle/>
          <a:p>
            <a:pPr algn="ctr"/>
            <a:r>
              <a:rPr lang="en-US" sz="3200" dirty="0"/>
              <a:t>For R0 assume S = N</a:t>
            </a:r>
          </a:p>
        </p:txBody>
      </p:sp>
      <p:pic>
        <p:nvPicPr>
          <p:cNvPr id="15" name="Picture 14"/>
          <p:cNvPicPr>
            <a:picLocks noChangeAspect="1"/>
          </p:cNvPicPr>
          <p:nvPr/>
        </p:nvPicPr>
        <p:blipFill rotWithShape="1">
          <a:blip r:embed="rId4">
            <a:extLst>
              <a:ext uri="{28A0092B-C50C-407E-A947-70E740481C1C}">
                <a14:useLocalDpi xmlns:a14="http://schemas.microsoft.com/office/drawing/2010/main" val="0"/>
              </a:ext>
            </a:extLst>
          </a:blip>
          <a:srcRect l="41363" t="62343" r="47606" b="32741"/>
          <a:stretch/>
        </p:blipFill>
        <p:spPr>
          <a:xfrm>
            <a:off x="537350" y="2718137"/>
            <a:ext cx="4644572" cy="2678616"/>
          </a:xfrm>
          <a:prstGeom prst="rect">
            <a:avLst/>
          </a:prstGeom>
          <a:solidFill>
            <a:schemeClr val="tx1"/>
          </a:solidFill>
        </p:spPr>
      </p:pic>
    </p:spTree>
    <p:extLst>
      <p:ext uri="{BB962C8B-B14F-4D97-AF65-F5344CB8AC3E}">
        <p14:creationId xmlns:p14="http://schemas.microsoft.com/office/powerpoint/2010/main" val="7836547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Group 10"/>
          <p:cNvGrpSpPr/>
          <p:nvPr/>
        </p:nvGrpSpPr>
        <p:grpSpPr>
          <a:xfrm>
            <a:off x="5703201" y="4428884"/>
            <a:ext cx="6215105" cy="2202193"/>
            <a:chOff x="5496723" y="2654048"/>
            <a:chExt cx="6215105" cy="2202193"/>
          </a:xfrm>
        </p:grpSpPr>
        <p:sp>
          <p:nvSpPr>
            <p:cNvPr id="2" name="Oval 1"/>
            <p:cNvSpPr/>
            <p:nvPr/>
          </p:nvSpPr>
          <p:spPr>
            <a:xfrm>
              <a:off x="7434157" y="2654048"/>
              <a:ext cx="2299855" cy="2202193"/>
            </a:xfrm>
            <a:prstGeom prst="ellipse">
              <a:avLst/>
            </a:prstGeom>
            <a:solidFill>
              <a:schemeClr val="tx1"/>
            </a:solidFill>
            <a:ln w="127000">
              <a:solidFill>
                <a:srgbClr val="00599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a:off x="7898285" y="3247314"/>
              <a:ext cx="1371600" cy="1015663"/>
            </a:xfrm>
            <a:prstGeom prst="rect">
              <a:avLst/>
            </a:prstGeom>
            <a:noFill/>
          </p:spPr>
          <p:txBody>
            <a:bodyPr wrap="square" rtlCol="0">
              <a:spAutoFit/>
            </a:bodyPr>
            <a:lstStyle/>
            <a:p>
              <a:pPr algn="ctr"/>
              <a:r>
                <a:rPr lang="en-US" sz="6000" dirty="0">
                  <a:solidFill>
                    <a:schemeClr val="bg1"/>
                  </a:solidFill>
                </a:rPr>
                <a:t>I</a:t>
              </a:r>
            </a:p>
          </p:txBody>
        </p:sp>
        <p:sp>
          <p:nvSpPr>
            <p:cNvPr id="6" name="Right Arrow 5"/>
            <p:cNvSpPr/>
            <p:nvPr/>
          </p:nvSpPr>
          <p:spPr>
            <a:xfrm>
              <a:off x="5496723" y="3442580"/>
              <a:ext cx="1725561" cy="713617"/>
            </a:xfrm>
            <a:prstGeom prst="rightArrow">
              <a:avLst/>
            </a:prstGeom>
            <a:solidFill>
              <a:srgbClr val="00599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ight Arrow 6"/>
            <p:cNvSpPr/>
            <p:nvPr/>
          </p:nvSpPr>
          <p:spPr>
            <a:xfrm>
              <a:off x="9986267" y="3549360"/>
              <a:ext cx="1725561" cy="713617"/>
            </a:xfrm>
            <a:prstGeom prst="rightArrow">
              <a:avLst/>
            </a:prstGeom>
            <a:solidFill>
              <a:srgbClr val="00599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8" name="TextBox 17"/>
          <p:cNvSpPr txBox="1"/>
          <p:nvPr/>
        </p:nvSpPr>
        <p:spPr>
          <a:xfrm>
            <a:off x="0" y="564776"/>
            <a:ext cx="12192000" cy="769441"/>
          </a:xfrm>
          <a:prstGeom prst="rect">
            <a:avLst/>
          </a:prstGeom>
          <a:noFill/>
        </p:spPr>
        <p:txBody>
          <a:bodyPr wrap="square" rtlCol="0">
            <a:spAutoFit/>
          </a:bodyPr>
          <a:lstStyle/>
          <a:p>
            <a:pPr algn="ctr"/>
            <a:r>
              <a:rPr lang="en-US" sz="4400" dirty="0"/>
              <a:t>The Basic Reproductive Number</a:t>
            </a:r>
          </a:p>
        </p:txBody>
      </p:sp>
      <p:pic>
        <p:nvPicPr>
          <p:cNvPr id="19" name="Picture 18"/>
          <p:cNvPicPr>
            <a:picLocks noChangeAspect="1"/>
          </p:cNvPicPr>
          <p:nvPr/>
        </p:nvPicPr>
        <p:blipFill rotWithShape="1">
          <a:blip r:embed="rId2">
            <a:extLst>
              <a:ext uri="{28A0092B-C50C-407E-A947-70E740481C1C}">
                <a14:useLocalDpi xmlns:a14="http://schemas.microsoft.com/office/drawing/2010/main" val="0"/>
              </a:ext>
            </a:extLst>
          </a:blip>
          <a:srcRect l="44719" t="49778" r="45998" b="47876"/>
          <a:stretch/>
        </p:blipFill>
        <p:spPr>
          <a:xfrm>
            <a:off x="10152363" y="6068224"/>
            <a:ext cx="1720645" cy="562853"/>
          </a:xfrm>
          <a:prstGeom prst="rect">
            <a:avLst/>
          </a:prstGeom>
          <a:solidFill>
            <a:schemeClr val="tx1"/>
          </a:solidFill>
        </p:spPr>
      </p:pic>
      <p:pic>
        <p:nvPicPr>
          <p:cNvPr id="20" name="Picture 19"/>
          <p:cNvPicPr>
            <a:picLocks noChangeAspect="1"/>
          </p:cNvPicPr>
          <p:nvPr/>
        </p:nvPicPr>
        <p:blipFill rotWithShape="1">
          <a:blip r:embed="rId2">
            <a:extLst>
              <a:ext uri="{28A0092B-C50C-407E-A947-70E740481C1C}">
                <a14:useLocalDpi xmlns:a14="http://schemas.microsoft.com/office/drawing/2010/main" val="0"/>
              </a:ext>
            </a:extLst>
          </a:blip>
          <a:srcRect l="39999" t="49432" r="56851" b="47876"/>
          <a:stretch/>
        </p:blipFill>
        <p:spPr>
          <a:xfrm>
            <a:off x="6157213" y="5931033"/>
            <a:ext cx="632920" cy="700044"/>
          </a:xfrm>
          <a:prstGeom prst="rect">
            <a:avLst/>
          </a:prstGeom>
          <a:solidFill>
            <a:schemeClr val="tx1"/>
          </a:solidFill>
        </p:spPr>
      </p:pic>
      <p:pic>
        <p:nvPicPr>
          <p:cNvPr id="12" name="Picture 11"/>
          <p:cNvPicPr>
            <a:picLocks noChangeAspect="1"/>
          </p:cNvPicPr>
          <p:nvPr/>
        </p:nvPicPr>
        <p:blipFill rotWithShape="1">
          <a:blip r:embed="rId3">
            <a:extLst>
              <a:ext uri="{28A0092B-C50C-407E-A947-70E740481C1C}">
                <a14:useLocalDpi xmlns:a14="http://schemas.microsoft.com/office/drawing/2010/main" val="0"/>
              </a:ext>
            </a:extLst>
          </a:blip>
          <a:srcRect l="6056" t="56433" r="36684" b="39569"/>
          <a:stretch/>
        </p:blipFill>
        <p:spPr>
          <a:xfrm>
            <a:off x="153896" y="1546311"/>
            <a:ext cx="11884208" cy="1055915"/>
          </a:xfrm>
          <a:prstGeom prst="rect">
            <a:avLst/>
          </a:prstGeom>
        </p:spPr>
      </p:pic>
      <p:pic>
        <p:nvPicPr>
          <p:cNvPr id="3" name="Picture 2"/>
          <p:cNvPicPr>
            <a:picLocks noChangeAspect="1"/>
          </p:cNvPicPr>
          <p:nvPr/>
        </p:nvPicPr>
        <p:blipFill rotWithShape="1">
          <a:blip r:embed="rId4">
            <a:extLst>
              <a:ext uri="{28A0092B-C50C-407E-A947-70E740481C1C}">
                <a14:useLocalDpi xmlns:a14="http://schemas.microsoft.com/office/drawing/2010/main" val="0"/>
              </a:ext>
            </a:extLst>
          </a:blip>
          <a:srcRect l="40475" t="66631" r="45713" b="28247"/>
          <a:stretch/>
        </p:blipFill>
        <p:spPr>
          <a:xfrm>
            <a:off x="380182" y="2891029"/>
            <a:ext cx="5070764" cy="2433167"/>
          </a:xfrm>
          <a:prstGeom prst="rect">
            <a:avLst/>
          </a:prstGeom>
          <a:solidFill>
            <a:schemeClr val="tx1"/>
          </a:solidFill>
        </p:spPr>
      </p:pic>
      <p:sp>
        <p:nvSpPr>
          <p:cNvPr id="8" name="TextBox 7"/>
          <p:cNvSpPr txBox="1"/>
          <p:nvPr/>
        </p:nvSpPr>
        <p:spPr>
          <a:xfrm>
            <a:off x="5902058" y="2819589"/>
            <a:ext cx="5777008" cy="1569660"/>
          </a:xfrm>
          <a:prstGeom prst="rect">
            <a:avLst/>
          </a:prstGeom>
          <a:noFill/>
        </p:spPr>
        <p:txBody>
          <a:bodyPr wrap="square" rtlCol="0">
            <a:spAutoFit/>
          </a:bodyPr>
          <a:lstStyle/>
          <a:p>
            <a:r>
              <a:rPr lang="en-US" sz="3200" dirty="0"/>
              <a:t>S, I, and R are fractions of the population in each class, so N = 1</a:t>
            </a:r>
          </a:p>
        </p:txBody>
      </p:sp>
      <p:sp>
        <p:nvSpPr>
          <p:cNvPr id="16" name="Rectangle 15"/>
          <p:cNvSpPr/>
          <p:nvPr/>
        </p:nvSpPr>
        <p:spPr>
          <a:xfrm>
            <a:off x="2266682" y="1906074"/>
            <a:ext cx="5306095" cy="386366"/>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p:cNvSpPr txBox="1"/>
          <p:nvPr/>
        </p:nvSpPr>
        <p:spPr>
          <a:xfrm>
            <a:off x="380182" y="5296093"/>
            <a:ext cx="5111146" cy="584775"/>
          </a:xfrm>
          <a:prstGeom prst="rect">
            <a:avLst/>
          </a:prstGeom>
          <a:noFill/>
        </p:spPr>
        <p:txBody>
          <a:bodyPr wrap="square" rtlCol="0">
            <a:spAutoFit/>
          </a:bodyPr>
          <a:lstStyle/>
          <a:p>
            <a:pPr algn="ctr"/>
            <a:r>
              <a:rPr lang="en-US" sz="3200" dirty="0"/>
              <a:t>For R0 assume S = N</a:t>
            </a:r>
          </a:p>
        </p:txBody>
      </p:sp>
    </p:spTree>
    <p:extLst>
      <p:ext uri="{BB962C8B-B14F-4D97-AF65-F5344CB8AC3E}">
        <p14:creationId xmlns:p14="http://schemas.microsoft.com/office/powerpoint/2010/main" val="9492324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564776"/>
            <a:ext cx="12192000" cy="769441"/>
          </a:xfrm>
          <a:prstGeom prst="rect">
            <a:avLst/>
          </a:prstGeom>
          <a:noFill/>
        </p:spPr>
        <p:txBody>
          <a:bodyPr wrap="square" rtlCol="0">
            <a:spAutoFit/>
          </a:bodyPr>
          <a:lstStyle/>
          <a:p>
            <a:pPr algn="ctr"/>
            <a:r>
              <a:rPr lang="en-US" sz="4400" dirty="0"/>
              <a:t>Vaccination</a:t>
            </a:r>
          </a:p>
        </p:txBody>
      </p:sp>
      <p:pic>
        <p:nvPicPr>
          <p:cNvPr id="5" name="Picture 4"/>
          <p:cNvPicPr>
            <a:picLocks noChangeAspect="1"/>
          </p:cNvPicPr>
          <p:nvPr/>
        </p:nvPicPr>
        <p:blipFill rotWithShape="1">
          <a:blip r:embed="rId2">
            <a:extLst>
              <a:ext uri="{28A0092B-C50C-407E-A947-70E740481C1C}">
                <a14:useLocalDpi xmlns:a14="http://schemas.microsoft.com/office/drawing/2010/main" val="0"/>
              </a:ext>
            </a:extLst>
          </a:blip>
          <a:srcRect l="41363" t="62343" r="47606" b="32741"/>
          <a:stretch/>
        </p:blipFill>
        <p:spPr>
          <a:xfrm>
            <a:off x="4723946" y="3679023"/>
            <a:ext cx="4245051" cy="2448204"/>
          </a:xfrm>
          <a:prstGeom prst="rect">
            <a:avLst/>
          </a:prstGeom>
          <a:solidFill>
            <a:schemeClr val="tx1"/>
          </a:solidFill>
        </p:spPr>
      </p:pic>
      <p:sp>
        <p:nvSpPr>
          <p:cNvPr id="6" name="TextBox 5"/>
          <p:cNvSpPr txBox="1"/>
          <p:nvPr/>
        </p:nvSpPr>
        <p:spPr>
          <a:xfrm>
            <a:off x="6663947" y="1457938"/>
            <a:ext cx="4062413" cy="1815882"/>
          </a:xfrm>
          <a:prstGeom prst="rect">
            <a:avLst/>
          </a:prstGeom>
          <a:noFill/>
        </p:spPr>
        <p:txBody>
          <a:bodyPr wrap="square" rtlCol="0">
            <a:spAutoFit/>
          </a:bodyPr>
          <a:lstStyle/>
          <a:p>
            <a:r>
              <a:rPr lang="en-US" sz="2800" dirty="0"/>
              <a:t>To keep the infected class from growing, </a:t>
            </a:r>
            <a:r>
              <a:rPr lang="en-US" sz="2800" i="1" dirty="0"/>
              <a:t>S</a:t>
            </a:r>
            <a:r>
              <a:rPr lang="en-US" sz="2800" dirty="0"/>
              <a:t> can be reduced via </a:t>
            </a:r>
            <a:r>
              <a:rPr lang="en-US" sz="2800" dirty="0">
                <a:solidFill>
                  <a:schemeClr val="accent5">
                    <a:lumMod val="60000"/>
                    <a:lumOff val="40000"/>
                  </a:schemeClr>
                </a:solidFill>
              </a:rPr>
              <a:t>vaccination</a:t>
            </a:r>
          </a:p>
        </p:txBody>
      </p:sp>
      <p:pic>
        <p:nvPicPr>
          <p:cNvPr id="9" name="Picture 8"/>
          <p:cNvPicPr>
            <a:picLocks noChangeAspect="1"/>
          </p:cNvPicPr>
          <p:nvPr/>
        </p:nvPicPr>
        <p:blipFill rotWithShape="1">
          <a:blip r:embed="rId3">
            <a:extLst>
              <a:ext uri="{28A0092B-C50C-407E-A947-70E740481C1C}">
                <a14:useLocalDpi xmlns:a14="http://schemas.microsoft.com/office/drawing/2010/main" val="0"/>
              </a:ext>
            </a:extLst>
          </a:blip>
          <a:srcRect l="2310" t="3417" r="7750"/>
          <a:stretch/>
        </p:blipFill>
        <p:spPr>
          <a:xfrm>
            <a:off x="9174997" y="3078948"/>
            <a:ext cx="2849873" cy="2851688"/>
          </a:xfrm>
          <a:prstGeom prst="rect">
            <a:avLst/>
          </a:prstGeom>
        </p:spPr>
      </p:pic>
      <p:pic>
        <p:nvPicPr>
          <p:cNvPr id="2" name="Picture 1"/>
          <p:cNvPicPr>
            <a:picLocks noChangeAspect="1"/>
          </p:cNvPicPr>
          <p:nvPr/>
        </p:nvPicPr>
        <p:blipFill rotWithShape="1">
          <a:blip r:embed="rId4">
            <a:extLst>
              <a:ext uri="{28A0092B-C50C-407E-A947-70E740481C1C}">
                <a14:useLocalDpi xmlns:a14="http://schemas.microsoft.com/office/drawing/2010/main" val="0"/>
              </a:ext>
            </a:extLst>
          </a:blip>
          <a:srcRect t="12270" r="56204"/>
          <a:stretch/>
        </p:blipFill>
        <p:spPr>
          <a:xfrm>
            <a:off x="247650" y="109850"/>
            <a:ext cx="3138487" cy="6601166"/>
          </a:xfrm>
          <a:prstGeom prst="rect">
            <a:avLst/>
          </a:prstGeom>
        </p:spPr>
      </p:pic>
      <p:sp>
        <p:nvSpPr>
          <p:cNvPr id="7" name="TextBox 6"/>
          <p:cNvSpPr txBox="1"/>
          <p:nvPr/>
        </p:nvSpPr>
        <p:spPr>
          <a:xfrm>
            <a:off x="3386137" y="6420043"/>
            <a:ext cx="6043612" cy="307777"/>
          </a:xfrm>
          <a:prstGeom prst="rect">
            <a:avLst/>
          </a:prstGeom>
          <a:noFill/>
        </p:spPr>
        <p:txBody>
          <a:bodyPr wrap="square" rtlCol="0">
            <a:spAutoFit/>
          </a:bodyPr>
          <a:lstStyle/>
          <a:p>
            <a:r>
              <a:rPr lang="en-US" sz="1400" dirty="0"/>
              <a:t>http://</a:t>
            </a:r>
            <a:r>
              <a:rPr lang="en-US" sz="1400" dirty="0" err="1"/>
              <a:t>www.cdc.gov</a:t>
            </a:r>
            <a:r>
              <a:rPr lang="en-US" sz="1400" dirty="0"/>
              <a:t>/vaccines/</a:t>
            </a:r>
            <a:r>
              <a:rPr lang="en-US" sz="1400" dirty="0" err="1"/>
              <a:t>vpd-vac</a:t>
            </a:r>
            <a:r>
              <a:rPr lang="en-US" sz="1400" dirty="0"/>
              <a:t>/</a:t>
            </a:r>
            <a:r>
              <a:rPr lang="en-US" sz="1400" dirty="0" err="1"/>
              <a:t>vpd-list.htm</a:t>
            </a:r>
            <a:endParaRPr lang="en-US" sz="1400" dirty="0"/>
          </a:p>
        </p:txBody>
      </p:sp>
    </p:spTree>
    <p:extLst>
      <p:ext uri="{BB962C8B-B14F-4D97-AF65-F5344CB8AC3E}">
        <p14:creationId xmlns:p14="http://schemas.microsoft.com/office/powerpoint/2010/main" val="2430402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564776"/>
            <a:ext cx="12192000" cy="769441"/>
          </a:xfrm>
          <a:prstGeom prst="rect">
            <a:avLst/>
          </a:prstGeom>
          <a:noFill/>
        </p:spPr>
        <p:txBody>
          <a:bodyPr wrap="square" rtlCol="0">
            <a:spAutoFit/>
          </a:bodyPr>
          <a:lstStyle/>
          <a:p>
            <a:pPr algn="ctr"/>
            <a:r>
              <a:rPr lang="en-US" sz="4400" dirty="0"/>
              <a:t>Herd Immunity</a:t>
            </a:r>
          </a:p>
        </p:txBody>
      </p:sp>
      <p:sp>
        <p:nvSpPr>
          <p:cNvPr id="9" name="TextBox 8"/>
          <p:cNvSpPr txBox="1"/>
          <p:nvPr/>
        </p:nvSpPr>
        <p:spPr>
          <a:xfrm>
            <a:off x="6096000" y="1751372"/>
            <a:ext cx="5506278" cy="1815882"/>
          </a:xfrm>
          <a:prstGeom prst="rect">
            <a:avLst/>
          </a:prstGeom>
          <a:noFill/>
        </p:spPr>
        <p:txBody>
          <a:bodyPr wrap="square" rtlCol="0">
            <a:spAutoFit/>
          </a:bodyPr>
          <a:lstStyle/>
          <a:p>
            <a:r>
              <a:rPr lang="en-US" sz="2800" dirty="0"/>
              <a:t>To keep the infected class from growing (prevent epidemics), not everyone needs to be vaccinated</a:t>
            </a:r>
            <a:endParaRPr lang="en-US" sz="2800" dirty="0">
              <a:solidFill>
                <a:schemeClr val="accent5">
                  <a:lumMod val="60000"/>
                  <a:lumOff val="40000"/>
                </a:schemeClr>
              </a:solidFill>
            </a:endParaRPr>
          </a:p>
        </p:txBody>
      </p:sp>
      <p:sp>
        <p:nvSpPr>
          <p:cNvPr id="11" name="TextBox 10"/>
          <p:cNvSpPr txBox="1"/>
          <p:nvPr/>
        </p:nvSpPr>
        <p:spPr>
          <a:xfrm>
            <a:off x="452438" y="4831453"/>
            <a:ext cx="5362575" cy="954107"/>
          </a:xfrm>
          <a:prstGeom prst="rect">
            <a:avLst/>
          </a:prstGeom>
          <a:noFill/>
        </p:spPr>
        <p:txBody>
          <a:bodyPr wrap="square" rtlCol="0">
            <a:spAutoFit/>
          </a:bodyPr>
          <a:lstStyle/>
          <a:p>
            <a:r>
              <a:rPr lang="en-US" sz="2800" dirty="0"/>
              <a:t>Vaccinate enough such that infected class shrinks</a:t>
            </a:r>
            <a:endParaRPr lang="en-US" sz="2800" dirty="0">
              <a:solidFill>
                <a:schemeClr val="accent5">
                  <a:lumMod val="60000"/>
                  <a:lumOff val="40000"/>
                </a:schemeClr>
              </a:solidFill>
            </a:endParaRPr>
          </a:p>
        </p:txBody>
      </p:sp>
      <p:pic>
        <p:nvPicPr>
          <p:cNvPr id="2" name="Picture 1"/>
          <p:cNvPicPr>
            <a:picLocks noChangeAspect="1"/>
          </p:cNvPicPr>
          <p:nvPr/>
        </p:nvPicPr>
        <p:blipFill rotWithShape="1">
          <a:blip r:embed="rId2">
            <a:extLst>
              <a:ext uri="{28A0092B-C50C-407E-A947-70E740481C1C}">
                <a14:useLocalDpi xmlns:a14="http://schemas.microsoft.com/office/drawing/2010/main" val="0"/>
              </a:ext>
            </a:extLst>
          </a:blip>
          <a:srcRect l="39627" t="71773" r="45502" b="23091"/>
          <a:stretch/>
        </p:blipFill>
        <p:spPr>
          <a:xfrm>
            <a:off x="278044" y="2218266"/>
            <a:ext cx="5411553" cy="2418803"/>
          </a:xfrm>
          <a:prstGeom prst="rect">
            <a:avLst/>
          </a:prstGeom>
          <a:solidFill>
            <a:schemeClr val="tx1"/>
          </a:solidFill>
        </p:spPr>
      </p:pic>
      <p:pic>
        <p:nvPicPr>
          <p:cNvPr id="12" name="Picture 11"/>
          <p:cNvPicPr>
            <a:picLocks noChangeAspect="1"/>
          </p:cNvPicPr>
          <p:nvPr/>
        </p:nvPicPr>
        <p:blipFill rotWithShape="1">
          <a:blip r:embed="rId3">
            <a:extLst>
              <a:ext uri="{28A0092B-C50C-407E-A947-70E740481C1C}">
                <a14:useLocalDpi xmlns:a14="http://schemas.microsoft.com/office/drawing/2010/main" val="0"/>
              </a:ext>
            </a:extLst>
          </a:blip>
          <a:srcRect l="2310" t="3417" r="7750"/>
          <a:stretch/>
        </p:blipFill>
        <p:spPr>
          <a:xfrm>
            <a:off x="9174997" y="3679023"/>
            <a:ext cx="2849873" cy="2851688"/>
          </a:xfrm>
          <a:prstGeom prst="rect">
            <a:avLst/>
          </a:prstGeom>
        </p:spPr>
      </p:pic>
    </p:spTree>
    <p:extLst>
      <p:ext uri="{BB962C8B-B14F-4D97-AF65-F5344CB8AC3E}">
        <p14:creationId xmlns:p14="http://schemas.microsoft.com/office/powerpoint/2010/main" val="37111320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564776"/>
            <a:ext cx="12192000" cy="769441"/>
          </a:xfrm>
          <a:prstGeom prst="rect">
            <a:avLst/>
          </a:prstGeom>
          <a:noFill/>
        </p:spPr>
        <p:txBody>
          <a:bodyPr wrap="square" rtlCol="0">
            <a:spAutoFit/>
          </a:bodyPr>
          <a:lstStyle/>
          <a:p>
            <a:pPr algn="ctr"/>
            <a:r>
              <a:rPr lang="en-US" sz="4400" dirty="0"/>
              <a:t>Herd Immunity</a:t>
            </a:r>
          </a:p>
        </p:txBody>
      </p:sp>
      <p:sp>
        <p:nvSpPr>
          <p:cNvPr id="9" name="TextBox 8"/>
          <p:cNvSpPr txBox="1"/>
          <p:nvPr/>
        </p:nvSpPr>
        <p:spPr>
          <a:xfrm>
            <a:off x="738186" y="1664913"/>
            <a:ext cx="8162925" cy="3539430"/>
          </a:xfrm>
          <a:prstGeom prst="rect">
            <a:avLst/>
          </a:prstGeom>
          <a:noFill/>
        </p:spPr>
        <p:txBody>
          <a:bodyPr wrap="square" rtlCol="0">
            <a:spAutoFit/>
          </a:bodyPr>
          <a:lstStyle/>
          <a:p>
            <a:r>
              <a:rPr lang="en-US" sz="2800" dirty="0"/>
              <a:t>A sufficient proportion of a population is immune (via vaccination and/or prior infection) to make transmission unlikely. Even individuals not vaccinated (such as newborns and those with chronic illnesses) are offered some protection because the disease has little opportunity to spread within the population.</a:t>
            </a:r>
            <a:endParaRPr lang="en-US" sz="2800" dirty="0">
              <a:solidFill>
                <a:schemeClr val="accent5">
                  <a:lumMod val="60000"/>
                  <a:lumOff val="40000"/>
                </a:schemeClr>
              </a:solidFill>
            </a:endParaRPr>
          </a:p>
        </p:txBody>
      </p:sp>
      <p:pic>
        <p:nvPicPr>
          <p:cNvPr id="12" name="Picture 11"/>
          <p:cNvPicPr>
            <a:picLocks noChangeAspect="1"/>
          </p:cNvPicPr>
          <p:nvPr/>
        </p:nvPicPr>
        <p:blipFill rotWithShape="1">
          <a:blip r:embed="rId2">
            <a:extLst>
              <a:ext uri="{28A0092B-C50C-407E-A947-70E740481C1C}">
                <a14:useLocalDpi xmlns:a14="http://schemas.microsoft.com/office/drawing/2010/main" val="0"/>
              </a:ext>
            </a:extLst>
          </a:blip>
          <a:srcRect l="2310" t="3417" r="7750"/>
          <a:stretch/>
        </p:blipFill>
        <p:spPr>
          <a:xfrm>
            <a:off x="9174997" y="3679023"/>
            <a:ext cx="2849873" cy="2851688"/>
          </a:xfrm>
          <a:prstGeom prst="rect">
            <a:avLst/>
          </a:prstGeom>
        </p:spPr>
      </p:pic>
      <p:sp>
        <p:nvSpPr>
          <p:cNvPr id="3" name="TextBox 2"/>
          <p:cNvSpPr txBox="1"/>
          <p:nvPr/>
        </p:nvSpPr>
        <p:spPr>
          <a:xfrm>
            <a:off x="257175" y="6346045"/>
            <a:ext cx="7600950" cy="369332"/>
          </a:xfrm>
          <a:prstGeom prst="rect">
            <a:avLst/>
          </a:prstGeom>
          <a:noFill/>
        </p:spPr>
        <p:txBody>
          <a:bodyPr wrap="square" rtlCol="0">
            <a:spAutoFit/>
          </a:bodyPr>
          <a:lstStyle/>
          <a:p>
            <a:r>
              <a:rPr lang="en-US" dirty="0"/>
              <a:t>http://</a:t>
            </a:r>
            <a:r>
              <a:rPr lang="en-US" dirty="0" err="1"/>
              <a:t>www.cdc.gov</a:t>
            </a:r>
            <a:r>
              <a:rPr lang="en-US" dirty="0"/>
              <a:t>/vaccines/about/terms/</a:t>
            </a:r>
            <a:r>
              <a:rPr lang="en-US" dirty="0" err="1"/>
              <a:t>glossary.htm</a:t>
            </a:r>
            <a:endParaRPr lang="en-US" dirty="0"/>
          </a:p>
        </p:txBody>
      </p:sp>
    </p:spTree>
    <p:extLst>
      <p:ext uri="{BB962C8B-B14F-4D97-AF65-F5344CB8AC3E}">
        <p14:creationId xmlns:p14="http://schemas.microsoft.com/office/powerpoint/2010/main" val="36724390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858000" y="564776"/>
            <a:ext cx="5334000" cy="769441"/>
          </a:xfrm>
          <a:prstGeom prst="rect">
            <a:avLst/>
          </a:prstGeom>
          <a:noFill/>
        </p:spPr>
        <p:txBody>
          <a:bodyPr wrap="square" rtlCol="0">
            <a:spAutoFit/>
          </a:bodyPr>
          <a:lstStyle/>
          <a:p>
            <a:pPr algn="ctr"/>
            <a:r>
              <a:rPr lang="en-US" sz="4400" dirty="0"/>
              <a:t>Herd Immunity</a:t>
            </a:r>
          </a:p>
        </p:txBody>
      </p:sp>
      <p:sp>
        <p:nvSpPr>
          <p:cNvPr id="19" name="TextBox 18"/>
          <p:cNvSpPr txBox="1"/>
          <p:nvPr/>
        </p:nvSpPr>
        <p:spPr>
          <a:xfrm>
            <a:off x="6434667" y="6334780"/>
            <a:ext cx="5757333" cy="523220"/>
          </a:xfrm>
          <a:prstGeom prst="rect">
            <a:avLst/>
          </a:prstGeom>
          <a:noFill/>
        </p:spPr>
        <p:txBody>
          <a:bodyPr wrap="square" rtlCol="0">
            <a:spAutoFit/>
          </a:bodyPr>
          <a:lstStyle/>
          <a:p>
            <a:pPr algn="r"/>
            <a:r>
              <a:rPr lang="en-US" sz="2800" i="1" dirty="0"/>
              <a:t>Credit: UC Davis</a:t>
            </a:r>
            <a:endParaRPr lang="en-US" sz="2800" dirty="0">
              <a:solidFill>
                <a:schemeClr val="accent5">
                  <a:lumMod val="60000"/>
                  <a:lumOff val="40000"/>
                </a:schemeClr>
              </a:solidFill>
            </a:endParaRPr>
          </a:p>
        </p:txBody>
      </p:sp>
      <p:pic>
        <p:nvPicPr>
          <p:cNvPr id="5" name="Picture 4">
            <a:extLst>
              <a:ext uri="{FF2B5EF4-FFF2-40B4-BE49-F238E27FC236}">
                <a16:creationId xmlns:a16="http://schemas.microsoft.com/office/drawing/2014/main" id="{CDC3DB22-FDAE-B147-B859-410925822B5D}"/>
              </a:ext>
            </a:extLst>
          </p:cNvPr>
          <p:cNvPicPr>
            <a:picLocks noChangeAspect="1"/>
          </p:cNvPicPr>
          <p:nvPr/>
        </p:nvPicPr>
        <p:blipFill>
          <a:blip r:embed="rId2"/>
          <a:stretch>
            <a:fillRect/>
          </a:stretch>
        </p:blipFill>
        <p:spPr>
          <a:xfrm>
            <a:off x="0" y="0"/>
            <a:ext cx="6858000" cy="6858000"/>
          </a:xfrm>
          <a:prstGeom prst="rect">
            <a:avLst/>
          </a:prstGeom>
        </p:spPr>
      </p:pic>
    </p:spTree>
    <p:extLst>
      <p:ext uri="{BB962C8B-B14F-4D97-AF65-F5344CB8AC3E}">
        <p14:creationId xmlns:p14="http://schemas.microsoft.com/office/powerpoint/2010/main" val="252154088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15154" y="591671"/>
            <a:ext cx="12192000" cy="769441"/>
          </a:xfrm>
          <a:prstGeom prst="rect">
            <a:avLst/>
          </a:prstGeom>
          <a:noFill/>
        </p:spPr>
        <p:txBody>
          <a:bodyPr wrap="square" rtlCol="0">
            <a:spAutoFit/>
          </a:bodyPr>
          <a:lstStyle/>
          <a:p>
            <a:pPr algn="ctr"/>
            <a:r>
              <a:rPr lang="en-US" sz="4400" dirty="0"/>
              <a:t>Disease Eradication</a:t>
            </a:r>
          </a:p>
        </p:txBody>
      </p:sp>
      <p:sp>
        <p:nvSpPr>
          <p:cNvPr id="3" name="TextBox 2"/>
          <p:cNvSpPr txBox="1"/>
          <p:nvPr/>
        </p:nvSpPr>
        <p:spPr>
          <a:xfrm>
            <a:off x="469293" y="1850137"/>
            <a:ext cx="6438348" cy="1569660"/>
          </a:xfrm>
          <a:prstGeom prst="rect">
            <a:avLst/>
          </a:prstGeom>
          <a:noFill/>
        </p:spPr>
        <p:txBody>
          <a:bodyPr wrap="square" rtlCol="0">
            <a:spAutoFit/>
          </a:bodyPr>
          <a:lstStyle/>
          <a:p>
            <a:r>
              <a:rPr lang="en-US" sz="3200" u="sng" dirty="0"/>
              <a:t>Disease eradication: </a:t>
            </a:r>
            <a:r>
              <a:rPr lang="en-US" sz="3200" dirty="0"/>
              <a:t>driving the infectious agent to extinction (local vs. global)</a:t>
            </a:r>
          </a:p>
        </p:txBody>
      </p:sp>
      <p:pic>
        <p:nvPicPr>
          <p:cNvPr id="5" name="Picture 4"/>
          <p:cNvPicPr>
            <a:picLocks noChangeAspect="1"/>
          </p:cNvPicPr>
          <p:nvPr/>
        </p:nvPicPr>
        <p:blipFill rotWithShape="1">
          <a:blip r:embed="rId2">
            <a:extLst>
              <a:ext uri="{28A0092B-C50C-407E-A947-70E740481C1C}">
                <a14:useLocalDpi xmlns:a14="http://schemas.microsoft.com/office/drawing/2010/main" val="0"/>
              </a:ext>
            </a:extLst>
          </a:blip>
          <a:srcRect l="39627" t="71773" r="45502" b="23091"/>
          <a:stretch/>
        </p:blipFill>
        <p:spPr>
          <a:xfrm>
            <a:off x="469293" y="3555999"/>
            <a:ext cx="5411553" cy="2418803"/>
          </a:xfrm>
          <a:prstGeom prst="rect">
            <a:avLst/>
          </a:prstGeom>
          <a:solidFill>
            <a:schemeClr val="tx1"/>
          </a:solidFill>
        </p:spPr>
      </p:pic>
      <p:sp>
        <p:nvSpPr>
          <p:cNvPr id="6" name="TextBox 5"/>
          <p:cNvSpPr txBox="1"/>
          <p:nvPr/>
        </p:nvSpPr>
        <p:spPr>
          <a:xfrm>
            <a:off x="6129867" y="3419797"/>
            <a:ext cx="5846979" cy="2062103"/>
          </a:xfrm>
          <a:prstGeom prst="rect">
            <a:avLst/>
          </a:prstGeom>
          <a:noFill/>
        </p:spPr>
        <p:txBody>
          <a:bodyPr wrap="square" rtlCol="0">
            <a:spAutoFit/>
          </a:bodyPr>
          <a:lstStyle/>
          <a:p>
            <a:r>
              <a:rPr lang="en-US" sz="3200" dirty="0"/>
              <a:t>Local eradication happens if </a:t>
            </a:r>
            <a:r>
              <a:rPr lang="en-US" sz="3200" i="1" dirty="0"/>
              <a:t>S </a:t>
            </a:r>
            <a:r>
              <a:rPr lang="en-US" sz="3200" dirty="0"/>
              <a:t>is</a:t>
            </a:r>
            <a:r>
              <a:rPr lang="en-US" sz="3200" i="1" dirty="0"/>
              <a:t> </a:t>
            </a:r>
            <a:r>
              <a:rPr lang="en-US" sz="3200" dirty="0"/>
              <a:t>small-enough that the number of infected individuals declines to zero </a:t>
            </a:r>
          </a:p>
        </p:txBody>
      </p:sp>
    </p:spTree>
    <p:extLst>
      <p:ext uri="{BB962C8B-B14F-4D97-AF65-F5344CB8AC3E}">
        <p14:creationId xmlns:p14="http://schemas.microsoft.com/office/powerpoint/2010/main" val="32493626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15154" y="591671"/>
            <a:ext cx="12192000" cy="769441"/>
          </a:xfrm>
          <a:prstGeom prst="rect">
            <a:avLst/>
          </a:prstGeom>
          <a:noFill/>
        </p:spPr>
        <p:txBody>
          <a:bodyPr wrap="square" rtlCol="0">
            <a:spAutoFit/>
          </a:bodyPr>
          <a:lstStyle/>
          <a:p>
            <a:pPr algn="ctr"/>
            <a:r>
              <a:rPr lang="en-US" sz="4400" dirty="0"/>
              <a:t>Eradication Criterion</a:t>
            </a:r>
          </a:p>
        </p:txBody>
      </p:sp>
      <p:sp>
        <p:nvSpPr>
          <p:cNvPr id="3" name="TextBox 2"/>
          <p:cNvSpPr txBox="1"/>
          <p:nvPr/>
        </p:nvSpPr>
        <p:spPr>
          <a:xfrm>
            <a:off x="562706" y="1744700"/>
            <a:ext cx="6893171" cy="461665"/>
          </a:xfrm>
          <a:prstGeom prst="rect">
            <a:avLst/>
          </a:prstGeom>
          <a:noFill/>
        </p:spPr>
        <p:txBody>
          <a:bodyPr wrap="square" rtlCol="0">
            <a:spAutoFit/>
          </a:bodyPr>
          <a:lstStyle/>
          <a:p>
            <a:r>
              <a:rPr lang="en-US" sz="2400" dirty="0"/>
              <a:t>Calculating the critical vaccination fraction</a:t>
            </a:r>
          </a:p>
        </p:txBody>
      </p:sp>
      <p:pic>
        <p:nvPicPr>
          <p:cNvPr id="2" name="Picture 1"/>
          <p:cNvPicPr>
            <a:picLocks noChangeAspect="1"/>
          </p:cNvPicPr>
          <p:nvPr/>
        </p:nvPicPr>
        <p:blipFill rotWithShape="1">
          <a:blip r:embed="rId2">
            <a:extLst>
              <a:ext uri="{28A0092B-C50C-407E-A947-70E740481C1C}">
                <a14:useLocalDpi xmlns:a14="http://schemas.microsoft.com/office/drawing/2010/main" val="0"/>
              </a:ext>
            </a:extLst>
          </a:blip>
          <a:srcRect l="42205" t="13225" r="35563" b="72655"/>
          <a:stretch/>
        </p:blipFill>
        <p:spPr>
          <a:xfrm>
            <a:off x="562706" y="2319728"/>
            <a:ext cx="5176912" cy="4255266"/>
          </a:xfrm>
          <a:prstGeom prst="rect">
            <a:avLst/>
          </a:prstGeom>
        </p:spPr>
      </p:pic>
      <p:sp>
        <p:nvSpPr>
          <p:cNvPr id="9" name="Rectangle 8"/>
          <p:cNvSpPr/>
          <p:nvPr/>
        </p:nvSpPr>
        <p:spPr>
          <a:xfrm>
            <a:off x="560515" y="3625093"/>
            <a:ext cx="5176912" cy="296079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p:cNvPicPr>
            <a:picLocks noChangeAspect="1"/>
          </p:cNvPicPr>
          <p:nvPr/>
        </p:nvPicPr>
        <p:blipFill rotWithShape="1">
          <a:blip r:embed="rId3">
            <a:extLst>
              <a:ext uri="{28A0092B-C50C-407E-A947-70E740481C1C}">
                <a14:useLocalDpi xmlns:a14="http://schemas.microsoft.com/office/drawing/2010/main" val="0"/>
              </a:ext>
            </a:extLst>
          </a:blip>
          <a:srcRect l="39627" t="71773" r="45502" b="23091"/>
          <a:stretch/>
        </p:blipFill>
        <p:spPr>
          <a:xfrm>
            <a:off x="564680" y="2377131"/>
            <a:ext cx="5174938" cy="2313043"/>
          </a:xfrm>
          <a:prstGeom prst="rect">
            <a:avLst/>
          </a:prstGeom>
          <a:solidFill>
            <a:schemeClr val="tx1"/>
          </a:solidFill>
        </p:spPr>
      </p:pic>
      <p:pic>
        <p:nvPicPr>
          <p:cNvPr id="22" name="Picture 21"/>
          <p:cNvPicPr>
            <a:picLocks noChangeAspect="1"/>
          </p:cNvPicPr>
          <p:nvPr/>
        </p:nvPicPr>
        <p:blipFill rotWithShape="1">
          <a:blip r:embed="rId4">
            <a:extLst>
              <a:ext uri="{28A0092B-C50C-407E-A947-70E740481C1C}">
                <a14:useLocalDpi xmlns:a14="http://schemas.microsoft.com/office/drawing/2010/main" val="0"/>
              </a:ext>
            </a:extLst>
          </a:blip>
          <a:srcRect l="2310" t="3417" r="7750"/>
          <a:stretch/>
        </p:blipFill>
        <p:spPr>
          <a:xfrm>
            <a:off x="8526898" y="2216346"/>
            <a:ext cx="2849873" cy="2851688"/>
          </a:xfrm>
          <a:prstGeom prst="rect">
            <a:avLst/>
          </a:prstGeom>
        </p:spPr>
      </p:pic>
    </p:spTree>
    <p:extLst>
      <p:ext uri="{BB962C8B-B14F-4D97-AF65-F5344CB8AC3E}">
        <p14:creationId xmlns:p14="http://schemas.microsoft.com/office/powerpoint/2010/main" val="14191719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8"/>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15154" y="591671"/>
            <a:ext cx="12192000" cy="769441"/>
          </a:xfrm>
          <a:prstGeom prst="rect">
            <a:avLst/>
          </a:prstGeom>
          <a:noFill/>
        </p:spPr>
        <p:txBody>
          <a:bodyPr wrap="square" rtlCol="0">
            <a:spAutoFit/>
          </a:bodyPr>
          <a:lstStyle/>
          <a:p>
            <a:pPr algn="ctr"/>
            <a:r>
              <a:rPr lang="en-US" sz="4400" dirty="0"/>
              <a:t>Eradication Criterion</a:t>
            </a:r>
          </a:p>
        </p:txBody>
      </p:sp>
      <p:sp>
        <p:nvSpPr>
          <p:cNvPr id="3" name="TextBox 2"/>
          <p:cNvSpPr txBox="1"/>
          <p:nvPr/>
        </p:nvSpPr>
        <p:spPr>
          <a:xfrm>
            <a:off x="562706" y="1744700"/>
            <a:ext cx="6893171" cy="461665"/>
          </a:xfrm>
          <a:prstGeom prst="rect">
            <a:avLst/>
          </a:prstGeom>
          <a:noFill/>
        </p:spPr>
        <p:txBody>
          <a:bodyPr wrap="square" rtlCol="0">
            <a:spAutoFit/>
          </a:bodyPr>
          <a:lstStyle/>
          <a:p>
            <a:r>
              <a:rPr lang="en-US" sz="2400" dirty="0"/>
              <a:t>Calculating the critical vaccination fraction</a:t>
            </a:r>
          </a:p>
        </p:txBody>
      </p:sp>
      <p:pic>
        <p:nvPicPr>
          <p:cNvPr id="2" name="Picture 1"/>
          <p:cNvPicPr>
            <a:picLocks noChangeAspect="1"/>
          </p:cNvPicPr>
          <p:nvPr/>
        </p:nvPicPr>
        <p:blipFill rotWithShape="1">
          <a:blip r:embed="rId2">
            <a:extLst>
              <a:ext uri="{28A0092B-C50C-407E-A947-70E740481C1C}">
                <a14:useLocalDpi xmlns:a14="http://schemas.microsoft.com/office/drawing/2010/main" val="0"/>
              </a:ext>
            </a:extLst>
          </a:blip>
          <a:srcRect l="42205" t="13225" r="35563" b="72655"/>
          <a:stretch/>
        </p:blipFill>
        <p:spPr>
          <a:xfrm>
            <a:off x="562706" y="2319728"/>
            <a:ext cx="5176912" cy="4255266"/>
          </a:xfrm>
          <a:prstGeom prst="rect">
            <a:avLst/>
          </a:prstGeom>
        </p:spPr>
      </p:pic>
      <p:pic>
        <p:nvPicPr>
          <p:cNvPr id="22" name="Picture 21"/>
          <p:cNvPicPr>
            <a:picLocks noChangeAspect="1"/>
          </p:cNvPicPr>
          <p:nvPr/>
        </p:nvPicPr>
        <p:blipFill rotWithShape="1">
          <a:blip r:embed="rId3">
            <a:extLst>
              <a:ext uri="{28A0092B-C50C-407E-A947-70E740481C1C}">
                <a14:useLocalDpi xmlns:a14="http://schemas.microsoft.com/office/drawing/2010/main" val="0"/>
              </a:ext>
            </a:extLst>
          </a:blip>
          <a:srcRect l="2310" t="3417" r="7750"/>
          <a:stretch/>
        </p:blipFill>
        <p:spPr>
          <a:xfrm>
            <a:off x="8526898" y="2216346"/>
            <a:ext cx="2849873" cy="2851688"/>
          </a:xfrm>
          <a:prstGeom prst="rect">
            <a:avLst/>
          </a:prstGeom>
        </p:spPr>
      </p:pic>
    </p:spTree>
    <p:extLst>
      <p:ext uri="{BB962C8B-B14F-4D97-AF65-F5344CB8AC3E}">
        <p14:creationId xmlns:p14="http://schemas.microsoft.com/office/powerpoint/2010/main" val="292568887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15154" y="591671"/>
            <a:ext cx="12192000" cy="769441"/>
          </a:xfrm>
          <a:prstGeom prst="rect">
            <a:avLst/>
          </a:prstGeom>
          <a:noFill/>
        </p:spPr>
        <p:txBody>
          <a:bodyPr wrap="square" rtlCol="0">
            <a:spAutoFit/>
          </a:bodyPr>
          <a:lstStyle/>
          <a:p>
            <a:pPr algn="ctr"/>
            <a:r>
              <a:rPr lang="en-US" sz="4400" dirty="0"/>
              <a:t>R0 and Eradication</a:t>
            </a:r>
          </a:p>
        </p:txBody>
      </p:sp>
      <p:graphicFrame>
        <p:nvGraphicFramePr>
          <p:cNvPr id="5" name="Table 4"/>
          <p:cNvGraphicFramePr>
            <a:graphicFrameLocks noGrp="1"/>
          </p:cNvGraphicFramePr>
          <p:nvPr>
            <p:extLst>
              <p:ext uri="{D42A27DB-BD31-4B8C-83A1-F6EECF244321}">
                <p14:modId xmlns:p14="http://schemas.microsoft.com/office/powerpoint/2010/main" val="350318699"/>
              </p:ext>
            </p:extLst>
          </p:nvPr>
        </p:nvGraphicFramePr>
        <p:xfrm>
          <a:off x="1993641" y="1944073"/>
          <a:ext cx="8128000" cy="4043680"/>
        </p:xfrm>
        <a:graphic>
          <a:graphicData uri="http://schemas.openxmlformats.org/drawingml/2006/table">
            <a:tbl>
              <a:tblPr firstRow="1" bandRow="1">
                <a:tableStyleId>{5C22544A-7EE6-4342-B048-85BDC9FD1C3A}</a:tableStyleId>
              </a:tblPr>
              <a:tblGrid>
                <a:gridCol w="2032000">
                  <a:extLst>
                    <a:ext uri="{9D8B030D-6E8A-4147-A177-3AD203B41FA5}">
                      <a16:colId xmlns:a16="http://schemas.microsoft.com/office/drawing/2014/main" val="20000"/>
                    </a:ext>
                  </a:extLst>
                </a:gridCol>
                <a:gridCol w="2032000">
                  <a:extLst>
                    <a:ext uri="{9D8B030D-6E8A-4147-A177-3AD203B41FA5}">
                      <a16:colId xmlns:a16="http://schemas.microsoft.com/office/drawing/2014/main" val="20001"/>
                    </a:ext>
                  </a:extLst>
                </a:gridCol>
                <a:gridCol w="2032000">
                  <a:extLst>
                    <a:ext uri="{9D8B030D-6E8A-4147-A177-3AD203B41FA5}">
                      <a16:colId xmlns:a16="http://schemas.microsoft.com/office/drawing/2014/main" val="20002"/>
                    </a:ext>
                  </a:extLst>
                </a:gridCol>
                <a:gridCol w="2032000">
                  <a:extLst>
                    <a:ext uri="{9D8B030D-6E8A-4147-A177-3AD203B41FA5}">
                      <a16:colId xmlns:a16="http://schemas.microsoft.com/office/drawing/2014/main" val="20003"/>
                    </a:ext>
                  </a:extLst>
                </a:gridCol>
              </a:tblGrid>
              <a:tr h="370840">
                <a:tc>
                  <a:txBody>
                    <a:bodyPr/>
                    <a:lstStyle/>
                    <a:p>
                      <a:r>
                        <a:rPr lang="en-US" dirty="0"/>
                        <a:t>infection</a:t>
                      </a:r>
                    </a:p>
                  </a:txBody>
                  <a:tcPr/>
                </a:tc>
                <a:tc>
                  <a:txBody>
                    <a:bodyPr/>
                    <a:lstStyle/>
                    <a:p>
                      <a:r>
                        <a:rPr lang="en-US" dirty="0"/>
                        <a:t>Geographic</a:t>
                      </a:r>
                      <a:r>
                        <a:rPr lang="en-US" baseline="0" dirty="0"/>
                        <a:t> location</a:t>
                      </a:r>
                      <a:endParaRPr lang="en-US" dirty="0"/>
                    </a:p>
                  </a:txBody>
                  <a:tcPr/>
                </a:tc>
                <a:tc>
                  <a:txBody>
                    <a:bodyPr/>
                    <a:lstStyle/>
                    <a:p>
                      <a:r>
                        <a:rPr lang="en-US" dirty="0"/>
                        <a:t>R0</a:t>
                      </a:r>
                    </a:p>
                  </a:txBody>
                  <a:tcPr/>
                </a:tc>
                <a:tc>
                  <a:txBody>
                    <a:bodyPr/>
                    <a:lstStyle/>
                    <a:p>
                      <a:r>
                        <a:rPr lang="en-US" dirty="0" err="1"/>
                        <a:t>V</a:t>
                      </a:r>
                      <a:r>
                        <a:rPr lang="en-US" baseline="-25000" dirty="0" err="1"/>
                        <a:t>critical</a:t>
                      </a:r>
                      <a:r>
                        <a:rPr lang="en-US" baseline="-25000" dirty="0"/>
                        <a:t> (%)</a:t>
                      </a:r>
                    </a:p>
                  </a:txBody>
                  <a:tcPr/>
                </a:tc>
                <a:extLst>
                  <a:ext uri="{0D108BD9-81ED-4DB2-BD59-A6C34878D82A}">
                    <a16:rowId xmlns:a16="http://schemas.microsoft.com/office/drawing/2014/main" val="10000"/>
                  </a:ext>
                </a:extLst>
              </a:tr>
              <a:tr h="370840">
                <a:tc>
                  <a:txBody>
                    <a:bodyPr/>
                    <a:lstStyle/>
                    <a:p>
                      <a:r>
                        <a:rPr lang="en-US" dirty="0"/>
                        <a:t>measles</a:t>
                      </a:r>
                    </a:p>
                  </a:txBody>
                  <a:tcPr/>
                </a:tc>
                <a:tc>
                  <a:txBody>
                    <a:bodyPr/>
                    <a:lstStyle/>
                    <a:p>
                      <a:r>
                        <a:rPr lang="en-US" dirty="0"/>
                        <a:t>England &amp; Wales</a:t>
                      </a:r>
                    </a:p>
                  </a:txBody>
                  <a:tcPr/>
                </a:tc>
                <a:tc>
                  <a:txBody>
                    <a:bodyPr/>
                    <a:lstStyle/>
                    <a:p>
                      <a:r>
                        <a:rPr lang="en-US" dirty="0"/>
                        <a:t>16-18</a:t>
                      </a:r>
                    </a:p>
                  </a:txBody>
                  <a:tcPr/>
                </a:tc>
                <a:tc>
                  <a:txBody>
                    <a:bodyPr/>
                    <a:lstStyle/>
                    <a:p>
                      <a:r>
                        <a:rPr lang="en-US" dirty="0"/>
                        <a:t>94%</a:t>
                      </a:r>
                    </a:p>
                  </a:txBody>
                  <a:tcPr/>
                </a:tc>
                <a:extLst>
                  <a:ext uri="{0D108BD9-81ED-4DB2-BD59-A6C34878D82A}">
                    <a16:rowId xmlns:a16="http://schemas.microsoft.com/office/drawing/2014/main" val="10001"/>
                  </a:ext>
                </a:extLst>
              </a:tr>
              <a:tr h="370840">
                <a:tc>
                  <a:txBody>
                    <a:bodyPr/>
                    <a:lstStyle/>
                    <a:p>
                      <a:r>
                        <a:rPr lang="en-US" dirty="0"/>
                        <a:t>measles</a:t>
                      </a:r>
                    </a:p>
                  </a:txBody>
                  <a:tcPr/>
                </a:tc>
                <a:tc>
                  <a:txBody>
                    <a:bodyPr/>
                    <a:lstStyle/>
                    <a:p>
                      <a:r>
                        <a:rPr lang="en-US" dirty="0"/>
                        <a:t>Kansas, USA</a:t>
                      </a:r>
                    </a:p>
                  </a:txBody>
                  <a:tcPr/>
                </a:tc>
                <a:tc>
                  <a:txBody>
                    <a:bodyPr/>
                    <a:lstStyle/>
                    <a:p>
                      <a:r>
                        <a:rPr lang="en-US" dirty="0"/>
                        <a:t>5-6</a:t>
                      </a:r>
                    </a:p>
                  </a:txBody>
                  <a:tcPr/>
                </a:tc>
                <a:tc>
                  <a:txBody>
                    <a:bodyPr/>
                    <a:lstStyle/>
                    <a:p>
                      <a:r>
                        <a:rPr lang="en-US" dirty="0"/>
                        <a:t>83%</a:t>
                      </a:r>
                    </a:p>
                  </a:txBody>
                  <a:tcPr/>
                </a:tc>
                <a:extLst>
                  <a:ext uri="{0D108BD9-81ED-4DB2-BD59-A6C34878D82A}">
                    <a16:rowId xmlns:a16="http://schemas.microsoft.com/office/drawing/2014/main" val="10002"/>
                  </a:ext>
                </a:extLst>
              </a:tr>
              <a:tr h="370840">
                <a:tc>
                  <a:txBody>
                    <a:bodyPr/>
                    <a:lstStyle/>
                    <a:p>
                      <a:r>
                        <a:rPr lang="en-US" dirty="0"/>
                        <a:t>pertussis</a:t>
                      </a:r>
                    </a:p>
                  </a:txBody>
                  <a:tcPr/>
                </a:tc>
                <a:tc>
                  <a:txBody>
                    <a:bodyPr/>
                    <a:lstStyle/>
                    <a:p>
                      <a:r>
                        <a:rPr lang="en-US" dirty="0"/>
                        <a:t>Maryland,</a:t>
                      </a:r>
                      <a:r>
                        <a:rPr lang="en-US" baseline="0" dirty="0"/>
                        <a:t> USA</a:t>
                      </a:r>
                      <a:endParaRPr lang="en-US" dirty="0"/>
                    </a:p>
                  </a:txBody>
                  <a:tcPr/>
                </a:tc>
                <a:tc>
                  <a:txBody>
                    <a:bodyPr/>
                    <a:lstStyle/>
                    <a:p>
                      <a:r>
                        <a:rPr lang="en-US" dirty="0"/>
                        <a:t>16-17</a:t>
                      </a:r>
                    </a:p>
                  </a:txBody>
                  <a:tcPr/>
                </a:tc>
                <a:tc>
                  <a:txBody>
                    <a:bodyPr/>
                    <a:lstStyle/>
                    <a:p>
                      <a:r>
                        <a:rPr lang="en-US" dirty="0"/>
                        <a:t>94%</a:t>
                      </a:r>
                    </a:p>
                  </a:txBody>
                  <a:tcPr/>
                </a:tc>
                <a:extLst>
                  <a:ext uri="{0D108BD9-81ED-4DB2-BD59-A6C34878D82A}">
                    <a16:rowId xmlns:a16="http://schemas.microsoft.com/office/drawing/2014/main" val="10003"/>
                  </a:ext>
                </a:extLst>
              </a:tr>
              <a:tr h="370840">
                <a:tc>
                  <a:txBody>
                    <a:bodyPr/>
                    <a:lstStyle/>
                    <a:p>
                      <a:r>
                        <a:rPr lang="en-US" dirty="0"/>
                        <a:t>chicken pox</a:t>
                      </a:r>
                    </a:p>
                  </a:txBody>
                  <a:tcPr/>
                </a:tc>
                <a:tc>
                  <a:txBody>
                    <a:bodyPr/>
                    <a:lstStyle/>
                    <a:p>
                      <a:r>
                        <a:rPr lang="en-US" dirty="0"/>
                        <a:t>New Jersey,</a:t>
                      </a:r>
                      <a:r>
                        <a:rPr lang="en-US" baseline="0" dirty="0"/>
                        <a:t> USA</a:t>
                      </a:r>
                      <a:endParaRPr lang="en-US" dirty="0"/>
                    </a:p>
                  </a:txBody>
                  <a:tcPr/>
                </a:tc>
                <a:tc>
                  <a:txBody>
                    <a:bodyPr/>
                    <a:lstStyle/>
                    <a:p>
                      <a:r>
                        <a:rPr lang="en-US" dirty="0"/>
                        <a:t>7-8</a:t>
                      </a:r>
                    </a:p>
                  </a:txBody>
                  <a:tcPr/>
                </a:tc>
                <a:tc>
                  <a:txBody>
                    <a:bodyPr/>
                    <a:lstStyle/>
                    <a:p>
                      <a:r>
                        <a:rPr lang="en-US" dirty="0"/>
                        <a:t>88%</a:t>
                      </a:r>
                    </a:p>
                  </a:txBody>
                  <a:tcPr/>
                </a:tc>
                <a:extLst>
                  <a:ext uri="{0D108BD9-81ED-4DB2-BD59-A6C34878D82A}">
                    <a16:rowId xmlns:a16="http://schemas.microsoft.com/office/drawing/2014/main" val="10004"/>
                  </a:ext>
                </a:extLst>
              </a:tr>
              <a:tr h="370840">
                <a:tc>
                  <a:txBody>
                    <a:bodyPr/>
                    <a:lstStyle/>
                    <a:p>
                      <a:r>
                        <a:rPr lang="en-US" dirty="0"/>
                        <a:t>mumps</a:t>
                      </a:r>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a:t>Netherlands</a:t>
                      </a:r>
                    </a:p>
                    <a:p>
                      <a:endParaRPr lang="en-US" dirty="0"/>
                    </a:p>
                  </a:txBody>
                  <a:tcPr/>
                </a:tc>
                <a:tc>
                  <a:txBody>
                    <a:bodyPr/>
                    <a:lstStyle/>
                    <a:p>
                      <a:r>
                        <a:rPr lang="en-US" dirty="0"/>
                        <a:t>11-14</a:t>
                      </a:r>
                    </a:p>
                  </a:txBody>
                  <a:tcPr/>
                </a:tc>
                <a:tc>
                  <a:txBody>
                    <a:bodyPr/>
                    <a:lstStyle/>
                    <a:p>
                      <a:r>
                        <a:rPr lang="en-US" dirty="0"/>
                        <a:t>93%</a:t>
                      </a:r>
                    </a:p>
                  </a:txBody>
                  <a:tcPr/>
                </a:tc>
                <a:extLst>
                  <a:ext uri="{0D108BD9-81ED-4DB2-BD59-A6C34878D82A}">
                    <a16:rowId xmlns:a16="http://schemas.microsoft.com/office/drawing/2014/main" val="10005"/>
                  </a:ext>
                </a:extLst>
              </a:tr>
              <a:tr h="370840">
                <a:tc>
                  <a:txBody>
                    <a:bodyPr/>
                    <a:lstStyle/>
                    <a:p>
                      <a:r>
                        <a:rPr lang="en-US" dirty="0"/>
                        <a:t>rubella</a:t>
                      </a:r>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a:t>West Germany</a:t>
                      </a:r>
                    </a:p>
                    <a:p>
                      <a:endParaRPr lang="en-US" dirty="0"/>
                    </a:p>
                  </a:txBody>
                  <a:tcPr/>
                </a:tc>
                <a:tc>
                  <a:txBody>
                    <a:bodyPr/>
                    <a:lstStyle/>
                    <a:p>
                      <a:r>
                        <a:rPr lang="en-US" dirty="0"/>
                        <a:t>6-7</a:t>
                      </a:r>
                    </a:p>
                  </a:txBody>
                  <a:tcPr/>
                </a:tc>
                <a:tc>
                  <a:txBody>
                    <a:bodyPr/>
                    <a:lstStyle/>
                    <a:p>
                      <a:r>
                        <a:rPr lang="en-US" dirty="0"/>
                        <a:t>86%</a:t>
                      </a:r>
                    </a:p>
                  </a:txBody>
                  <a:tcPr/>
                </a:tc>
                <a:extLst>
                  <a:ext uri="{0D108BD9-81ED-4DB2-BD59-A6C34878D82A}">
                    <a16:rowId xmlns:a16="http://schemas.microsoft.com/office/drawing/2014/main" val="10006"/>
                  </a:ext>
                </a:extLst>
              </a:tr>
              <a:tr h="370840">
                <a:tc>
                  <a:txBody>
                    <a:bodyPr/>
                    <a:lstStyle/>
                    <a:p>
                      <a:r>
                        <a:rPr lang="en-US" dirty="0"/>
                        <a:t>polio</a:t>
                      </a:r>
                    </a:p>
                  </a:txBody>
                  <a:tcPr/>
                </a:tc>
                <a:tc>
                  <a:txBody>
                    <a:bodyPr/>
                    <a:lstStyle/>
                    <a:p>
                      <a:r>
                        <a:rPr lang="en-US" dirty="0"/>
                        <a:t>USA</a:t>
                      </a:r>
                    </a:p>
                  </a:txBody>
                  <a:tcPr/>
                </a:tc>
                <a:tc>
                  <a:txBody>
                    <a:bodyPr/>
                    <a:lstStyle/>
                    <a:p>
                      <a:r>
                        <a:rPr lang="en-US" dirty="0"/>
                        <a:t>5-6</a:t>
                      </a:r>
                    </a:p>
                  </a:txBody>
                  <a:tcPr/>
                </a:tc>
                <a:tc>
                  <a:txBody>
                    <a:bodyPr/>
                    <a:lstStyle/>
                    <a:p>
                      <a:r>
                        <a:rPr lang="en-US" dirty="0"/>
                        <a:t>83%</a:t>
                      </a:r>
                    </a:p>
                  </a:txBody>
                  <a:tcPr/>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147160959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15154" y="591671"/>
            <a:ext cx="12192000" cy="769441"/>
          </a:xfrm>
          <a:prstGeom prst="rect">
            <a:avLst/>
          </a:prstGeom>
          <a:noFill/>
        </p:spPr>
        <p:txBody>
          <a:bodyPr wrap="square" rtlCol="0">
            <a:spAutoFit/>
          </a:bodyPr>
          <a:lstStyle/>
          <a:p>
            <a:pPr algn="ctr"/>
            <a:r>
              <a:rPr lang="en-US" sz="4400" dirty="0"/>
              <a:t>Eradication vs. Elimination</a:t>
            </a:r>
          </a:p>
        </p:txBody>
      </p:sp>
      <p:sp>
        <p:nvSpPr>
          <p:cNvPr id="3" name="TextBox 2"/>
          <p:cNvSpPr txBox="1"/>
          <p:nvPr/>
        </p:nvSpPr>
        <p:spPr>
          <a:xfrm>
            <a:off x="488421" y="1844940"/>
            <a:ext cx="4756234" cy="2062103"/>
          </a:xfrm>
          <a:prstGeom prst="rect">
            <a:avLst/>
          </a:prstGeom>
          <a:noFill/>
        </p:spPr>
        <p:txBody>
          <a:bodyPr wrap="square" rtlCol="0">
            <a:spAutoFit/>
          </a:bodyPr>
          <a:lstStyle/>
          <a:p>
            <a:r>
              <a:rPr lang="en-US" sz="3200" u="sng" dirty="0"/>
              <a:t>Global Eradication: </a:t>
            </a:r>
            <a:r>
              <a:rPr lang="en-US" sz="3200" dirty="0"/>
              <a:t>driving the infectious agent to </a:t>
            </a:r>
            <a:r>
              <a:rPr lang="en-US" sz="3200" b="1" dirty="0">
                <a:solidFill>
                  <a:srgbClr val="00B050"/>
                </a:solidFill>
              </a:rPr>
              <a:t>extinction globally</a:t>
            </a:r>
          </a:p>
        </p:txBody>
      </p:sp>
      <p:sp>
        <p:nvSpPr>
          <p:cNvPr id="5" name="TextBox 4"/>
          <p:cNvSpPr txBox="1"/>
          <p:nvPr/>
        </p:nvSpPr>
        <p:spPr>
          <a:xfrm>
            <a:off x="6190046" y="3564143"/>
            <a:ext cx="5068733" cy="3046988"/>
          </a:xfrm>
          <a:prstGeom prst="rect">
            <a:avLst/>
          </a:prstGeom>
          <a:noFill/>
        </p:spPr>
        <p:txBody>
          <a:bodyPr wrap="square" rtlCol="0">
            <a:spAutoFit/>
          </a:bodyPr>
          <a:lstStyle/>
          <a:p>
            <a:r>
              <a:rPr lang="en-US" sz="3200" u="sng" dirty="0"/>
              <a:t>Disease Elimination: </a:t>
            </a:r>
          </a:p>
          <a:p>
            <a:r>
              <a:rPr lang="en-US" sz="3200" dirty="0"/>
              <a:t>interruption of endemic transmission or  maintaining the disease below a defined threshold</a:t>
            </a:r>
          </a:p>
        </p:txBody>
      </p:sp>
    </p:spTree>
    <p:extLst>
      <p:ext uri="{BB962C8B-B14F-4D97-AF65-F5344CB8AC3E}">
        <p14:creationId xmlns:p14="http://schemas.microsoft.com/office/powerpoint/2010/main" val="166439180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591671"/>
            <a:ext cx="12192000" cy="769441"/>
          </a:xfrm>
          <a:prstGeom prst="rect">
            <a:avLst/>
          </a:prstGeom>
          <a:noFill/>
        </p:spPr>
        <p:txBody>
          <a:bodyPr wrap="square" rtlCol="0">
            <a:spAutoFit/>
          </a:bodyPr>
          <a:lstStyle/>
          <a:p>
            <a:pPr algn="ctr"/>
            <a:r>
              <a:rPr lang="en-US" sz="4400" dirty="0"/>
              <a:t>What have we eradicated or eliminated?</a:t>
            </a:r>
          </a:p>
        </p:txBody>
      </p:sp>
      <p:sp>
        <p:nvSpPr>
          <p:cNvPr id="2" name="TextBox 1"/>
          <p:cNvSpPr txBox="1"/>
          <p:nvPr/>
        </p:nvSpPr>
        <p:spPr>
          <a:xfrm>
            <a:off x="950976" y="2029968"/>
            <a:ext cx="3950208" cy="4893647"/>
          </a:xfrm>
          <a:prstGeom prst="rect">
            <a:avLst/>
          </a:prstGeom>
          <a:noFill/>
        </p:spPr>
        <p:txBody>
          <a:bodyPr wrap="square" rtlCol="0">
            <a:spAutoFit/>
          </a:bodyPr>
          <a:lstStyle/>
          <a:p>
            <a:r>
              <a:rPr lang="en-US" sz="2400" u="sng" dirty="0"/>
              <a:t>Eradicated:</a:t>
            </a:r>
          </a:p>
          <a:p>
            <a:r>
              <a:rPr lang="en-US" sz="2400" dirty="0"/>
              <a:t>Smallpox</a:t>
            </a:r>
          </a:p>
          <a:p>
            <a:r>
              <a:rPr lang="en-US" sz="2400" dirty="0" err="1"/>
              <a:t>Rinderpest</a:t>
            </a:r>
            <a:r>
              <a:rPr lang="en-US" sz="2400" dirty="0"/>
              <a:t> (veterinary)</a:t>
            </a:r>
          </a:p>
          <a:p>
            <a:endParaRPr lang="en-US" sz="2400" dirty="0"/>
          </a:p>
          <a:p>
            <a:r>
              <a:rPr lang="en-US" sz="2400" u="sng" dirty="0"/>
              <a:t>Eradication Attempts: </a:t>
            </a:r>
          </a:p>
          <a:p>
            <a:r>
              <a:rPr lang="en-US" sz="2400" dirty="0"/>
              <a:t>Yellow fever</a:t>
            </a:r>
          </a:p>
          <a:p>
            <a:r>
              <a:rPr lang="en-US" sz="2400" dirty="0"/>
              <a:t>Yaws</a:t>
            </a:r>
          </a:p>
          <a:p>
            <a:r>
              <a:rPr lang="en-US" sz="2400" dirty="0"/>
              <a:t>Malaria</a:t>
            </a:r>
          </a:p>
          <a:p>
            <a:endParaRPr lang="en-US" sz="2400" dirty="0"/>
          </a:p>
          <a:p>
            <a:r>
              <a:rPr lang="en-US" sz="2400" u="sng" dirty="0"/>
              <a:t>Eradication “in progress”:</a:t>
            </a:r>
          </a:p>
          <a:p>
            <a:r>
              <a:rPr lang="en-US" sz="2400" dirty="0"/>
              <a:t>Polio</a:t>
            </a:r>
          </a:p>
          <a:p>
            <a:r>
              <a:rPr lang="en-US" sz="2400" dirty="0"/>
              <a:t>Guinea Worm</a:t>
            </a:r>
          </a:p>
          <a:p>
            <a:endParaRPr lang="en-US" sz="2400" u="sng" dirty="0"/>
          </a:p>
        </p:txBody>
      </p:sp>
      <p:sp>
        <p:nvSpPr>
          <p:cNvPr id="5" name="TextBox 4"/>
          <p:cNvSpPr txBox="1"/>
          <p:nvPr/>
        </p:nvSpPr>
        <p:spPr>
          <a:xfrm>
            <a:off x="6754368" y="1964353"/>
            <a:ext cx="3950208" cy="2308324"/>
          </a:xfrm>
          <a:prstGeom prst="rect">
            <a:avLst/>
          </a:prstGeom>
          <a:noFill/>
        </p:spPr>
        <p:txBody>
          <a:bodyPr wrap="square" rtlCol="0">
            <a:spAutoFit/>
          </a:bodyPr>
          <a:lstStyle/>
          <a:p>
            <a:r>
              <a:rPr lang="en-US" sz="2400" u="sng" dirty="0"/>
              <a:t>Eliminated:</a:t>
            </a:r>
          </a:p>
          <a:p>
            <a:r>
              <a:rPr lang="en-US" sz="2400" dirty="0"/>
              <a:t>Leprosy</a:t>
            </a:r>
          </a:p>
          <a:p>
            <a:r>
              <a:rPr lang="en-US" sz="2400" dirty="0"/>
              <a:t>Measles (regions)</a:t>
            </a:r>
          </a:p>
          <a:p>
            <a:r>
              <a:rPr lang="en-US" sz="2400" dirty="0"/>
              <a:t>Rubella (Americas)</a:t>
            </a:r>
          </a:p>
          <a:p>
            <a:endParaRPr lang="en-US" sz="2400" dirty="0"/>
          </a:p>
          <a:p>
            <a:endParaRPr lang="en-US" sz="2400" u="sng" dirty="0"/>
          </a:p>
        </p:txBody>
      </p:sp>
    </p:spTree>
    <p:extLst>
      <p:ext uri="{BB962C8B-B14F-4D97-AF65-F5344CB8AC3E}">
        <p14:creationId xmlns:p14="http://schemas.microsoft.com/office/powerpoint/2010/main" val="185081844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TextBox 18"/>
          <p:cNvSpPr txBox="1"/>
          <p:nvPr/>
        </p:nvSpPr>
        <p:spPr>
          <a:xfrm>
            <a:off x="0" y="392462"/>
            <a:ext cx="12192000" cy="769441"/>
          </a:xfrm>
          <a:prstGeom prst="rect">
            <a:avLst/>
          </a:prstGeom>
          <a:noFill/>
        </p:spPr>
        <p:txBody>
          <a:bodyPr wrap="square" rtlCol="0">
            <a:spAutoFit/>
          </a:bodyPr>
          <a:lstStyle/>
          <a:p>
            <a:pPr algn="ctr"/>
            <a:r>
              <a:rPr lang="en-US" sz="4400" dirty="0"/>
              <a:t>Imperfect Vaccine Efficacy</a:t>
            </a:r>
          </a:p>
        </p:txBody>
      </p:sp>
      <p:sp>
        <p:nvSpPr>
          <p:cNvPr id="11" name="TextBox 10"/>
          <p:cNvSpPr txBox="1"/>
          <p:nvPr/>
        </p:nvSpPr>
        <p:spPr>
          <a:xfrm rot="16200000">
            <a:off x="397328" y="3439811"/>
            <a:ext cx="1656905" cy="369332"/>
          </a:xfrm>
          <a:prstGeom prst="rect">
            <a:avLst/>
          </a:prstGeom>
          <a:noFill/>
        </p:spPr>
        <p:txBody>
          <a:bodyPr wrap="square" rtlCol="0">
            <a:spAutoFit/>
          </a:bodyPr>
          <a:lstStyle/>
          <a:p>
            <a:pPr algn="ctr"/>
            <a:r>
              <a:rPr lang="en-US" dirty="0">
                <a:solidFill>
                  <a:schemeClr val="bg1"/>
                </a:solidFill>
                <a:latin typeface="Times"/>
                <a:cs typeface="Times"/>
              </a:rPr>
              <a:t>state</a:t>
            </a:r>
          </a:p>
        </p:txBody>
      </p:sp>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l="38458" t="21968" r="30236" b="61404"/>
          <a:stretch/>
        </p:blipFill>
        <p:spPr>
          <a:xfrm>
            <a:off x="593979" y="1794137"/>
            <a:ext cx="5502021" cy="3782177"/>
          </a:xfrm>
          <a:prstGeom prst="rect">
            <a:avLst/>
          </a:prstGeom>
        </p:spPr>
      </p:pic>
      <p:sp>
        <p:nvSpPr>
          <p:cNvPr id="5" name="Rectangle 4"/>
          <p:cNvSpPr/>
          <p:nvPr/>
        </p:nvSpPr>
        <p:spPr>
          <a:xfrm>
            <a:off x="593979" y="3264254"/>
            <a:ext cx="5502021" cy="231206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4864A9FE-4C8C-3E4C-B1B9-81391401F188}"/>
              </a:ext>
            </a:extLst>
          </p:cNvPr>
          <p:cNvSpPr txBox="1"/>
          <p:nvPr/>
        </p:nvSpPr>
        <p:spPr>
          <a:xfrm>
            <a:off x="6629862" y="1551861"/>
            <a:ext cx="5147610" cy="1938992"/>
          </a:xfrm>
          <a:prstGeom prst="rect">
            <a:avLst/>
          </a:prstGeom>
          <a:noFill/>
        </p:spPr>
        <p:txBody>
          <a:bodyPr wrap="square" rtlCol="0">
            <a:spAutoFit/>
          </a:bodyPr>
          <a:lstStyle/>
          <a:p>
            <a:r>
              <a:rPr lang="en-US" sz="2400" dirty="0" err="1"/>
              <a:t>V</a:t>
            </a:r>
            <a:r>
              <a:rPr lang="en-US" sz="2400" baseline="-25000" dirty="0" err="1"/>
              <a:t>critical</a:t>
            </a:r>
            <a:r>
              <a:rPr lang="en-US" sz="2400" dirty="0"/>
              <a:t> are those effectively immunized. We must account for vaccine failure</a:t>
            </a:r>
          </a:p>
          <a:p>
            <a:endParaRPr lang="en-US" sz="2400" dirty="0"/>
          </a:p>
          <a:p>
            <a:endParaRPr lang="en-US" sz="2400" dirty="0"/>
          </a:p>
        </p:txBody>
      </p:sp>
    </p:spTree>
    <p:extLst>
      <p:ext uri="{BB962C8B-B14F-4D97-AF65-F5344CB8AC3E}">
        <p14:creationId xmlns:p14="http://schemas.microsoft.com/office/powerpoint/2010/main" val="6744925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TextBox 18"/>
          <p:cNvSpPr txBox="1"/>
          <p:nvPr/>
        </p:nvSpPr>
        <p:spPr>
          <a:xfrm>
            <a:off x="0" y="392462"/>
            <a:ext cx="12192000" cy="769441"/>
          </a:xfrm>
          <a:prstGeom prst="rect">
            <a:avLst/>
          </a:prstGeom>
          <a:noFill/>
        </p:spPr>
        <p:txBody>
          <a:bodyPr wrap="square" rtlCol="0">
            <a:spAutoFit/>
          </a:bodyPr>
          <a:lstStyle/>
          <a:p>
            <a:pPr algn="ctr"/>
            <a:r>
              <a:rPr lang="en-US" sz="4400" dirty="0"/>
              <a:t>Imperfect Vaccine Efficacy</a:t>
            </a:r>
          </a:p>
        </p:txBody>
      </p:sp>
      <p:sp>
        <p:nvSpPr>
          <p:cNvPr id="11" name="TextBox 10"/>
          <p:cNvSpPr txBox="1"/>
          <p:nvPr/>
        </p:nvSpPr>
        <p:spPr>
          <a:xfrm rot="16200000">
            <a:off x="397328" y="3439811"/>
            <a:ext cx="1656905" cy="369332"/>
          </a:xfrm>
          <a:prstGeom prst="rect">
            <a:avLst/>
          </a:prstGeom>
          <a:noFill/>
        </p:spPr>
        <p:txBody>
          <a:bodyPr wrap="square" rtlCol="0">
            <a:spAutoFit/>
          </a:bodyPr>
          <a:lstStyle/>
          <a:p>
            <a:pPr algn="ctr"/>
            <a:r>
              <a:rPr lang="en-US" dirty="0">
                <a:solidFill>
                  <a:schemeClr val="bg1"/>
                </a:solidFill>
                <a:latin typeface="Times"/>
                <a:cs typeface="Times"/>
              </a:rPr>
              <a:t>state</a:t>
            </a:r>
          </a:p>
        </p:txBody>
      </p:sp>
      <p:sp>
        <p:nvSpPr>
          <p:cNvPr id="3" name="TextBox 2"/>
          <p:cNvSpPr txBox="1"/>
          <p:nvPr/>
        </p:nvSpPr>
        <p:spPr>
          <a:xfrm>
            <a:off x="6629862" y="1551861"/>
            <a:ext cx="5147610" cy="1938992"/>
          </a:xfrm>
          <a:prstGeom prst="rect">
            <a:avLst/>
          </a:prstGeom>
          <a:noFill/>
        </p:spPr>
        <p:txBody>
          <a:bodyPr wrap="square" rtlCol="0">
            <a:spAutoFit/>
          </a:bodyPr>
          <a:lstStyle/>
          <a:p>
            <a:r>
              <a:rPr lang="en-US" sz="2400" dirty="0" err="1"/>
              <a:t>V</a:t>
            </a:r>
            <a:r>
              <a:rPr lang="en-US" sz="2400" baseline="-25000" dirty="0" err="1"/>
              <a:t>critical</a:t>
            </a:r>
            <a:r>
              <a:rPr lang="en-US" sz="2400" dirty="0"/>
              <a:t> are those effectively immunized. We must account for vaccine failure</a:t>
            </a:r>
          </a:p>
          <a:p>
            <a:endParaRPr lang="en-US" sz="2400" dirty="0"/>
          </a:p>
          <a:p>
            <a:endParaRPr lang="en-US" sz="2400" dirty="0"/>
          </a:p>
        </p:txBody>
      </p:sp>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l="38458" t="21968" r="30236" b="61404"/>
          <a:stretch/>
        </p:blipFill>
        <p:spPr>
          <a:xfrm>
            <a:off x="593979" y="1794137"/>
            <a:ext cx="5502021" cy="3782177"/>
          </a:xfrm>
          <a:prstGeom prst="rect">
            <a:avLst/>
          </a:prstGeom>
        </p:spPr>
      </p:pic>
    </p:spTree>
    <p:extLst>
      <p:ext uri="{BB962C8B-B14F-4D97-AF65-F5344CB8AC3E}">
        <p14:creationId xmlns:p14="http://schemas.microsoft.com/office/powerpoint/2010/main" val="46579701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6D315F1-F17B-B744-B16E-E745663D239B}"/>
              </a:ext>
            </a:extLst>
          </p:cNvPr>
          <p:cNvPicPr>
            <a:picLocks noChangeAspect="1"/>
          </p:cNvPicPr>
          <p:nvPr/>
        </p:nvPicPr>
        <p:blipFill>
          <a:blip r:embed="rId2"/>
          <a:stretch>
            <a:fillRect/>
          </a:stretch>
        </p:blipFill>
        <p:spPr>
          <a:xfrm>
            <a:off x="0" y="136102"/>
            <a:ext cx="12192000" cy="3519866"/>
          </a:xfrm>
          <a:prstGeom prst="rect">
            <a:avLst/>
          </a:prstGeom>
        </p:spPr>
      </p:pic>
      <p:pic>
        <p:nvPicPr>
          <p:cNvPr id="7" name="Picture 6">
            <a:extLst>
              <a:ext uri="{FF2B5EF4-FFF2-40B4-BE49-F238E27FC236}">
                <a16:creationId xmlns:a16="http://schemas.microsoft.com/office/drawing/2014/main" id="{744B546A-FC33-BC4E-93F9-29AA2BEBC472}"/>
              </a:ext>
            </a:extLst>
          </p:cNvPr>
          <p:cNvPicPr>
            <a:picLocks noChangeAspect="1"/>
          </p:cNvPicPr>
          <p:nvPr/>
        </p:nvPicPr>
        <p:blipFill rotWithShape="1">
          <a:blip r:embed="rId3"/>
          <a:srcRect l="20486" r="7434"/>
          <a:stretch/>
        </p:blipFill>
        <p:spPr>
          <a:xfrm>
            <a:off x="1029866" y="3429000"/>
            <a:ext cx="10487249" cy="2783541"/>
          </a:xfrm>
          <a:prstGeom prst="rect">
            <a:avLst/>
          </a:prstGeom>
        </p:spPr>
      </p:pic>
    </p:spTree>
    <p:extLst>
      <p:ext uri="{BB962C8B-B14F-4D97-AF65-F5344CB8AC3E}">
        <p14:creationId xmlns:p14="http://schemas.microsoft.com/office/powerpoint/2010/main" val="257497284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TextBox 18"/>
          <p:cNvSpPr txBox="1"/>
          <p:nvPr/>
        </p:nvSpPr>
        <p:spPr>
          <a:xfrm>
            <a:off x="0" y="392462"/>
            <a:ext cx="12192000" cy="769441"/>
          </a:xfrm>
          <a:prstGeom prst="rect">
            <a:avLst/>
          </a:prstGeom>
          <a:noFill/>
        </p:spPr>
        <p:txBody>
          <a:bodyPr wrap="square" rtlCol="0">
            <a:spAutoFit/>
          </a:bodyPr>
          <a:lstStyle/>
          <a:p>
            <a:pPr algn="ctr"/>
            <a:r>
              <a:rPr lang="en-US" sz="4400" dirty="0"/>
              <a:t>Exercises</a:t>
            </a:r>
          </a:p>
        </p:txBody>
      </p:sp>
      <p:sp>
        <p:nvSpPr>
          <p:cNvPr id="11" name="TextBox 10"/>
          <p:cNvSpPr txBox="1"/>
          <p:nvPr/>
        </p:nvSpPr>
        <p:spPr>
          <a:xfrm rot="16200000">
            <a:off x="397328" y="3439811"/>
            <a:ext cx="1656905" cy="369332"/>
          </a:xfrm>
          <a:prstGeom prst="rect">
            <a:avLst/>
          </a:prstGeom>
          <a:noFill/>
        </p:spPr>
        <p:txBody>
          <a:bodyPr wrap="square" rtlCol="0">
            <a:spAutoFit/>
          </a:bodyPr>
          <a:lstStyle/>
          <a:p>
            <a:pPr algn="ctr"/>
            <a:r>
              <a:rPr lang="en-US" dirty="0">
                <a:solidFill>
                  <a:schemeClr val="bg1"/>
                </a:solidFill>
                <a:latin typeface="Times"/>
                <a:cs typeface="Times"/>
              </a:rPr>
              <a:t>state</a:t>
            </a:r>
          </a:p>
        </p:txBody>
      </p:sp>
      <p:sp>
        <p:nvSpPr>
          <p:cNvPr id="3" name="TextBox 2"/>
          <p:cNvSpPr txBox="1"/>
          <p:nvPr/>
        </p:nvSpPr>
        <p:spPr>
          <a:xfrm>
            <a:off x="6543135" y="1082776"/>
            <a:ext cx="5147610" cy="5632311"/>
          </a:xfrm>
          <a:prstGeom prst="rect">
            <a:avLst/>
          </a:prstGeom>
          <a:noFill/>
        </p:spPr>
        <p:txBody>
          <a:bodyPr wrap="square" rtlCol="0">
            <a:spAutoFit/>
          </a:bodyPr>
          <a:lstStyle/>
          <a:p>
            <a:endParaRPr lang="en-US" sz="2400" dirty="0"/>
          </a:p>
          <a:p>
            <a:r>
              <a:rPr lang="en-US" sz="2400" dirty="0"/>
              <a:t>(ex) Assume R0:</a:t>
            </a:r>
          </a:p>
          <a:p>
            <a:endParaRPr lang="en-US" sz="2400" dirty="0"/>
          </a:p>
          <a:p>
            <a:r>
              <a:rPr lang="en-US" sz="2400" dirty="0"/>
              <a:t>OG SARS-CoV-2  is 2.5</a:t>
            </a:r>
          </a:p>
          <a:p>
            <a:endParaRPr lang="en-US" sz="2400" dirty="0"/>
          </a:p>
          <a:p>
            <a:r>
              <a:rPr lang="en-US" sz="2400" dirty="0"/>
              <a:t>Delta is 7</a:t>
            </a:r>
          </a:p>
          <a:p>
            <a:endParaRPr lang="en-US" sz="2400" dirty="0"/>
          </a:p>
          <a:p>
            <a:r>
              <a:rPr lang="en-US" sz="2400" dirty="0"/>
              <a:t>Omicron is 10</a:t>
            </a:r>
          </a:p>
          <a:p>
            <a:endParaRPr lang="en-US" sz="2400" dirty="0"/>
          </a:p>
          <a:p>
            <a:r>
              <a:rPr lang="en-US" sz="2400" dirty="0"/>
              <a:t>What fraction of the population needs to be vaccinated if we have a vaccine that is 100%, 90%, 70% of 50% effective in blocking transmission?</a:t>
            </a:r>
          </a:p>
          <a:p>
            <a:endParaRPr lang="en-US" sz="2400" dirty="0"/>
          </a:p>
        </p:txBody>
      </p:sp>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l="38458" t="21968" r="30236" b="61404"/>
          <a:stretch/>
        </p:blipFill>
        <p:spPr>
          <a:xfrm>
            <a:off x="593979" y="1794137"/>
            <a:ext cx="5502021" cy="3782177"/>
          </a:xfrm>
          <a:prstGeom prst="rect">
            <a:avLst/>
          </a:prstGeom>
        </p:spPr>
      </p:pic>
    </p:spTree>
    <p:extLst>
      <p:ext uri="{BB962C8B-B14F-4D97-AF65-F5344CB8AC3E}">
        <p14:creationId xmlns:p14="http://schemas.microsoft.com/office/powerpoint/2010/main" val="158280664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TextBox 18"/>
          <p:cNvSpPr txBox="1"/>
          <p:nvPr/>
        </p:nvSpPr>
        <p:spPr>
          <a:xfrm>
            <a:off x="0" y="392462"/>
            <a:ext cx="12192000" cy="769441"/>
          </a:xfrm>
          <a:prstGeom prst="rect">
            <a:avLst/>
          </a:prstGeom>
          <a:noFill/>
        </p:spPr>
        <p:txBody>
          <a:bodyPr wrap="square" rtlCol="0">
            <a:spAutoFit/>
          </a:bodyPr>
          <a:lstStyle/>
          <a:p>
            <a:pPr algn="ctr"/>
            <a:r>
              <a:rPr lang="en-US" sz="4400" dirty="0"/>
              <a:t>Exercises</a:t>
            </a:r>
          </a:p>
        </p:txBody>
      </p:sp>
      <p:sp>
        <p:nvSpPr>
          <p:cNvPr id="11" name="TextBox 10"/>
          <p:cNvSpPr txBox="1"/>
          <p:nvPr/>
        </p:nvSpPr>
        <p:spPr>
          <a:xfrm rot="16200000">
            <a:off x="397328" y="3439811"/>
            <a:ext cx="1656905" cy="369332"/>
          </a:xfrm>
          <a:prstGeom prst="rect">
            <a:avLst/>
          </a:prstGeom>
          <a:noFill/>
        </p:spPr>
        <p:txBody>
          <a:bodyPr wrap="square" rtlCol="0">
            <a:spAutoFit/>
          </a:bodyPr>
          <a:lstStyle/>
          <a:p>
            <a:pPr algn="ctr"/>
            <a:r>
              <a:rPr lang="en-US" dirty="0">
                <a:solidFill>
                  <a:schemeClr val="bg1"/>
                </a:solidFill>
                <a:latin typeface="Times"/>
                <a:cs typeface="Times"/>
              </a:rPr>
              <a:t>state</a:t>
            </a:r>
          </a:p>
        </p:txBody>
      </p:sp>
      <p:sp>
        <p:nvSpPr>
          <p:cNvPr id="3" name="TextBox 2"/>
          <p:cNvSpPr txBox="1"/>
          <p:nvPr/>
        </p:nvSpPr>
        <p:spPr>
          <a:xfrm>
            <a:off x="699247" y="1082776"/>
            <a:ext cx="10991498" cy="4524315"/>
          </a:xfrm>
          <a:prstGeom prst="rect">
            <a:avLst/>
          </a:prstGeom>
          <a:noFill/>
        </p:spPr>
        <p:txBody>
          <a:bodyPr wrap="square" rtlCol="0">
            <a:spAutoFit/>
          </a:bodyPr>
          <a:lstStyle/>
          <a:p>
            <a:endParaRPr lang="en-US" sz="2400" dirty="0"/>
          </a:p>
          <a:p>
            <a:r>
              <a:rPr lang="en-US" sz="2400" dirty="0"/>
              <a:t>(ex) Assume R0:</a:t>
            </a:r>
          </a:p>
          <a:p>
            <a:endParaRPr lang="en-US" sz="2400" dirty="0"/>
          </a:p>
          <a:p>
            <a:r>
              <a:rPr lang="en-US" sz="2400" dirty="0"/>
              <a:t>OG SARS-CoV-2 R0 = 2.5: 60%, 67%, 86%, </a:t>
            </a:r>
            <a:r>
              <a:rPr lang="en-US" sz="2400" dirty="0">
                <a:solidFill>
                  <a:srgbClr val="FF0000"/>
                </a:solidFill>
              </a:rPr>
              <a:t>120%</a:t>
            </a:r>
          </a:p>
          <a:p>
            <a:endParaRPr lang="en-US" sz="2400" dirty="0"/>
          </a:p>
          <a:p>
            <a:r>
              <a:rPr lang="en-US" sz="2400" dirty="0"/>
              <a:t>Delta is R0 = 7: 86%, 95%, </a:t>
            </a:r>
            <a:r>
              <a:rPr lang="en-US" sz="2400" dirty="0">
                <a:solidFill>
                  <a:srgbClr val="FF0000"/>
                </a:solidFill>
              </a:rPr>
              <a:t>122%,170%</a:t>
            </a:r>
          </a:p>
          <a:p>
            <a:endParaRPr lang="en-US" sz="2400" dirty="0"/>
          </a:p>
          <a:p>
            <a:r>
              <a:rPr lang="en-US" sz="2400" dirty="0"/>
              <a:t>Omicron is R0 = 10: 90%, </a:t>
            </a:r>
            <a:r>
              <a:rPr lang="en-US" sz="2400" dirty="0">
                <a:solidFill>
                  <a:srgbClr val="FF0000"/>
                </a:solidFill>
              </a:rPr>
              <a:t>100%, 129%, 180%</a:t>
            </a:r>
          </a:p>
          <a:p>
            <a:endParaRPr lang="en-US" sz="2400" dirty="0"/>
          </a:p>
          <a:p>
            <a:r>
              <a:rPr lang="en-US" sz="2400" dirty="0"/>
              <a:t>What fraction of the population needs to be vaccinated if we have a vaccine that is 100%, 90%, 70% of 50% effective in blocking transmission?</a:t>
            </a:r>
          </a:p>
          <a:p>
            <a:endParaRPr lang="en-US" sz="2400" dirty="0"/>
          </a:p>
        </p:txBody>
      </p:sp>
    </p:spTree>
    <p:extLst>
      <p:ext uri="{BB962C8B-B14F-4D97-AF65-F5344CB8AC3E}">
        <p14:creationId xmlns:p14="http://schemas.microsoft.com/office/powerpoint/2010/main" val="55552766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575342"/>
            <a:ext cx="12192000" cy="769441"/>
          </a:xfrm>
          <a:prstGeom prst="rect">
            <a:avLst/>
          </a:prstGeom>
          <a:noFill/>
        </p:spPr>
        <p:txBody>
          <a:bodyPr wrap="square" rtlCol="0">
            <a:spAutoFit/>
          </a:bodyPr>
          <a:lstStyle/>
          <a:p>
            <a:pPr algn="ctr"/>
            <a:r>
              <a:rPr lang="en-US" sz="4400" dirty="0"/>
              <a:t>Initiatives</a:t>
            </a:r>
          </a:p>
        </p:txBody>
      </p:sp>
      <p:sp>
        <p:nvSpPr>
          <p:cNvPr id="7" name="TextBox 6"/>
          <p:cNvSpPr txBox="1"/>
          <p:nvPr/>
        </p:nvSpPr>
        <p:spPr>
          <a:xfrm>
            <a:off x="493776" y="1680465"/>
            <a:ext cx="6215568" cy="4832092"/>
          </a:xfrm>
          <a:prstGeom prst="rect">
            <a:avLst/>
          </a:prstGeom>
          <a:noFill/>
        </p:spPr>
        <p:txBody>
          <a:bodyPr wrap="square" rtlCol="0">
            <a:spAutoFit/>
          </a:bodyPr>
          <a:lstStyle/>
          <a:p>
            <a:r>
              <a:rPr lang="en-US" sz="2800" dirty="0"/>
              <a:t>Disease Elimination and Eradication Efforts:</a:t>
            </a:r>
          </a:p>
          <a:p>
            <a:endParaRPr lang="en-US" sz="2800" dirty="0"/>
          </a:p>
          <a:p>
            <a:r>
              <a:rPr lang="en-US" sz="2800" dirty="0"/>
              <a:t>Malaria</a:t>
            </a:r>
          </a:p>
          <a:p>
            <a:r>
              <a:rPr lang="en-US" sz="2800" dirty="0"/>
              <a:t>Rubella</a:t>
            </a:r>
          </a:p>
          <a:p>
            <a:r>
              <a:rPr lang="en-US" sz="2800" dirty="0"/>
              <a:t>Rabies</a:t>
            </a:r>
          </a:p>
          <a:p>
            <a:r>
              <a:rPr lang="en-US" sz="2800" dirty="0"/>
              <a:t>Measles</a:t>
            </a:r>
          </a:p>
          <a:p>
            <a:endParaRPr lang="en-US" sz="2800" dirty="0"/>
          </a:p>
          <a:p>
            <a:r>
              <a:rPr lang="en-US" sz="2800" dirty="0"/>
              <a:t>Which programs will be set back due to COVID-19 pandemic?</a:t>
            </a:r>
          </a:p>
          <a:p>
            <a:endParaRPr lang="en-US" sz="2800" dirty="0"/>
          </a:p>
        </p:txBody>
      </p:sp>
      <p:pic>
        <p:nvPicPr>
          <p:cNvPr id="8" name="Picture 7" descr="stepan_book_eradication.jpg"/>
          <p:cNvPicPr>
            <a:picLocks noChangeAspect="1"/>
          </p:cNvPicPr>
          <p:nvPr/>
        </p:nvPicPr>
        <p:blipFill rotWithShape="1">
          <a:blip r:embed="rId2">
            <a:extLst>
              <a:ext uri="{28A0092B-C50C-407E-A947-70E740481C1C}">
                <a14:useLocalDpi xmlns:a14="http://schemas.microsoft.com/office/drawing/2010/main" val="0"/>
              </a:ext>
            </a:extLst>
          </a:blip>
          <a:srcRect b="48910"/>
          <a:stretch/>
        </p:blipFill>
        <p:spPr>
          <a:xfrm>
            <a:off x="6845837" y="4691438"/>
            <a:ext cx="2123298" cy="1562091"/>
          </a:xfrm>
          <a:prstGeom prst="rect">
            <a:avLst/>
          </a:prstGeom>
        </p:spPr>
      </p:pic>
      <p:grpSp>
        <p:nvGrpSpPr>
          <p:cNvPr id="9" name="Group 8"/>
          <p:cNvGrpSpPr/>
          <p:nvPr/>
        </p:nvGrpSpPr>
        <p:grpSpPr>
          <a:xfrm>
            <a:off x="6998344" y="1815918"/>
            <a:ext cx="4955404" cy="2512425"/>
            <a:chOff x="3306175" y="2155953"/>
            <a:chExt cx="4955404" cy="2512425"/>
          </a:xfrm>
        </p:grpSpPr>
        <p:pic>
          <p:nvPicPr>
            <p:cNvPr id="10" name="Picture 9" descr="measles_and_rubella_initiative.png"/>
            <p:cNvPicPr>
              <a:picLocks noChangeAspect="1"/>
            </p:cNvPicPr>
            <p:nvPr/>
          </p:nvPicPr>
          <p:blipFill rotWithShape="1">
            <a:blip r:embed="rId3">
              <a:extLst>
                <a:ext uri="{28A0092B-C50C-407E-A947-70E740481C1C}">
                  <a14:useLocalDpi xmlns:a14="http://schemas.microsoft.com/office/drawing/2010/main" val="0"/>
                </a:ext>
              </a:extLst>
            </a:blip>
            <a:srcRect r="15142" b="76342"/>
            <a:stretch/>
          </p:blipFill>
          <p:spPr>
            <a:xfrm>
              <a:off x="3306175" y="2155953"/>
              <a:ext cx="4955404" cy="661330"/>
            </a:xfrm>
            <a:prstGeom prst="rect">
              <a:avLst/>
            </a:prstGeom>
          </p:spPr>
        </p:pic>
        <p:pic>
          <p:nvPicPr>
            <p:cNvPr id="11" name="Picture 10" descr="measles_and_rubella_initiative.png"/>
            <p:cNvPicPr>
              <a:picLocks noChangeAspect="1"/>
            </p:cNvPicPr>
            <p:nvPr/>
          </p:nvPicPr>
          <p:blipFill rotWithShape="1">
            <a:blip r:embed="rId3">
              <a:extLst>
                <a:ext uri="{28A0092B-C50C-407E-A947-70E740481C1C}">
                  <a14:useLocalDpi xmlns:a14="http://schemas.microsoft.com/office/drawing/2010/main" val="0"/>
                </a:ext>
              </a:extLst>
            </a:blip>
            <a:srcRect l="1" t="34444" r="15994"/>
            <a:stretch/>
          </p:blipFill>
          <p:spPr>
            <a:xfrm>
              <a:off x="3306175" y="2817283"/>
              <a:ext cx="4955403" cy="1851095"/>
            </a:xfrm>
            <a:prstGeom prst="rect">
              <a:avLst/>
            </a:prstGeom>
          </p:spPr>
        </p:pic>
      </p:grpSp>
      <p:pic>
        <p:nvPicPr>
          <p:cNvPr id="12" name="Picture 11" descr="3.jpg"/>
          <p:cNvPicPr>
            <a:picLocks noChangeAspect="1"/>
          </p:cNvPicPr>
          <p:nvPr/>
        </p:nvPicPr>
        <p:blipFill rotWithShape="1">
          <a:blip r:embed="rId4">
            <a:extLst>
              <a:ext uri="{28A0092B-C50C-407E-A947-70E740481C1C}">
                <a14:useLocalDpi xmlns:a14="http://schemas.microsoft.com/office/drawing/2010/main" val="0"/>
              </a:ext>
            </a:extLst>
          </a:blip>
          <a:srcRect r="48725"/>
          <a:stretch/>
        </p:blipFill>
        <p:spPr>
          <a:xfrm>
            <a:off x="9318420" y="3816365"/>
            <a:ext cx="2498834" cy="2740793"/>
          </a:xfrm>
          <a:prstGeom prst="rect">
            <a:avLst/>
          </a:prstGeom>
        </p:spPr>
      </p:pic>
      <p:sp>
        <p:nvSpPr>
          <p:cNvPr id="14" name="TextBox 13"/>
          <p:cNvSpPr txBox="1"/>
          <p:nvPr/>
        </p:nvSpPr>
        <p:spPr>
          <a:xfrm>
            <a:off x="8784404" y="2013735"/>
            <a:ext cx="184731"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178866289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2659559"/>
            <a:ext cx="12192000" cy="769441"/>
          </a:xfrm>
          <a:prstGeom prst="rect">
            <a:avLst/>
          </a:prstGeom>
          <a:noFill/>
        </p:spPr>
        <p:txBody>
          <a:bodyPr wrap="square" rtlCol="0">
            <a:spAutoFit/>
          </a:bodyPr>
          <a:lstStyle/>
          <a:p>
            <a:pPr algn="ctr"/>
            <a:r>
              <a:rPr lang="en-US" sz="4400" dirty="0"/>
              <a:t>break</a:t>
            </a:r>
          </a:p>
        </p:txBody>
      </p:sp>
      <p:sp>
        <p:nvSpPr>
          <p:cNvPr id="14" name="TextBox 13"/>
          <p:cNvSpPr txBox="1"/>
          <p:nvPr/>
        </p:nvSpPr>
        <p:spPr>
          <a:xfrm>
            <a:off x="8784404" y="2013735"/>
            <a:ext cx="184731"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40563546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esh">
  <a:themeElements>
    <a:clrScheme name="Mesh">
      <a:dk1>
        <a:sysClr val="windowText" lastClr="000000"/>
      </a:dk1>
      <a:lt1>
        <a:sysClr val="window" lastClr="FFFFFF"/>
      </a:lt1>
      <a:dk2>
        <a:srgbClr val="363D46"/>
      </a:dk2>
      <a:lt2>
        <a:srgbClr val="EBEBEB"/>
      </a:lt2>
      <a:accent1>
        <a:srgbClr val="6F6F6F"/>
      </a:accent1>
      <a:accent2>
        <a:srgbClr val="BFBFA5"/>
      </a:accent2>
      <a:accent3>
        <a:srgbClr val="DCD084"/>
      </a:accent3>
      <a:accent4>
        <a:srgbClr val="E7BF5F"/>
      </a:accent4>
      <a:accent5>
        <a:srgbClr val="E9A039"/>
      </a:accent5>
      <a:accent6>
        <a:srgbClr val="CF7133"/>
      </a:accent6>
      <a:hlink>
        <a:srgbClr val="F28943"/>
      </a:hlink>
      <a:folHlink>
        <a:srgbClr val="F1B76C"/>
      </a:folHlink>
    </a:clrScheme>
    <a:fontScheme name="Mesh">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Mesh">
      <a:fillStyleLst>
        <a:solidFill>
          <a:schemeClr val="phClr"/>
        </a:solidFill>
        <a:gradFill rotWithShape="1">
          <a:gsLst>
            <a:gs pos="0">
              <a:schemeClr val="phClr">
                <a:tint val="60000"/>
                <a:lumMod val="110000"/>
              </a:schemeClr>
            </a:gs>
            <a:gs pos="100000">
              <a:schemeClr val="phClr">
                <a:tint val="82000"/>
              </a:schemeClr>
            </a:gs>
          </a:gsLst>
          <a:lin ang="5400000" scaled="0"/>
        </a:gradFill>
        <a:gradFill rotWithShape="1">
          <a:gsLst>
            <a:gs pos="0">
              <a:schemeClr val="phClr">
                <a:tint val="96000"/>
                <a:lumMod val="104000"/>
              </a:schemeClr>
            </a:gs>
            <a:gs pos="100000">
              <a:schemeClr val="phClr">
                <a:shade val="84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innerShdw blurRad="50800" dist="25400" dir="13500000">
              <a:srgbClr val="000000">
                <a:alpha val="55000"/>
              </a:srgbClr>
            </a:innerShdw>
          </a:effectLst>
        </a:effectStyle>
        <a:effectStyle>
          <a:effectLst>
            <a:outerShdw blurRad="50800" dist="38100" dir="5400000" rotWithShape="0">
              <a:srgbClr val="000000">
                <a:alpha val="60000"/>
              </a:srgbClr>
            </a:outerShdw>
          </a:effectLst>
          <a:scene3d>
            <a:camera prst="orthographicFront">
              <a:rot lat="0" lon="0" rev="0"/>
            </a:camera>
            <a:lightRig rig="threePt" dir="tl"/>
          </a:scene3d>
          <a:sp3d>
            <a:bevelT w="25400" h="25400" prst="slope"/>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28000"/>
                <a:satMod val="94000"/>
                <a:lumMod val="20000"/>
              </a:schemeClr>
              <a:schemeClr val="phClr">
                <a:tint val="94000"/>
                <a:shade val="84000"/>
                <a:satMod val="148000"/>
                <a:lumMod val="114000"/>
              </a:schemeClr>
            </a:duotone>
          </a:blip>
          <a:stretch/>
        </a:blipFill>
      </a:bgFillStyleLst>
    </a:fmtScheme>
  </a:themeElements>
  <a:objectDefaults/>
  <a:extraClrSchemeLst/>
  <a:extLst>
    <a:ext uri="{05A4C25C-085E-4340-85A3-A5531E510DB2}">
      <thm15:themeFamily xmlns:thm15="http://schemas.microsoft.com/office/thememl/2012/main" name="Mesh" id="{789EC3FE-34FD-429C-9918-760025E6C145}" vid="{B8BE45C0-8141-4D58-8C71-A009BC26FBB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Mesh</Template>
  <TotalTime>1376</TotalTime>
  <Words>739</Words>
  <Application>Microsoft Macintosh PowerPoint</Application>
  <PresentationFormat>Widescreen</PresentationFormat>
  <Paragraphs>165</Paragraphs>
  <Slides>27</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27</vt:i4>
      </vt:variant>
    </vt:vector>
  </HeadingPairs>
  <TitlesOfParts>
    <vt:vector size="32" baseType="lpstr">
      <vt:lpstr>Arial</vt:lpstr>
      <vt:lpstr>Calibri</vt:lpstr>
      <vt:lpstr>Century Gothic</vt:lpstr>
      <vt:lpstr>Times</vt:lpstr>
      <vt:lpstr>Mesh</vt:lpstr>
      <vt:lpstr>SIR MODELS &amp; HERD IMMUNITY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Population Biology of infection: Transmission &amp; Eradication</dc:title>
  <dc:creator>Micaela E. Martinez-Bakker</dc:creator>
  <cp:lastModifiedBy>Martinez, Micaela E.</cp:lastModifiedBy>
  <cp:revision>281</cp:revision>
  <cp:lastPrinted>2020-07-15T15:38:21Z</cp:lastPrinted>
  <dcterms:created xsi:type="dcterms:W3CDTF">2016-03-14T16:26:02Z</dcterms:created>
  <dcterms:modified xsi:type="dcterms:W3CDTF">2022-07-11T17:13:36Z</dcterms:modified>
</cp:coreProperties>
</file>