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329" r:id="rId3"/>
    <p:sldId id="258" r:id="rId4"/>
    <p:sldId id="295" r:id="rId5"/>
    <p:sldId id="259" r:id="rId6"/>
    <p:sldId id="257" r:id="rId7"/>
    <p:sldId id="297" r:id="rId8"/>
    <p:sldId id="296" r:id="rId9"/>
    <p:sldId id="260" r:id="rId10"/>
    <p:sldId id="289" r:id="rId11"/>
    <p:sldId id="301" r:id="rId12"/>
    <p:sldId id="261" r:id="rId13"/>
    <p:sldId id="323" r:id="rId14"/>
    <p:sldId id="302" r:id="rId15"/>
    <p:sldId id="303" r:id="rId16"/>
    <p:sldId id="304" r:id="rId17"/>
    <p:sldId id="262" r:id="rId18"/>
    <p:sldId id="305" r:id="rId19"/>
    <p:sldId id="324" r:id="rId20"/>
    <p:sldId id="30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9AC"/>
    <a:srgbClr val="00599B"/>
    <a:srgbClr val="9FA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208"/>
    <p:restoredTop sz="74788"/>
  </p:normalViewPr>
  <p:slideViewPr>
    <p:cSldViewPr snapToGrid="0" snapToObjects="1">
      <p:cViewPr varScale="1">
        <p:scale>
          <a:sx n="50" d="100"/>
          <a:sy n="50" d="100"/>
        </p:scale>
        <p:origin x="17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7FE25-9291-6345-94C6-BC7A14B71FB5}" type="datetimeFigureOut">
              <a:rPr lang="en-US" smtClean="0"/>
              <a:t>6/22/21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AF9D9-A3D8-9A45-AC3D-8CECED5B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4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AF9D9-A3D8-9A45-AC3D-8CECED5B52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2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4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2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39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05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8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0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30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0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7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124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93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278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1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03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83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299D3EC-A4D3-A648-A969-A9FCAD34419C}" type="datetimeFigureOut">
              <a:rPr lang="en-US" smtClean="0"/>
              <a:t>6/22/21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C305CE4-4DCB-6745-BCF6-C21605FA46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013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1</a:t>
            </a:r>
            <a:br>
              <a:rPr lang="en-US" dirty="0"/>
            </a:br>
            <a:r>
              <a:rPr lang="en-US" dirty="0"/>
              <a:t>Intro to modeling: Continued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Micaela E. Martinez</a:t>
            </a:r>
          </a:p>
          <a:p>
            <a:r>
              <a:rPr lang="en-US" sz="3200" dirty="0"/>
              <a:t>Emory University</a:t>
            </a:r>
          </a:p>
        </p:txBody>
      </p:sp>
    </p:spTree>
    <p:extLst>
      <p:ext uri="{BB962C8B-B14F-4D97-AF65-F5344CB8AC3E}">
        <p14:creationId xmlns:p14="http://schemas.microsoft.com/office/powerpoint/2010/main" val="98589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22FDDC-BD11-6D4D-94F4-514FBB867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93" t="55908" r="17563" b="5557"/>
          <a:stretch/>
        </p:blipFill>
        <p:spPr>
          <a:xfrm>
            <a:off x="1708029" y="1838079"/>
            <a:ext cx="9230265" cy="318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4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Transmission 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8070" y="2166730"/>
            <a:ext cx="550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a schematic of who infects who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420" y="1334217"/>
            <a:ext cx="11775721" cy="541839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57199" y="2786743"/>
            <a:ext cx="1284515" cy="2481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1733211" y="1727473"/>
            <a:ext cx="1284515" cy="2481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2675509" y="3866377"/>
            <a:ext cx="1284515" cy="248194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1571569" y="3230376"/>
            <a:ext cx="487475" cy="4242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41181" y="4733279"/>
            <a:ext cx="1134861" cy="4242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813124" y="1434672"/>
            <a:ext cx="867638" cy="1676452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>
            <a:off x="2970931" y="2625404"/>
            <a:ext cx="976776" cy="317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67423" y="3127902"/>
            <a:ext cx="867638" cy="1676452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2265306">
            <a:off x="2861453" y="3297827"/>
            <a:ext cx="1306613" cy="2730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640246" y="4162275"/>
            <a:ext cx="867638" cy="16764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47431" y="5070637"/>
            <a:ext cx="867638" cy="1676452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>
            <a:off x="3801707" y="4804354"/>
            <a:ext cx="976776" cy="317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2265306">
            <a:off x="3711788" y="5420040"/>
            <a:ext cx="425966" cy="2230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5270736" y="1378022"/>
            <a:ext cx="605216" cy="11693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210599" y="3356884"/>
            <a:ext cx="605216" cy="11693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533634" y="4099287"/>
            <a:ext cx="605216" cy="116939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151740" y="5001065"/>
            <a:ext cx="605216" cy="116939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004307" y="3348364"/>
            <a:ext cx="605216" cy="116939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850612" y="2060977"/>
            <a:ext cx="605216" cy="116939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041450" y="2102611"/>
            <a:ext cx="605216" cy="1169399"/>
          </a:xfrm>
          <a:prstGeom prst="rect">
            <a:avLst/>
          </a:prstGeom>
        </p:spPr>
      </p:pic>
      <p:sp>
        <p:nvSpPr>
          <p:cNvPr id="42" name="Right Arrow 41"/>
          <p:cNvSpPr/>
          <p:nvPr/>
        </p:nvSpPr>
        <p:spPr>
          <a:xfrm rot="2265306">
            <a:off x="4561372" y="2395048"/>
            <a:ext cx="425966" cy="2230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4543408" y="1572743"/>
            <a:ext cx="727328" cy="22195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20067959">
            <a:off x="4700812" y="3144053"/>
            <a:ext cx="1504848" cy="2090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4698547" y="3874632"/>
            <a:ext cx="1618674" cy="18299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20471155">
            <a:off x="5404239" y="4610810"/>
            <a:ext cx="1685064" cy="2479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20984842" flipV="1">
            <a:off x="5587959" y="4866763"/>
            <a:ext cx="2077806" cy="26747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flipV="1">
            <a:off x="4764191" y="6086458"/>
            <a:ext cx="1783610" cy="20086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563351" y="5569427"/>
            <a:ext cx="605216" cy="1169399"/>
          </a:xfrm>
          <a:prstGeom prst="rect">
            <a:avLst/>
          </a:prstGeom>
        </p:spPr>
      </p:pic>
      <p:sp>
        <p:nvSpPr>
          <p:cNvPr id="50" name="Right Arrow 49"/>
          <p:cNvSpPr/>
          <p:nvPr/>
        </p:nvSpPr>
        <p:spPr>
          <a:xfrm rot="20652709" flipV="1">
            <a:off x="4625638" y="5527578"/>
            <a:ext cx="2392369" cy="26462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71569" y="1378022"/>
            <a:ext cx="7480991" cy="53690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" y="1764724"/>
            <a:ext cx="1072473" cy="9240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82341" y="1753271"/>
            <a:ext cx="4619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Concept: The set of host-to-host pathogen transmission events</a:t>
            </a:r>
          </a:p>
        </p:txBody>
      </p:sp>
    </p:spTree>
    <p:extLst>
      <p:ext uri="{BB962C8B-B14F-4D97-AF65-F5344CB8AC3E}">
        <p14:creationId xmlns:p14="http://schemas.microsoft.com/office/powerpoint/2010/main" val="198656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Transmission 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8070" y="2166730"/>
            <a:ext cx="550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a schematic of who infects who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420" y="1334217"/>
            <a:ext cx="11775721" cy="541839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57199" y="2786743"/>
            <a:ext cx="1284515" cy="2481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1733211" y="1727473"/>
            <a:ext cx="1284515" cy="2481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2675509" y="3866377"/>
            <a:ext cx="1284515" cy="248194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1571569" y="3230376"/>
            <a:ext cx="487475" cy="424233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41181" y="4733279"/>
            <a:ext cx="1134861" cy="42423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" y="1764724"/>
            <a:ext cx="1072473" cy="92409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813124" y="1434672"/>
            <a:ext cx="867638" cy="1676452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>
            <a:off x="2970931" y="2625404"/>
            <a:ext cx="976776" cy="3178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67423" y="3127902"/>
            <a:ext cx="867638" cy="1676452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2265306">
            <a:off x="2861453" y="3297827"/>
            <a:ext cx="1306613" cy="27301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640246" y="4162275"/>
            <a:ext cx="867638" cy="16764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47431" y="5070637"/>
            <a:ext cx="867638" cy="1676452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>
            <a:off x="3801707" y="4804354"/>
            <a:ext cx="976776" cy="317839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2265306">
            <a:off x="3711788" y="5420040"/>
            <a:ext cx="425966" cy="223039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5270736" y="1378022"/>
            <a:ext cx="605216" cy="11693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210599" y="3356884"/>
            <a:ext cx="605216" cy="11693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533634" y="4099287"/>
            <a:ext cx="605216" cy="116939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151740" y="5001065"/>
            <a:ext cx="605216" cy="116939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004307" y="3348364"/>
            <a:ext cx="605216" cy="116939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850612" y="2060977"/>
            <a:ext cx="605216" cy="116939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041450" y="2102611"/>
            <a:ext cx="605216" cy="1169399"/>
          </a:xfrm>
          <a:prstGeom prst="rect">
            <a:avLst/>
          </a:prstGeom>
        </p:spPr>
      </p:pic>
      <p:sp>
        <p:nvSpPr>
          <p:cNvPr id="42" name="Right Arrow 41"/>
          <p:cNvSpPr/>
          <p:nvPr/>
        </p:nvSpPr>
        <p:spPr>
          <a:xfrm rot="2265306">
            <a:off x="4561372" y="2395048"/>
            <a:ext cx="425966" cy="2230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4543408" y="1572743"/>
            <a:ext cx="727328" cy="221951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20067959">
            <a:off x="4700812" y="3144053"/>
            <a:ext cx="1504848" cy="209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4698547" y="3874632"/>
            <a:ext cx="1618674" cy="182993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20471155">
            <a:off x="5404239" y="4610810"/>
            <a:ext cx="1685064" cy="24793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20984842" flipV="1">
            <a:off x="5587959" y="4866763"/>
            <a:ext cx="2077806" cy="2674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flipV="1">
            <a:off x="4764191" y="6086458"/>
            <a:ext cx="1783610" cy="20086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563351" y="5569427"/>
            <a:ext cx="605216" cy="1169399"/>
          </a:xfrm>
          <a:prstGeom prst="rect">
            <a:avLst/>
          </a:prstGeom>
        </p:spPr>
      </p:pic>
      <p:sp>
        <p:nvSpPr>
          <p:cNvPr id="50" name="Right Arrow 49"/>
          <p:cNvSpPr/>
          <p:nvPr/>
        </p:nvSpPr>
        <p:spPr>
          <a:xfrm rot="20652709" flipV="1">
            <a:off x="4625638" y="5527578"/>
            <a:ext cx="2392369" cy="26462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082341" y="1753271"/>
            <a:ext cx="4619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The set </a:t>
            </a:r>
            <a:r>
              <a:rPr lang="en-US" sz="3200">
                <a:solidFill>
                  <a:schemeClr val="bg1"/>
                </a:solidFill>
              </a:rPr>
              <a:t>of host-to-host pathogen </a:t>
            </a:r>
            <a:r>
              <a:rPr lang="en-US" sz="3200" dirty="0">
                <a:solidFill>
                  <a:schemeClr val="bg1"/>
                </a:solidFill>
              </a:rPr>
              <a:t>transmission events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33682" y="5312981"/>
            <a:ext cx="131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Week 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46612" y="6334913"/>
            <a:ext cx="112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Week 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73675" y="6322482"/>
            <a:ext cx="131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Week 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1999" y="5312981"/>
            <a:ext cx="131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Week 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96083" y="4600804"/>
            <a:ext cx="3406038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Each individual infected two others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5099" y="2513887"/>
            <a:ext cx="1083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primary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741714" y="1450241"/>
            <a:ext cx="1397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secondary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606070" y="3629940"/>
            <a:ext cx="1397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secondary</a:t>
            </a:r>
          </a:p>
        </p:txBody>
      </p:sp>
    </p:spTree>
    <p:extLst>
      <p:ext uri="{BB962C8B-B14F-4D97-AF65-F5344CB8AC3E}">
        <p14:creationId xmlns:p14="http://schemas.microsoft.com/office/powerpoint/2010/main" val="134163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 Basic Reproductive Number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31200" y="6153877"/>
            <a:ext cx="370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(</a:t>
            </a:r>
            <a:r>
              <a:rPr lang="en-US" dirty="0" err="1"/>
              <a:t>Heesterbeek</a:t>
            </a:r>
            <a:r>
              <a:rPr lang="en-US" dirty="0"/>
              <a:t> at al. 2015; Anderson &amp; May 1991)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t="56433" r="36684" b="39569"/>
          <a:stretch/>
        </p:blipFill>
        <p:spPr>
          <a:xfrm>
            <a:off x="153896" y="1546311"/>
            <a:ext cx="11884208" cy="105591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646253"/>
              </p:ext>
            </p:extLst>
          </p:nvPr>
        </p:nvGraphicFramePr>
        <p:xfrm>
          <a:off x="203200" y="2679377"/>
          <a:ext cx="8128000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Geographic</a:t>
                      </a:r>
                      <a:r>
                        <a:rPr lang="en-US" baseline="0" dirty="0"/>
                        <a:t> 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measles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England &amp; Wales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1950-1968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16-18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measles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Kansas,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1918-1921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pertussis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Maryland,</a:t>
                      </a:r>
                      <a:r>
                        <a:rPr lang="en-US" baseline="0" dirty="0"/>
                        <a:t> USA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16-17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chicken pox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Jersey,</a:t>
                      </a:r>
                      <a:r>
                        <a:rPr lang="en-US" baseline="0" dirty="0"/>
                        <a:t> USA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1912-1921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Netherlands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1970-1980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11-14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rubella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West Germany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1970-1977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35529" y="2814320"/>
            <a:ext cx="3556471" cy="30469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R0 varies among:</a:t>
            </a:r>
          </a:p>
          <a:p>
            <a:endParaRPr lang="en-US" sz="3200" dirty="0">
              <a:solidFill>
                <a:schemeClr val="tx1">
                  <a:lumMod val="9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diseases</a:t>
            </a:r>
          </a:p>
          <a:p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2. populations</a:t>
            </a:r>
          </a:p>
          <a:p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3. time periods</a:t>
            </a:r>
          </a:p>
        </p:txBody>
      </p:sp>
    </p:spTree>
    <p:extLst>
      <p:ext uri="{BB962C8B-B14F-4D97-AF65-F5344CB8AC3E}">
        <p14:creationId xmlns:p14="http://schemas.microsoft.com/office/powerpoint/2010/main" val="85171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Infections in the population</a:t>
            </a:r>
          </a:p>
        </p:txBody>
      </p:sp>
      <p:sp>
        <p:nvSpPr>
          <p:cNvPr id="2" name="TextBox 1"/>
          <p:cNvSpPr txBox="1"/>
          <p:nvPr/>
        </p:nvSpPr>
        <p:spPr>
          <a:xfrm rot="10800000" flipV="1">
            <a:off x="8706678" y="4761755"/>
            <a:ext cx="29419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I</a:t>
            </a:r>
            <a:r>
              <a:rPr lang="en-US" sz="6000" baseline="-25000" dirty="0"/>
              <a:t>t</a:t>
            </a:r>
            <a:r>
              <a:rPr lang="en-US" sz="6000" dirty="0"/>
              <a:t> = 2</a:t>
            </a:r>
            <a:r>
              <a:rPr lang="en-US" sz="6000" baseline="30000" dirty="0"/>
              <a:t>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" t="20263" r="33333" b="2841"/>
          <a:stretch/>
        </p:blipFill>
        <p:spPr>
          <a:xfrm>
            <a:off x="8313652" y="1570383"/>
            <a:ext cx="3480036" cy="23522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491" y="1937598"/>
            <a:ext cx="3406038" cy="206210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R0 = 2; Each individual infected two others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2" y="1179429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8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Infections in the population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" y="1334217"/>
            <a:ext cx="8229600" cy="548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0800000" flipV="1">
            <a:off x="8183216" y="1764426"/>
            <a:ext cx="36138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aseline="30000" dirty="0"/>
              <a:t>8,589,934,592 &gt; world pop</a:t>
            </a: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8706678" y="4761755"/>
            <a:ext cx="29419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I</a:t>
            </a:r>
            <a:r>
              <a:rPr lang="en-US" sz="6000" baseline="-25000" dirty="0"/>
              <a:t>t</a:t>
            </a:r>
            <a:r>
              <a:rPr lang="en-US" sz="6000" dirty="0"/>
              <a:t> = 2</a:t>
            </a:r>
            <a:r>
              <a:rPr lang="en-US" sz="6000" baseline="30000" dirty="0"/>
              <a:t>t</a:t>
            </a:r>
          </a:p>
        </p:txBody>
      </p:sp>
      <p:sp>
        <p:nvSpPr>
          <p:cNvPr id="5" name="&quot;No&quot; Symbol 4"/>
          <p:cNvSpPr/>
          <p:nvPr/>
        </p:nvSpPr>
        <p:spPr>
          <a:xfrm>
            <a:off x="8411817" y="4156404"/>
            <a:ext cx="2690191" cy="2226366"/>
          </a:xfrm>
          <a:prstGeom prst="noSmoking">
            <a:avLst>
              <a:gd name="adj" fmla="val 8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342" y="1918992"/>
            <a:ext cx="3406038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What if this doubling continued?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3896" y="2003506"/>
            <a:ext cx="11884208" cy="1055915"/>
            <a:chOff x="153896" y="2003506"/>
            <a:chExt cx="11884208" cy="105591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6" t="56433" r="36684" b="39569"/>
            <a:stretch/>
          </p:blipFill>
          <p:spPr>
            <a:xfrm>
              <a:off x="153896" y="2003506"/>
              <a:ext cx="11884208" cy="1055915"/>
            </a:xfrm>
            <a:prstGeom prst="rect">
              <a:avLst/>
            </a:prstGeom>
            <a:effectLst>
              <a:outerShdw blurRad="50800" dist="165100" dir="4740000" sx="200000" sy="200000" algn="ctr" rotWithShape="0">
                <a:srgbClr val="000000">
                  <a:alpha val="43137"/>
                </a:srgbClr>
              </a:outerShdw>
            </a:effectLst>
          </p:spPr>
        </p:pic>
        <p:sp>
          <p:nvSpPr>
            <p:cNvPr id="9" name="Rectangle 8"/>
            <p:cNvSpPr/>
            <p:nvPr/>
          </p:nvSpPr>
          <p:spPr>
            <a:xfrm>
              <a:off x="2266682" y="2363269"/>
              <a:ext cx="5306095" cy="38636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58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Structure of Epidemics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75082" y="6428075"/>
            <a:ext cx="3216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(</a:t>
            </a:r>
            <a:r>
              <a:rPr lang="en-US" dirty="0" err="1"/>
              <a:t>Axelsen</a:t>
            </a:r>
            <a:r>
              <a:rPr lang="en-US" dirty="0"/>
              <a:t> et al., 2014)</a:t>
            </a:r>
            <a:endParaRPr lang="en-US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98305" y="2101410"/>
            <a:ext cx="39936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Features:</a:t>
            </a:r>
          </a:p>
          <a:p>
            <a:pPr marL="514350" indent="-514350">
              <a:buAutoNum type="arabicPeriod"/>
            </a:pPr>
            <a:r>
              <a:rPr lang="en-US" sz="2400" dirty="0"/>
              <a:t>Exponential growth</a:t>
            </a:r>
          </a:p>
          <a:p>
            <a:pPr marL="514350" indent="-514350">
              <a:buAutoNum type="arabicPeriod"/>
            </a:pPr>
            <a:r>
              <a:rPr lang="en-US" sz="2400" dirty="0"/>
              <a:t>Curtails (susceptible depletion and/or transmission decline)</a:t>
            </a:r>
          </a:p>
          <a:p>
            <a:pPr marL="514350" indent="-514350">
              <a:buAutoNum type="arabicPeriod"/>
            </a:pPr>
            <a:r>
              <a:rPr lang="en-US" sz="2400" dirty="0"/>
              <a:t>Inter-epidemic period</a:t>
            </a:r>
          </a:p>
          <a:p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8" t="13612" r="30405" b="77089"/>
          <a:stretch/>
        </p:blipFill>
        <p:spPr>
          <a:xfrm>
            <a:off x="187398" y="3726823"/>
            <a:ext cx="7924852" cy="213306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0728101" y="4597758"/>
            <a:ext cx="1463899" cy="1437648"/>
            <a:chOff x="10728101" y="4597758"/>
            <a:chExt cx="1463899" cy="1437648"/>
          </a:xfrm>
        </p:grpSpPr>
        <p:sp>
          <p:nvSpPr>
            <p:cNvPr id="7" name="Curved Up Arrow 6"/>
            <p:cNvSpPr/>
            <p:nvPr/>
          </p:nvSpPr>
          <p:spPr>
            <a:xfrm>
              <a:off x="10728101" y="5344732"/>
              <a:ext cx="1463899" cy="690674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Curved Up Arrow 9"/>
            <p:cNvSpPr/>
            <p:nvPr/>
          </p:nvSpPr>
          <p:spPr>
            <a:xfrm rot="10800000">
              <a:off x="10728101" y="4597758"/>
              <a:ext cx="1310003" cy="587655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853248" y="5136071"/>
              <a:ext cx="1213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repeat</a:t>
              </a:r>
              <a:endParaRPr lang="en-US" dirty="0">
                <a:effectLst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87398" y="3139419"/>
            <a:ext cx="7924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Influenza in Jerusalem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228544"/>
            <a:ext cx="3009899" cy="2006599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457199" y="1228544"/>
            <a:ext cx="2771776" cy="18004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51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Recurrent Epidemics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8682" y="6460833"/>
            <a:ext cx="5353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(</a:t>
            </a:r>
            <a:r>
              <a:rPr lang="en-US" dirty="0" err="1"/>
              <a:t>Axelsen</a:t>
            </a:r>
            <a:r>
              <a:rPr lang="en-US" dirty="0"/>
              <a:t> et al., 2014; </a:t>
            </a:r>
            <a:r>
              <a:rPr lang="en-US" dirty="0" err="1"/>
              <a:t>Heesterbeek</a:t>
            </a:r>
            <a:r>
              <a:rPr lang="en-US" dirty="0"/>
              <a:t> at al. 2015)</a:t>
            </a:r>
            <a:endParaRPr lang="en-US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398" y="2021365"/>
            <a:ext cx="2867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S: Susceptible</a:t>
            </a:r>
          </a:p>
          <a:p>
            <a:r>
              <a:rPr lang="en-US" sz="3200" dirty="0">
                <a:effectLst/>
              </a:rPr>
              <a:t>I: Infected</a:t>
            </a:r>
          </a:p>
          <a:p>
            <a:r>
              <a:rPr lang="en-US" sz="3200" dirty="0"/>
              <a:t>R: Recovered</a:t>
            </a:r>
            <a:endParaRPr lang="en-US" sz="3200" dirty="0">
              <a:effectLst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7" t="13612" r="30848" b="77089"/>
          <a:stretch/>
        </p:blipFill>
        <p:spPr>
          <a:xfrm>
            <a:off x="187398" y="3726823"/>
            <a:ext cx="7849019" cy="21330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574" y="2204535"/>
            <a:ext cx="2868766" cy="276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5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4217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Immunological 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7076" y="3061472"/>
            <a:ext cx="46338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S: Susceptible</a:t>
            </a:r>
          </a:p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effectLst/>
              </a:rPr>
              <a:t>I: Infected</a:t>
            </a:r>
          </a:p>
          <a:p>
            <a:r>
              <a:rPr lang="en-US" sz="3200" u="sng" dirty="0"/>
              <a:t>R: Recovered class contains individuals with immunological memory</a:t>
            </a:r>
            <a:endParaRPr lang="en-US" sz="3200" u="sng" dirty="0">
              <a:effectLst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703593" y="1536280"/>
            <a:ext cx="8488407" cy="168418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Immunological memory refers to the ability of the immune system to respond more rapidly and effectively to a pathogen that has been encountered previously.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4127500"/>
            <a:ext cx="2971800" cy="2730500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9576486" y="3645126"/>
            <a:ext cx="1099752" cy="506744"/>
          </a:xfrm>
          <a:custGeom>
            <a:avLst/>
            <a:gdLst>
              <a:gd name="connsiteX0" fmla="*/ 0 w 1099752"/>
              <a:gd name="connsiteY0" fmla="*/ 469674 h 506744"/>
              <a:gd name="connsiteX1" fmla="*/ 432487 w 1099752"/>
              <a:gd name="connsiteY1" fmla="*/ 117 h 506744"/>
              <a:gd name="connsiteX2" fmla="*/ 1099752 w 1099752"/>
              <a:gd name="connsiteY2" fmla="*/ 506744 h 506744"/>
              <a:gd name="connsiteX3" fmla="*/ 1099752 w 1099752"/>
              <a:gd name="connsiteY3" fmla="*/ 506744 h 506744"/>
              <a:gd name="connsiteX4" fmla="*/ 1099752 w 1099752"/>
              <a:gd name="connsiteY4" fmla="*/ 506744 h 50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752" h="506744">
                <a:moveTo>
                  <a:pt x="0" y="469674"/>
                </a:moveTo>
                <a:cubicBezTo>
                  <a:pt x="124597" y="231806"/>
                  <a:pt x="249195" y="-6061"/>
                  <a:pt x="432487" y="117"/>
                </a:cubicBezTo>
                <a:cubicBezTo>
                  <a:pt x="615779" y="6295"/>
                  <a:pt x="1099752" y="506744"/>
                  <a:pt x="1099752" y="506744"/>
                </a:cubicBezTo>
                <a:lnTo>
                  <a:pt x="1099752" y="506744"/>
                </a:lnTo>
                <a:lnTo>
                  <a:pt x="1099752" y="506744"/>
                </a:lnTo>
              </a:path>
            </a:pathLst>
          </a:custGeom>
          <a:noFill/>
          <a:ln w="50800">
            <a:solidFill>
              <a:srgbClr val="1EC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02" r="22770"/>
          <a:stretch/>
        </p:blipFill>
        <p:spPr>
          <a:xfrm>
            <a:off x="9576486" y="4267940"/>
            <a:ext cx="452393" cy="448897"/>
          </a:xfrm>
          <a:prstGeom prst="ellipse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02" r="22770"/>
          <a:stretch/>
        </p:blipFill>
        <p:spPr>
          <a:xfrm>
            <a:off x="9775225" y="3740058"/>
            <a:ext cx="452393" cy="448897"/>
          </a:xfrm>
          <a:prstGeom prst="ellipse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02" r="22770"/>
          <a:stretch/>
        </p:blipFill>
        <p:spPr>
          <a:xfrm>
            <a:off x="10139576" y="4136069"/>
            <a:ext cx="452393" cy="448897"/>
          </a:xfrm>
          <a:prstGeom prst="ellipse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97743" y="4046357"/>
            <a:ext cx="1617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EC19C"/>
                </a:solidFill>
              </a:rPr>
              <a:t>Immune system remembering pathogens</a:t>
            </a:r>
          </a:p>
        </p:txBody>
      </p:sp>
    </p:spTree>
    <p:extLst>
      <p:ext uri="{BB962C8B-B14F-4D97-AF65-F5344CB8AC3E}">
        <p14:creationId xmlns:p14="http://schemas.microsoft.com/office/powerpoint/2010/main" val="1082102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4217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Immunological Memory: Antibodies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5" t="18176" r="20371" b="47261"/>
          <a:stretch/>
        </p:blipFill>
        <p:spPr>
          <a:xfrm>
            <a:off x="9691470" y="1337310"/>
            <a:ext cx="2195729" cy="55206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59902" y="5992427"/>
            <a:ext cx="1244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Antibodies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400" y="1734657"/>
            <a:ext cx="6068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Antibodies</a:t>
            </a:r>
            <a:r>
              <a:rPr lang="en-US" dirty="0"/>
              <a:t> are found in the fluid component of blood, or plasma, and in extracellular fluid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simplest and most direct way in which </a:t>
            </a:r>
            <a:r>
              <a:rPr lang="en-US" b="1" dirty="0"/>
              <a:t>antibodies</a:t>
            </a:r>
            <a:r>
              <a:rPr lang="en-US" dirty="0"/>
              <a:t> can protect from pathogens is by binding to them and blocking their access to cells that they might infect or destroy. This is known as </a:t>
            </a:r>
            <a:r>
              <a:rPr lang="en-US" b="1" dirty="0"/>
              <a:t>neutralization</a:t>
            </a:r>
            <a:r>
              <a:rPr lang="en-US"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8282" y="6356537"/>
            <a:ext cx="3536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Immunobiology, 5th edition</a:t>
            </a:r>
          </a:p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176" y="4348499"/>
            <a:ext cx="2090231" cy="22186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63153" y="4348499"/>
            <a:ext cx="1778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Antibodies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75539" y="6129276"/>
            <a:ext cx="280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FADF3"/>
                </a:solidFill>
              </a:rPr>
              <a:t>Virus to be neutralized</a:t>
            </a:r>
          </a:p>
        </p:txBody>
      </p:sp>
    </p:spTree>
    <p:extLst>
      <p:ext uri="{BB962C8B-B14F-4D97-AF65-F5344CB8AC3E}">
        <p14:creationId xmlns:p14="http://schemas.microsoft.com/office/powerpoint/2010/main" val="1732448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Susceptible-Infected-Recovered Models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24655" r="40580" b="55220"/>
          <a:stretch/>
        </p:blipFill>
        <p:spPr>
          <a:xfrm>
            <a:off x="368004" y="1518531"/>
            <a:ext cx="9477611" cy="51966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1528997" y="2113613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Population size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8996" y="3250884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susceptible over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8995" y="4506876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infected over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8994" y="5742894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recovered over 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60" y="2113613"/>
            <a:ext cx="2072640" cy="199948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68004" y="1518531"/>
            <a:ext cx="9477611" cy="5196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15191-F023-FD4F-AA8B-949CD6AE479B}"/>
              </a:ext>
            </a:extLst>
          </p:cNvPr>
          <p:cNvSpPr txBox="1"/>
          <p:nvPr/>
        </p:nvSpPr>
        <p:spPr>
          <a:xfrm>
            <a:off x="114246" y="3779016"/>
            <a:ext cx="9477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Math</a:t>
            </a:r>
          </a:p>
        </p:txBody>
      </p:sp>
    </p:spTree>
    <p:extLst>
      <p:ext uri="{BB962C8B-B14F-4D97-AF65-F5344CB8AC3E}">
        <p14:creationId xmlns:p14="http://schemas.microsoft.com/office/powerpoint/2010/main" val="1107294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Susceptible-Infected-Recovered Models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24655" r="40580" b="55220"/>
          <a:stretch/>
        </p:blipFill>
        <p:spPr>
          <a:xfrm>
            <a:off x="368004" y="1518531"/>
            <a:ext cx="9477611" cy="51966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1528997" y="2113613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Population size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8996" y="3250884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susceptible over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8995" y="4506876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infected over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8994" y="5742894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recovered over 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60" y="2113613"/>
            <a:ext cx="2072640" cy="199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79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Susceptible-Infected-Recovered Models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24655" r="40580" b="55220"/>
          <a:stretch/>
        </p:blipFill>
        <p:spPr>
          <a:xfrm>
            <a:off x="368004" y="1518531"/>
            <a:ext cx="9477611" cy="51966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5"/>
          <p:cNvSpPr txBox="1"/>
          <p:nvPr/>
        </p:nvSpPr>
        <p:spPr>
          <a:xfrm>
            <a:off x="1528996" y="3250884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susceptible over time</a:t>
            </a:r>
          </a:p>
        </p:txBody>
      </p:sp>
      <p:sp>
        <p:nvSpPr>
          <p:cNvPr id="3" name="Rectangle 2"/>
          <p:cNvSpPr/>
          <p:nvPr/>
        </p:nvSpPr>
        <p:spPr>
          <a:xfrm>
            <a:off x="368004" y="1518531"/>
            <a:ext cx="9477611" cy="1569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8004" y="4084818"/>
            <a:ext cx="9477610" cy="2600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96495" y="3691380"/>
            <a:ext cx="86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New births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0251" y="2591451"/>
            <a:ext cx="124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New infections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33679" y="3686886"/>
            <a:ext cx="124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Natural death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768" y="2113613"/>
            <a:ext cx="2072640" cy="19994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7225" y="1728788"/>
            <a:ext cx="4329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individuals added to the class</a:t>
            </a:r>
          </a:p>
          <a:p>
            <a:r>
              <a:rPr lang="en-US" b="1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 individuals leaving the class</a:t>
            </a:r>
          </a:p>
        </p:txBody>
      </p:sp>
    </p:spTree>
    <p:extLst>
      <p:ext uri="{BB962C8B-B14F-4D97-AF65-F5344CB8AC3E}">
        <p14:creationId xmlns:p14="http://schemas.microsoft.com/office/powerpoint/2010/main" val="1057704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Susceptible-Infected-Recovered Models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24655" r="40580" b="55220"/>
          <a:stretch/>
        </p:blipFill>
        <p:spPr>
          <a:xfrm>
            <a:off x="368004" y="1518531"/>
            <a:ext cx="9477611" cy="51966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Rectangle 2"/>
          <p:cNvSpPr/>
          <p:nvPr/>
        </p:nvSpPr>
        <p:spPr>
          <a:xfrm>
            <a:off x="368004" y="1484025"/>
            <a:ext cx="9477611" cy="26982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988566" y="3728162"/>
            <a:ext cx="124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New infections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8004" y="5059711"/>
            <a:ext cx="9477611" cy="16555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746939" y="3499489"/>
            <a:ext cx="1286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Infection-induced mortality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11108" y="4740283"/>
            <a:ext cx="124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Natural death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0466" y="4787602"/>
            <a:ext cx="118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recovery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8995" y="4506876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infected over time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768" y="2113613"/>
            <a:ext cx="2072640" cy="19994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7225" y="1728788"/>
            <a:ext cx="4329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individuals added to the class</a:t>
            </a:r>
          </a:p>
          <a:p>
            <a:r>
              <a:rPr lang="en-US" b="1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 individuals leaving the class</a:t>
            </a:r>
          </a:p>
        </p:txBody>
      </p:sp>
    </p:spTree>
    <p:extLst>
      <p:ext uri="{BB962C8B-B14F-4D97-AF65-F5344CB8AC3E}">
        <p14:creationId xmlns:p14="http://schemas.microsoft.com/office/powerpoint/2010/main" val="278218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Susceptible-Infected-Recovered Models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24655" r="40580" b="55220"/>
          <a:stretch/>
        </p:blipFill>
        <p:spPr>
          <a:xfrm>
            <a:off x="368004" y="1518531"/>
            <a:ext cx="9477611" cy="51966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Rectangle 2"/>
          <p:cNvSpPr/>
          <p:nvPr/>
        </p:nvSpPr>
        <p:spPr>
          <a:xfrm>
            <a:off x="368004" y="1518531"/>
            <a:ext cx="9477611" cy="37812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26168" y="5022434"/>
            <a:ext cx="124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Natural death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24202" y="6116571"/>
            <a:ext cx="118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recovery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8994" y="5742894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Change in recovered over time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768" y="2113613"/>
            <a:ext cx="2072640" cy="19994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7225" y="1728788"/>
            <a:ext cx="4329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individuals added to the class</a:t>
            </a:r>
          </a:p>
          <a:p>
            <a:r>
              <a:rPr lang="en-US" b="1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 individuals leaving the class</a:t>
            </a:r>
          </a:p>
        </p:txBody>
      </p:sp>
    </p:spTree>
    <p:extLst>
      <p:ext uri="{BB962C8B-B14F-4D97-AF65-F5344CB8AC3E}">
        <p14:creationId xmlns:p14="http://schemas.microsoft.com/office/powerpoint/2010/main" val="1001583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Growth of </a:t>
            </a:r>
            <a:r>
              <a:rPr lang="en-US" sz="4400"/>
              <a:t>the Infected Class</a:t>
            </a:r>
            <a:endParaRPr lang="en-US" sz="4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703201" y="4428884"/>
            <a:ext cx="6215105" cy="2202193"/>
            <a:chOff x="5496723" y="2654048"/>
            <a:chExt cx="6215105" cy="2202193"/>
          </a:xfrm>
        </p:grpSpPr>
        <p:sp>
          <p:nvSpPr>
            <p:cNvPr id="2" name="Oval 1"/>
            <p:cNvSpPr/>
            <p:nvPr/>
          </p:nvSpPr>
          <p:spPr>
            <a:xfrm>
              <a:off x="7434157" y="2654048"/>
              <a:ext cx="2299855" cy="2202193"/>
            </a:xfrm>
            <a:prstGeom prst="ellipse">
              <a:avLst/>
            </a:prstGeom>
            <a:solidFill>
              <a:schemeClr val="tx1"/>
            </a:solidFill>
            <a:ln w="127000">
              <a:solidFill>
                <a:srgbClr val="0059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98285" y="3247314"/>
              <a:ext cx="1371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</a:rPr>
                <a:t>I</a:t>
              </a: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5496723" y="344258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9986267" y="354936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4" t="34229" r="40886" b="60789"/>
          <a:stretch/>
        </p:blipFill>
        <p:spPr>
          <a:xfrm>
            <a:off x="594571" y="1761264"/>
            <a:ext cx="6183776" cy="168131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4" t="43916" r="40886" b="51218"/>
          <a:stretch/>
        </p:blipFill>
        <p:spPr>
          <a:xfrm>
            <a:off x="594571" y="3335179"/>
            <a:ext cx="6183776" cy="164203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" name="Right Brace 11"/>
          <p:cNvSpPr/>
          <p:nvPr/>
        </p:nvSpPr>
        <p:spPr>
          <a:xfrm rot="5400000">
            <a:off x="2357559" y="4464824"/>
            <a:ext cx="358327" cy="548330"/>
          </a:xfrm>
          <a:prstGeom prst="rightBrace">
            <a:avLst/>
          </a:prstGeom>
          <a:ln w="25400">
            <a:solidFill>
              <a:srgbClr val="005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 rot="5400000">
            <a:off x="4629093" y="3669579"/>
            <a:ext cx="365264" cy="2145761"/>
          </a:xfrm>
          <a:prstGeom prst="rightBrace">
            <a:avLst/>
          </a:prstGeom>
          <a:ln w="25400">
            <a:solidFill>
              <a:srgbClr val="005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04054" y="5042479"/>
            <a:ext cx="1265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Rate 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5611" y="5042479"/>
            <a:ext cx="1265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Rate out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84606" y="5780782"/>
            <a:ext cx="1265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Rate 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37510" y="5780782"/>
            <a:ext cx="1265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Rate out</a:t>
            </a:r>
          </a:p>
        </p:txBody>
      </p:sp>
    </p:spTree>
    <p:extLst>
      <p:ext uri="{BB962C8B-B14F-4D97-AF65-F5344CB8AC3E}">
        <p14:creationId xmlns:p14="http://schemas.microsoft.com/office/powerpoint/2010/main" val="1070966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703201" y="4428884"/>
            <a:ext cx="6215105" cy="2202193"/>
            <a:chOff x="5496723" y="2654048"/>
            <a:chExt cx="6215105" cy="2202193"/>
          </a:xfrm>
        </p:grpSpPr>
        <p:sp>
          <p:nvSpPr>
            <p:cNvPr id="2" name="Oval 1"/>
            <p:cNvSpPr/>
            <p:nvPr/>
          </p:nvSpPr>
          <p:spPr>
            <a:xfrm>
              <a:off x="7434157" y="2654048"/>
              <a:ext cx="2299855" cy="2202193"/>
            </a:xfrm>
            <a:prstGeom prst="ellipse">
              <a:avLst/>
            </a:prstGeom>
            <a:solidFill>
              <a:schemeClr val="tx1"/>
            </a:solidFill>
            <a:ln w="127000">
              <a:solidFill>
                <a:srgbClr val="0059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98285" y="3247314"/>
              <a:ext cx="1371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</a:rPr>
                <a:t>I</a:t>
              </a: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5496723" y="344258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9986267" y="354936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Change in Infected Class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5" t="49432" r="45384" b="38213"/>
          <a:stretch/>
        </p:blipFill>
        <p:spPr>
          <a:xfrm>
            <a:off x="309966" y="1680603"/>
            <a:ext cx="3524866" cy="384937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9" t="49778" r="45998" b="47876"/>
          <a:stretch/>
        </p:blipFill>
        <p:spPr>
          <a:xfrm>
            <a:off x="10152363" y="6068224"/>
            <a:ext cx="1720645" cy="56285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49432" r="56851" b="47876"/>
          <a:stretch/>
        </p:blipFill>
        <p:spPr>
          <a:xfrm>
            <a:off x="6157213" y="5931033"/>
            <a:ext cx="632920" cy="70004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extBox 7"/>
          <p:cNvSpPr txBox="1"/>
          <p:nvPr/>
        </p:nvSpPr>
        <p:spPr>
          <a:xfrm>
            <a:off x="3834832" y="1829417"/>
            <a:ext cx="695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Size of infected class </a:t>
            </a:r>
            <a:r>
              <a:rPr lang="en-US" sz="2800"/>
              <a:t>remains constant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35852" y="3203445"/>
            <a:ext cx="695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Infected class grows (rate in &gt; rate out)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34832" y="4663785"/>
            <a:ext cx="695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Infected class shrinks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966" y="1680603"/>
            <a:ext cx="3524866" cy="3849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61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703201" y="4428884"/>
            <a:ext cx="6215105" cy="2202193"/>
            <a:chOff x="5496723" y="2654048"/>
            <a:chExt cx="6215105" cy="2202193"/>
          </a:xfrm>
        </p:grpSpPr>
        <p:sp>
          <p:nvSpPr>
            <p:cNvPr id="2" name="Oval 1"/>
            <p:cNvSpPr/>
            <p:nvPr/>
          </p:nvSpPr>
          <p:spPr>
            <a:xfrm>
              <a:off x="7434157" y="2654048"/>
              <a:ext cx="2299855" cy="2202193"/>
            </a:xfrm>
            <a:prstGeom prst="ellipse">
              <a:avLst/>
            </a:prstGeom>
            <a:solidFill>
              <a:schemeClr val="tx1"/>
            </a:solidFill>
            <a:ln w="127000">
              <a:solidFill>
                <a:srgbClr val="0059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98285" y="3247314"/>
              <a:ext cx="1371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</a:rPr>
                <a:t>I</a:t>
              </a: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5496723" y="344258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9986267" y="354936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5" t="49432" r="45384" b="38213"/>
          <a:stretch/>
        </p:blipFill>
        <p:spPr>
          <a:xfrm>
            <a:off x="309966" y="1680603"/>
            <a:ext cx="3524866" cy="384937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9" t="49778" r="45998" b="47876"/>
          <a:stretch/>
        </p:blipFill>
        <p:spPr>
          <a:xfrm>
            <a:off x="10152363" y="6068224"/>
            <a:ext cx="1720645" cy="56285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49432" r="56851" b="47876"/>
          <a:stretch/>
        </p:blipFill>
        <p:spPr>
          <a:xfrm>
            <a:off x="6157213" y="5931033"/>
            <a:ext cx="632920" cy="70004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extBox 7"/>
          <p:cNvSpPr txBox="1"/>
          <p:nvPr/>
        </p:nvSpPr>
        <p:spPr>
          <a:xfrm>
            <a:off x="3834832" y="1829417"/>
            <a:ext cx="695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Size of infected class </a:t>
            </a:r>
            <a:r>
              <a:rPr lang="en-US" sz="2800"/>
              <a:t>remains constant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35852" y="3203445"/>
            <a:ext cx="695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Infected class grows (rate in &gt; rate out)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34832" y="4663785"/>
            <a:ext cx="695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Infected class shrinks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5C48A4-F7F1-BB44-BF68-DFA31578BCF8}"/>
              </a:ext>
            </a:extLst>
          </p:cNvPr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Change in Infected Class</a:t>
            </a:r>
          </a:p>
        </p:txBody>
      </p:sp>
    </p:spTree>
    <p:extLst>
      <p:ext uri="{BB962C8B-B14F-4D97-AF65-F5344CB8AC3E}">
        <p14:creationId xmlns:p14="http://schemas.microsoft.com/office/powerpoint/2010/main" val="1070827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703201" y="4428884"/>
            <a:ext cx="6215105" cy="2202193"/>
            <a:chOff x="5496723" y="2654048"/>
            <a:chExt cx="6215105" cy="2202193"/>
          </a:xfrm>
        </p:grpSpPr>
        <p:sp>
          <p:nvSpPr>
            <p:cNvPr id="2" name="Oval 1"/>
            <p:cNvSpPr/>
            <p:nvPr/>
          </p:nvSpPr>
          <p:spPr>
            <a:xfrm>
              <a:off x="7434157" y="2654048"/>
              <a:ext cx="2299855" cy="2202193"/>
            </a:xfrm>
            <a:prstGeom prst="ellipse">
              <a:avLst/>
            </a:prstGeom>
            <a:solidFill>
              <a:schemeClr val="tx1"/>
            </a:solidFill>
            <a:ln w="127000">
              <a:solidFill>
                <a:srgbClr val="0059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98285" y="3247314"/>
              <a:ext cx="1371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</a:rPr>
                <a:t>I</a:t>
              </a: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5496723" y="344258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9986267" y="3549360"/>
              <a:ext cx="1725561" cy="713617"/>
            </a:xfrm>
            <a:prstGeom prst="rightArrow">
              <a:avLst/>
            </a:prstGeom>
            <a:solidFill>
              <a:srgbClr val="0059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56477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Calculating the Reproductive Ratio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9" t="49778" r="45998" b="47876"/>
          <a:stretch/>
        </p:blipFill>
        <p:spPr>
          <a:xfrm>
            <a:off x="10152363" y="6068224"/>
            <a:ext cx="1720645" cy="56285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49432" r="56851" b="47876"/>
          <a:stretch/>
        </p:blipFill>
        <p:spPr>
          <a:xfrm>
            <a:off x="6157213" y="5931033"/>
            <a:ext cx="632920" cy="70004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3" t="62343" r="47606" b="32741"/>
          <a:stretch/>
        </p:blipFill>
        <p:spPr>
          <a:xfrm>
            <a:off x="563440" y="2052786"/>
            <a:ext cx="4945380" cy="28520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TextBox 8"/>
          <p:cNvSpPr txBox="1"/>
          <p:nvPr/>
        </p:nvSpPr>
        <p:spPr>
          <a:xfrm>
            <a:off x="5935287" y="2052786"/>
            <a:ext cx="49543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greater than 1, the infectious agent is successfully </a:t>
            </a:r>
            <a:r>
              <a:rPr lang="en-US" sz="2800"/>
              <a:t>spreading and the infected </a:t>
            </a:r>
            <a:r>
              <a:rPr lang="en-US" sz="2800" dirty="0"/>
              <a:t>class grows in size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3440" y="5238468"/>
            <a:ext cx="41228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Called the reproductive ratio because it tells us how many new infections “reproduced” by each infected individual before they leave the infected class</a:t>
            </a:r>
          </a:p>
        </p:txBody>
      </p:sp>
    </p:spTree>
    <p:extLst>
      <p:ext uri="{BB962C8B-B14F-4D97-AF65-F5344CB8AC3E}">
        <p14:creationId xmlns:p14="http://schemas.microsoft.com/office/powerpoint/2010/main" val="1946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1381</TotalTime>
  <Words>521</Words>
  <Application>Microsoft Macintosh PowerPoint</Application>
  <PresentationFormat>Widescreen</PresentationFormat>
  <Paragraphs>144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Century Gothic</vt:lpstr>
      <vt:lpstr>Mesh</vt:lpstr>
      <vt:lpstr>Lecture 1 Intro to modeling: Continued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Biology of infection: Transmission &amp; Eradication</dc:title>
  <dc:creator>Micaela E. Martinez-Bakker</dc:creator>
  <cp:lastModifiedBy>Martinez, Micaela E.</cp:lastModifiedBy>
  <cp:revision>278</cp:revision>
  <cp:lastPrinted>2020-07-15T15:38:21Z</cp:lastPrinted>
  <dcterms:created xsi:type="dcterms:W3CDTF">2016-03-14T16:26:02Z</dcterms:created>
  <dcterms:modified xsi:type="dcterms:W3CDTF">2021-06-22T13:17:07Z</dcterms:modified>
</cp:coreProperties>
</file>