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71" r:id="rId3"/>
    <p:sldId id="258" r:id="rId4"/>
    <p:sldId id="277" r:id="rId5"/>
    <p:sldId id="262" r:id="rId6"/>
    <p:sldId id="261" r:id="rId7"/>
    <p:sldId id="257" r:id="rId8"/>
    <p:sldId id="259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3" r:id="rId17"/>
    <p:sldId id="272" r:id="rId18"/>
    <p:sldId id="278" r:id="rId19"/>
    <p:sldId id="279" r:id="rId20"/>
    <p:sldId id="280" r:id="rId21"/>
    <p:sldId id="288" r:id="rId22"/>
    <p:sldId id="289" r:id="rId23"/>
    <p:sldId id="290" r:id="rId24"/>
    <p:sldId id="281" r:id="rId25"/>
    <p:sldId id="291" r:id="rId26"/>
    <p:sldId id="282" r:id="rId27"/>
    <p:sldId id="29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2383"/>
    <a:srgbClr val="6C2C0C"/>
    <a:srgbClr val="E01F01"/>
    <a:srgbClr val="4181FF"/>
    <a:srgbClr val="4372C4"/>
    <a:srgbClr val="CBF1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10"/>
    <p:restoredTop sz="91162"/>
  </p:normalViewPr>
  <p:slideViewPr>
    <p:cSldViewPr snapToGrid="0" snapToObjects="1">
      <p:cViewPr varScale="1">
        <p:scale>
          <a:sx n="92" d="100"/>
          <a:sy n="92" d="100"/>
        </p:scale>
        <p:origin x="9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B49A0-72CC-3F48-A8F0-85517902306F}" type="datetimeFigureOut">
              <a:rPr lang="en-US" smtClean="0"/>
              <a:t>6/30/22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E5060-2ADF-6D41-ADD1-76EDDE4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article/flatten-curve-coronavirus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article/flatten-curve-coronavirus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article/flatten-curve-coronavirus.html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article/flatten-curve-coronavirus.html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68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AF9D9-A3D8-9A45-AC3D-8CECED5B52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3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AF9D9-A3D8-9A45-AC3D-8CECED5B52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59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https://www.nytimes.com/article/flatten-curve-coronavirus.html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56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https://www.nytimes.com/article/flatten-curve-coronavirus.html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59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https://www.nytimes.com/article/flatten-curve-coronavirus.html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59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https://www.nytimes.com/article/flatten-curve-coronavirus.html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92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64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185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75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30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06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968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920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276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98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56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E5060-2ADF-6D41-ADD1-76EDDE4584F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173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A231-3E63-F342-B201-787473428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D6C9C-8B02-1140-AB9E-D15250282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F5705-A448-BF4B-9F38-33250A5CF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012AC-007C-A649-9EEF-FF270163E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22CB-43C1-EB41-8D0F-868B511C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4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007B3-B65F-EF46-9D1A-83893BC39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A44C7-0096-A54F-B0CA-82F1D5076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1AD7C-E10F-7449-80E4-DB219415F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F6BB2-8C84-AB45-B6FA-9280AC5F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0866B-721F-594D-A2C1-2703E7CBF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94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87C9A-B4F2-7148-BA31-EE2DDF2AF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3BD51-3E15-1448-95BB-BC3B55D13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FF461-C418-4A4A-BB45-607A4C25F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ED27B-3372-3B4C-9DC5-D9B589AE5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D9BA6-1630-E24C-AFE2-CA8A9D8DF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93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27B07-72ED-3F41-9240-938BA9B2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7A9E2-B740-B440-BBB9-A082E06D87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29DD0-5D44-9341-BCC8-FB25E2B53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F89E6-0951-984E-8992-B3065C03C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09712-A020-2B4C-B379-7794325B0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2388F-8CB7-7C40-B47C-66D1256DB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26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F8FA3-D44C-9C4D-B562-485BF933D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F3C65-A708-DB47-AD17-2849D1514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35F33-C0F0-6646-A69C-21B8FBF11E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FCC4DD-366C-1541-B3D8-64E7C8E6AB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D975C5-8AD4-A24B-BFB0-5659A0359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F44EE-3E77-F64D-996C-3B5F4F67D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8F21-3274-B44E-A147-4420FB451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0E94A5-C6F5-444F-B8F8-8709B3A9B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82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49A35-B305-AB4A-8805-4D640C4E1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2BD0DE-7D67-7749-8988-A5B6DE564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17E55-0422-E44A-8AB8-8F6BCC0E8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52676F-5055-1249-86A3-C50443BEF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890D76-FDCF-E943-AF05-DAAC40D22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61A1B3-BCD2-B34D-B511-277A6486C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A6034-D3F9-CE45-8C20-988ED5E7A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095B2-2005-DF49-8523-8C1113850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40DFE-B924-4646-9C80-15ABE85B8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325A0-02A1-C941-8295-0E2FC49F5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6EACD-16D6-7E49-8D50-7FC04FAA3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38F18-5E52-3547-808B-3EB68FEF5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7FE0D-0133-4840-9790-C3D5A71E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92F8E-91F9-024A-9269-52C541DED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485E5F-7393-5B44-AF5F-4AF30D0969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51689-EDB6-564C-916A-2BCEBC94E9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CABC4-F361-1C49-A5E7-4AA6719BE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E0CE1-5A94-BA4D-A4A9-27B312087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4A4B6-1EA6-1D4A-9B05-FA7E36633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2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9CE9-D936-8B49-AEA5-5C37A963C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243F1F-AF4A-8C4D-98C2-F08DC6D8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61338-B0C2-304E-9922-17731A254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5A9A9-7381-2D43-8406-9DF2FB257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BBEE5-0726-314C-B229-A23BCD75F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89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B214C2-DFC0-6F48-A223-B00B8F0DC7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6910E1-2B75-0D47-B87D-02C60F04A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13D15-126B-0747-A4AC-6AB5B9BC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872BC-0BBA-2545-B4AB-0E8CD689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6AED0-467E-4548-B0EE-6B120F41C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85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EBF453-0EEF-C147-B8DA-DCA32C6B8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80FEF-5DAF-894F-A0E9-5D53B883B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504A4-743E-FF4C-B32A-C92F8109F0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6930D-83F9-FC49-A3DD-793718D9CBCB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490DE-31B5-4442-9AA2-36747A798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E749E-975C-1C4C-A54F-A7365D666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E0F11-B837-BC43-AD59-9B19F59CA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1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9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9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9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EE139B-91C9-7E43-89D9-23ED33C85823}"/>
              </a:ext>
            </a:extLst>
          </p:cNvPr>
          <p:cNvSpPr/>
          <p:nvPr/>
        </p:nvSpPr>
        <p:spPr>
          <a:xfrm>
            <a:off x="1216742" y="1532347"/>
            <a:ext cx="9758516" cy="4203290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8AF803-A41E-D341-8E51-5587F7CDC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6742" y="1532347"/>
            <a:ext cx="9758516" cy="1977616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Helvetica" pitchFamily="2" charset="0"/>
              </a:rPr>
              <a:t>Lecture 1</a:t>
            </a:r>
            <a:br>
              <a:rPr lang="en-US" sz="5400" dirty="0">
                <a:latin typeface="Helvetica" pitchFamily="2" charset="0"/>
              </a:rPr>
            </a:br>
            <a:r>
              <a:rPr lang="en-US" sz="5400" dirty="0">
                <a:latin typeface="Helvetica" pitchFamily="2" charset="0"/>
              </a:rPr>
              <a:t>Intro to Modeling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F6FE47-81ED-254D-A8F6-BE9DFB7E7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587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2060"/>
                </a:solidFill>
                <a:latin typeface="Avenir Next" panose="020B0503020202020204" pitchFamily="34" charset="0"/>
              </a:rPr>
              <a:t>Micaela E. Martinez</a:t>
            </a:r>
          </a:p>
          <a:p>
            <a:r>
              <a:rPr lang="en-US" dirty="0">
                <a:solidFill>
                  <a:srgbClr val="002060"/>
                </a:solidFill>
                <a:latin typeface="Avenir Next" panose="020B0503020202020204" pitchFamily="34" charset="0"/>
              </a:rPr>
              <a:t>Emory University</a:t>
            </a:r>
          </a:p>
          <a:p>
            <a:endParaRPr lang="en-US" dirty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r>
              <a:rPr lang="en-US" sz="1600" dirty="0">
                <a:solidFill>
                  <a:srgbClr val="002060"/>
                </a:solidFill>
                <a:latin typeface="Avenir Next" panose="020B0503020202020204" pitchFamily="34" charset="0"/>
              </a:rPr>
              <a:t>slides in part adapted from </a:t>
            </a:r>
            <a:r>
              <a:rPr lang="en-US" sz="1600" dirty="0" err="1">
                <a:solidFill>
                  <a:srgbClr val="002060"/>
                </a:solidFill>
                <a:latin typeface="Avenir Next" panose="020B0503020202020204" pitchFamily="34" charset="0"/>
              </a:rPr>
              <a:t>Pej</a:t>
            </a:r>
            <a:r>
              <a:rPr lang="en-US" sz="1600" dirty="0">
                <a:solidFill>
                  <a:srgbClr val="002060"/>
                </a:solidFill>
                <a:latin typeface="Avenir Next" panose="020B0503020202020204" pitchFamily="34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venir Next" panose="020B0503020202020204" pitchFamily="34" charset="0"/>
              </a:rPr>
              <a:t>Rohani</a:t>
            </a:r>
            <a:r>
              <a:rPr lang="en-US" sz="1600" dirty="0">
                <a:solidFill>
                  <a:srgbClr val="002060"/>
                </a:solidFill>
                <a:latin typeface="Avenir Next" panose="020B0503020202020204" pitchFamily="34" charset="0"/>
              </a:rPr>
              <a:t> &amp; John Drake’s SISMID 2019 course materials</a:t>
            </a:r>
          </a:p>
        </p:txBody>
      </p:sp>
    </p:spTree>
    <p:extLst>
      <p:ext uri="{BB962C8B-B14F-4D97-AF65-F5344CB8AC3E}">
        <p14:creationId xmlns:p14="http://schemas.microsoft.com/office/powerpoint/2010/main" val="4102814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3EA787-392A-D347-B6C3-3DA3B3C3C53B}"/>
              </a:ext>
            </a:extLst>
          </p:cNvPr>
          <p:cNvSpPr txBox="1"/>
          <p:nvPr/>
        </p:nvSpPr>
        <p:spPr>
          <a:xfrm>
            <a:off x="1090253" y="426217"/>
            <a:ext cx="928273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atin typeface="Helvetica" pitchFamily="2" charset="0"/>
                <a:ea typeface="+mj-ea"/>
                <a:cs typeface="+mj-cs"/>
              </a:rPr>
              <a:t>Modeling Infectious Diseases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479F2B-1694-5E44-B3D2-9C3C26625C70}"/>
              </a:ext>
            </a:extLst>
          </p:cNvPr>
          <p:cNvSpPr txBox="1"/>
          <p:nvPr/>
        </p:nvSpPr>
        <p:spPr>
          <a:xfrm>
            <a:off x="496824" y="2268065"/>
            <a:ext cx="63155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Helvetica" pitchFamily="2" charset="0"/>
              </a:rPr>
              <a:t>Course Objectives: </a:t>
            </a:r>
          </a:p>
          <a:p>
            <a:endParaRPr lang="en-US" sz="2000" b="1" dirty="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Modeling 101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Basic Reproduction Ratio (R0)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Simple Epidemic Dynamics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Vaccination &amp; interventions</a:t>
            </a:r>
            <a:endParaRPr lang="en-US" sz="2000" dirty="0">
              <a:effectLst/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Heterogeneity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Modeling during a pandemic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Informing models with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Stochasticity and uncertainty</a:t>
            </a:r>
          </a:p>
          <a:p>
            <a:r>
              <a:rPr lang="en-US" sz="2000" dirty="0">
                <a:latin typeface="Helvetica" pitchFamily="2" charset="0"/>
              </a:rPr>
              <a:t> </a:t>
            </a:r>
            <a:endParaRPr lang="en-US" sz="2000" dirty="0">
              <a:effectLst/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22A552-5B2F-1847-859D-F211EDF47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044" y="2010514"/>
            <a:ext cx="6531844" cy="43382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0C46DF-0DAC-E341-B040-22B1D899D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831" y="1378501"/>
            <a:ext cx="3175000" cy="2032000"/>
          </a:xfrm>
          <a:prstGeom prst="rect">
            <a:avLst/>
          </a:prstGeom>
          <a:effectLst>
            <a:outerShdw blurRad="50800" dist="254000" dir="2700000" algn="tl" rotWithShape="0">
              <a:prstClr val="black">
                <a:alpha val="6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4979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23F13C-C18E-3844-8FEF-1B6B9CE18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771" y="0"/>
            <a:ext cx="930645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697EFB-AD62-3543-B578-B028CDA26E2F}"/>
              </a:ext>
            </a:extLst>
          </p:cNvPr>
          <p:cNvSpPr/>
          <p:nvPr/>
        </p:nvSpPr>
        <p:spPr>
          <a:xfrm>
            <a:off x="4454013" y="1814052"/>
            <a:ext cx="6076335" cy="1179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29F2ED-B8AB-A641-B50F-20962C757A1C}"/>
              </a:ext>
            </a:extLst>
          </p:cNvPr>
          <p:cNvSpPr/>
          <p:nvPr/>
        </p:nvSpPr>
        <p:spPr>
          <a:xfrm>
            <a:off x="1661652" y="398734"/>
            <a:ext cx="8978136" cy="1105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E62C75-D5F4-314C-B8FC-B7B5113F1CA1}"/>
              </a:ext>
            </a:extLst>
          </p:cNvPr>
          <p:cNvSpPr txBox="1"/>
          <p:nvPr/>
        </p:nvSpPr>
        <p:spPr>
          <a:xfrm>
            <a:off x="1442771" y="443016"/>
            <a:ext cx="930645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venir Book" panose="02000503020000020003" pitchFamily="2" charset="0"/>
              </a:rPr>
              <a:t>Many ways to study infectious diseases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4B5C2E-AEE4-6643-9A2B-32984235F4DD}"/>
              </a:ext>
            </a:extLst>
          </p:cNvPr>
          <p:cNvSpPr txBox="1"/>
          <p:nvPr/>
        </p:nvSpPr>
        <p:spPr>
          <a:xfrm>
            <a:off x="6250898" y="1369745"/>
            <a:ext cx="43341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Avenir Book" panose="02000503020000020003" pitchFamily="2" charset="0"/>
              </a:rPr>
              <a:t>Some disciplines focus on 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venir Book" panose="02000503020000020003" pitchFamily="2" charset="0"/>
              </a:rPr>
              <a:t>infectious diseases from the:</a:t>
            </a:r>
          </a:p>
          <a:p>
            <a:pPr algn="ctr"/>
            <a:endParaRPr lang="en-US" sz="2400" dirty="0">
              <a:solidFill>
                <a:srgbClr val="002060"/>
              </a:solidFill>
              <a:latin typeface="Avenir Book" panose="02000503020000020003" pitchFamily="2" charset="0"/>
            </a:endParaRP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venir Book" panose="02000503020000020003" pitchFamily="2" charset="0"/>
              </a:rPr>
              <a:t> (1) individual level 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venir Book" panose="02000503020000020003" pitchFamily="2" charset="0"/>
              </a:rPr>
              <a:t>(2) within-host scale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venir Book" panose="02000503020000020003" pitchFamily="2" charset="0"/>
              </a:rPr>
              <a:t>(3) microbe perspective</a:t>
            </a:r>
          </a:p>
          <a:p>
            <a:pPr algn="ctr"/>
            <a:endParaRPr lang="en-US" sz="2400" dirty="0">
              <a:solidFill>
                <a:srgbClr val="002060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98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7E62C75-D5F4-314C-B8FC-B7B5113F1CA1}"/>
              </a:ext>
            </a:extLst>
          </p:cNvPr>
          <p:cNvSpPr txBox="1"/>
          <p:nvPr/>
        </p:nvSpPr>
        <p:spPr>
          <a:xfrm>
            <a:off x="0" y="443016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venir Book" panose="02000503020000020003" pitchFamily="2" charset="0"/>
              </a:rPr>
              <a:t>Agents of infectious diseases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A21EE6-C753-604F-B72C-5E97CA12B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72" y="1618804"/>
            <a:ext cx="10852256" cy="44222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440444-89F1-B943-A4E6-659D300FF0CB}"/>
              </a:ext>
            </a:extLst>
          </p:cNvPr>
          <p:cNvSpPr/>
          <p:nvPr/>
        </p:nvSpPr>
        <p:spPr>
          <a:xfrm>
            <a:off x="4452079" y="1873770"/>
            <a:ext cx="1169232" cy="284814"/>
          </a:xfrm>
          <a:prstGeom prst="rect">
            <a:avLst/>
          </a:prstGeom>
          <a:solidFill>
            <a:srgbClr val="4181FF"/>
          </a:solidFill>
          <a:ln>
            <a:solidFill>
              <a:srgbClr val="418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6FBA52-6EA8-1E4A-BE38-4F7F6172CC1D}"/>
              </a:ext>
            </a:extLst>
          </p:cNvPr>
          <p:cNvSpPr/>
          <p:nvPr/>
        </p:nvSpPr>
        <p:spPr>
          <a:xfrm>
            <a:off x="9696431" y="1873770"/>
            <a:ext cx="1563239" cy="284814"/>
          </a:xfrm>
          <a:prstGeom prst="rect">
            <a:avLst/>
          </a:prstGeom>
          <a:solidFill>
            <a:srgbClr val="E01F01"/>
          </a:solidFill>
          <a:ln>
            <a:solidFill>
              <a:srgbClr val="E01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05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6477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venir Book" panose="02000503020000020003" pitchFamily="2" charset="0"/>
              </a:rPr>
              <a:t>Epidemiology &amp; Disease Ecology focus on the population-level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48070" y="2166730"/>
            <a:ext cx="550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Insert a schematic of who infects who</a:t>
            </a:r>
          </a:p>
        </p:txBody>
      </p:sp>
      <p:sp>
        <p:nvSpPr>
          <p:cNvPr id="7" name="Rectangle 6"/>
          <p:cNvSpPr/>
          <p:nvPr/>
        </p:nvSpPr>
        <p:spPr>
          <a:xfrm>
            <a:off x="201420" y="1334217"/>
            <a:ext cx="11775721" cy="5418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57199" y="2786743"/>
            <a:ext cx="1284515" cy="2481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1733211" y="1727473"/>
            <a:ext cx="1284515" cy="24819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2675509" y="3866377"/>
            <a:ext cx="1284515" cy="2481943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1571569" y="3230376"/>
            <a:ext cx="487475" cy="4242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1641181" y="4733279"/>
            <a:ext cx="1134861" cy="4242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813124" y="1434672"/>
            <a:ext cx="867638" cy="1676452"/>
          </a:xfrm>
          <a:prstGeom prst="rect">
            <a:avLst/>
          </a:prstGeom>
        </p:spPr>
      </p:pic>
      <p:sp>
        <p:nvSpPr>
          <p:cNvPr id="24" name="Right Arrow 23"/>
          <p:cNvSpPr/>
          <p:nvPr/>
        </p:nvSpPr>
        <p:spPr>
          <a:xfrm>
            <a:off x="2970931" y="2625404"/>
            <a:ext cx="976776" cy="317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967423" y="3127902"/>
            <a:ext cx="867638" cy="1676452"/>
          </a:xfrm>
          <a:prstGeom prst="rect">
            <a:avLst/>
          </a:prstGeom>
        </p:spPr>
      </p:pic>
      <p:sp>
        <p:nvSpPr>
          <p:cNvPr id="29" name="Right Arrow 28"/>
          <p:cNvSpPr/>
          <p:nvPr/>
        </p:nvSpPr>
        <p:spPr>
          <a:xfrm rot="2265306">
            <a:off x="2861453" y="3297827"/>
            <a:ext cx="1306613" cy="27301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640246" y="4162275"/>
            <a:ext cx="867638" cy="16764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947431" y="5070637"/>
            <a:ext cx="867638" cy="1676452"/>
          </a:xfrm>
          <a:prstGeom prst="rect">
            <a:avLst/>
          </a:prstGeom>
        </p:spPr>
      </p:pic>
      <p:sp>
        <p:nvSpPr>
          <p:cNvPr id="32" name="Right Arrow 31"/>
          <p:cNvSpPr/>
          <p:nvPr/>
        </p:nvSpPr>
        <p:spPr>
          <a:xfrm>
            <a:off x="3801707" y="4804354"/>
            <a:ext cx="976776" cy="317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2265306">
            <a:off x="3711788" y="5420040"/>
            <a:ext cx="425966" cy="2230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5270736" y="1378022"/>
            <a:ext cx="605216" cy="116939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210599" y="3356884"/>
            <a:ext cx="605216" cy="116939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533634" y="4099287"/>
            <a:ext cx="605216" cy="116939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151740" y="5001065"/>
            <a:ext cx="605216" cy="116939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004307" y="3348364"/>
            <a:ext cx="605216" cy="116939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850612" y="2060977"/>
            <a:ext cx="605216" cy="116939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041450" y="2102611"/>
            <a:ext cx="605216" cy="1169399"/>
          </a:xfrm>
          <a:prstGeom prst="rect">
            <a:avLst/>
          </a:prstGeom>
        </p:spPr>
      </p:pic>
      <p:sp>
        <p:nvSpPr>
          <p:cNvPr id="42" name="Right Arrow 41"/>
          <p:cNvSpPr/>
          <p:nvPr/>
        </p:nvSpPr>
        <p:spPr>
          <a:xfrm rot="2265306">
            <a:off x="4561372" y="2395048"/>
            <a:ext cx="425966" cy="2230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>
            <a:off x="4543408" y="1572743"/>
            <a:ext cx="727328" cy="22195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 rot="20067959">
            <a:off x="4700812" y="3144053"/>
            <a:ext cx="1504848" cy="2090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>
            <a:off x="4698547" y="3874632"/>
            <a:ext cx="1618674" cy="18299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 rot="20471155">
            <a:off x="5404239" y="4610810"/>
            <a:ext cx="1685064" cy="2479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/>
          <p:cNvSpPr/>
          <p:nvPr/>
        </p:nvSpPr>
        <p:spPr>
          <a:xfrm rot="20984842" flipV="1">
            <a:off x="5587959" y="4866763"/>
            <a:ext cx="2077806" cy="26747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 flipV="1">
            <a:off x="4764191" y="6086458"/>
            <a:ext cx="1783610" cy="20086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563351" y="5569427"/>
            <a:ext cx="605216" cy="1169399"/>
          </a:xfrm>
          <a:prstGeom prst="rect">
            <a:avLst/>
          </a:prstGeom>
        </p:spPr>
      </p:pic>
      <p:sp>
        <p:nvSpPr>
          <p:cNvPr id="50" name="Right Arrow 49"/>
          <p:cNvSpPr/>
          <p:nvPr/>
        </p:nvSpPr>
        <p:spPr>
          <a:xfrm rot="20652709" flipV="1">
            <a:off x="4625638" y="5527578"/>
            <a:ext cx="2392369" cy="26462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71569" y="1378022"/>
            <a:ext cx="7480991" cy="5369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30" y="1764724"/>
            <a:ext cx="1072473" cy="92409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940907B-3910-6541-A089-94541383CBDB}"/>
              </a:ext>
            </a:extLst>
          </p:cNvPr>
          <p:cNvSpPr txBox="1"/>
          <p:nvPr/>
        </p:nvSpPr>
        <p:spPr>
          <a:xfrm>
            <a:off x="7082341" y="1303104"/>
            <a:ext cx="46197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Avenir Book" panose="02000503020000020003" pitchFamily="2" charset="0"/>
              </a:rPr>
              <a:t>Concept: We can track the movement of pathogens throughout </a:t>
            </a:r>
            <a:r>
              <a:rPr lang="en-US" sz="3200" u="sng" dirty="0">
                <a:solidFill>
                  <a:schemeClr val="accent6">
                    <a:lumMod val="75000"/>
                  </a:schemeClr>
                </a:solidFill>
                <a:latin typeface="Avenir Book" panose="02000503020000020003" pitchFamily="2" charset="0"/>
              </a:rPr>
              <a:t>populations</a:t>
            </a:r>
          </a:p>
        </p:txBody>
      </p:sp>
    </p:spTree>
    <p:extLst>
      <p:ext uri="{BB962C8B-B14F-4D97-AF65-F5344CB8AC3E}">
        <p14:creationId xmlns:p14="http://schemas.microsoft.com/office/powerpoint/2010/main" val="110290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48070" y="2166730"/>
            <a:ext cx="550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Insert a schematic of who infects who</a:t>
            </a:r>
          </a:p>
        </p:txBody>
      </p:sp>
      <p:sp>
        <p:nvSpPr>
          <p:cNvPr id="7" name="Rectangle 6"/>
          <p:cNvSpPr/>
          <p:nvPr/>
        </p:nvSpPr>
        <p:spPr>
          <a:xfrm>
            <a:off x="201420" y="1334217"/>
            <a:ext cx="11775721" cy="5418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57199" y="2786743"/>
            <a:ext cx="1284515" cy="2481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1733211" y="1727473"/>
            <a:ext cx="1284515" cy="24819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2675509" y="3866377"/>
            <a:ext cx="1284515" cy="2481943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1571569" y="3230376"/>
            <a:ext cx="487475" cy="4242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1641181" y="4733279"/>
            <a:ext cx="1134861" cy="4242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813124" y="1434672"/>
            <a:ext cx="867638" cy="1676452"/>
          </a:xfrm>
          <a:prstGeom prst="rect">
            <a:avLst/>
          </a:prstGeom>
        </p:spPr>
      </p:pic>
      <p:sp>
        <p:nvSpPr>
          <p:cNvPr id="24" name="Right Arrow 23"/>
          <p:cNvSpPr/>
          <p:nvPr/>
        </p:nvSpPr>
        <p:spPr>
          <a:xfrm>
            <a:off x="2970931" y="2625404"/>
            <a:ext cx="976776" cy="317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967423" y="3127902"/>
            <a:ext cx="867638" cy="1676452"/>
          </a:xfrm>
          <a:prstGeom prst="rect">
            <a:avLst/>
          </a:prstGeom>
        </p:spPr>
      </p:pic>
      <p:sp>
        <p:nvSpPr>
          <p:cNvPr id="29" name="Right Arrow 28"/>
          <p:cNvSpPr/>
          <p:nvPr/>
        </p:nvSpPr>
        <p:spPr>
          <a:xfrm rot="2265306">
            <a:off x="2861453" y="3297827"/>
            <a:ext cx="1306613" cy="27301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640246" y="4162275"/>
            <a:ext cx="867638" cy="16764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3947431" y="5070637"/>
            <a:ext cx="867638" cy="1676452"/>
          </a:xfrm>
          <a:prstGeom prst="rect">
            <a:avLst/>
          </a:prstGeom>
        </p:spPr>
      </p:pic>
      <p:sp>
        <p:nvSpPr>
          <p:cNvPr id="32" name="Right Arrow 31"/>
          <p:cNvSpPr/>
          <p:nvPr/>
        </p:nvSpPr>
        <p:spPr>
          <a:xfrm>
            <a:off x="3801707" y="4804354"/>
            <a:ext cx="976776" cy="317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2265306">
            <a:off x="3711788" y="5420040"/>
            <a:ext cx="425966" cy="2230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5270736" y="1378022"/>
            <a:ext cx="605216" cy="116939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210599" y="3356884"/>
            <a:ext cx="605216" cy="116939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533634" y="4099287"/>
            <a:ext cx="605216" cy="116939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151740" y="5001065"/>
            <a:ext cx="605216" cy="116939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7004307" y="3348364"/>
            <a:ext cx="605216" cy="116939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4850612" y="2060977"/>
            <a:ext cx="605216" cy="116939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041450" y="2102611"/>
            <a:ext cx="605216" cy="1169399"/>
          </a:xfrm>
          <a:prstGeom prst="rect">
            <a:avLst/>
          </a:prstGeom>
        </p:spPr>
      </p:pic>
      <p:sp>
        <p:nvSpPr>
          <p:cNvPr id="42" name="Right Arrow 41"/>
          <p:cNvSpPr/>
          <p:nvPr/>
        </p:nvSpPr>
        <p:spPr>
          <a:xfrm rot="2265306">
            <a:off x="4561372" y="2395048"/>
            <a:ext cx="425966" cy="2230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>
            <a:off x="4543408" y="1572743"/>
            <a:ext cx="727328" cy="22195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 rot="20067959">
            <a:off x="4700812" y="3144053"/>
            <a:ext cx="1504848" cy="2090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>
            <a:off x="4698547" y="3874632"/>
            <a:ext cx="1618674" cy="18299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 rot="20471155">
            <a:off x="5404239" y="4610810"/>
            <a:ext cx="1685064" cy="2479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/>
          <p:cNvSpPr/>
          <p:nvPr/>
        </p:nvSpPr>
        <p:spPr>
          <a:xfrm rot="20984842" flipV="1">
            <a:off x="5587959" y="4866763"/>
            <a:ext cx="2077806" cy="26747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 flipV="1">
            <a:off x="4764191" y="6086458"/>
            <a:ext cx="1783610" cy="20086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3338" r="39787" b="4503"/>
          <a:stretch/>
        </p:blipFill>
        <p:spPr>
          <a:xfrm>
            <a:off x="6563351" y="5569427"/>
            <a:ext cx="605216" cy="1169399"/>
          </a:xfrm>
          <a:prstGeom prst="rect">
            <a:avLst/>
          </a:prstGeom>
        </p:spPr>
      </p:pic>
      <p:sp>
        <p:nvSpPr>
          <p:cNvPr id="50" name="Right Arrow 49"/>
          <p:cNvSpPr/>
          <p:nvPr/>
        </p:nvSpPr>
        <p:spPr>
          <a:xfrm rot="20652709" flipV="1">
            <a:off x="4625638" y="5527578"/>
            <a:ext cx="2392369" cy="26462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30" y="1764724"/>
            <a:ext cx="1072473" cy="92409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7A223B5-A014-6343-A5CD-58233F90886F}"/>
              </a:ext>
            </a:extLst>
          </p:cNvPr>
          <p:cNvSpPr txBox="1"/>
          <p:nvPr/>
        </p:nvSpPr>
        <p:spPr>
          <a:xfrm>
            <a:off x="7082341" y="1303104"/>
            <a:ext cx="46197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Avenir Book" panose="02000503020000020003" pitchFamily="2" charset="0"/>
              </a:rPr>
              <a:t>Concept: We can track the movement of pathogens throughout </a:t>
            </a:r>
            <a:r>
              <a:rPr lang="en-US" sz="3200" u="sng" dirty="0">
                <a:solidFill>
                  <a:schemeClr val="accent6">
                    <a:lumMod val="75000"/>
                  </a:schemeClr>
                </a:solidFill>
                <a:latin typeface="Avenir Book" panose="02000503020000020003" pitchFamily="2" charset="0"/>
              </a:rPr>
              <a:t>populations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09DFC8E-6DCA-3145-B5FD-4B8B12E1C16A}"/>
              </a:ext>
            </a:extLst>
          </p:cNvPr>
          <p:cNvSpPr txBox="1"/>
          <p:nvPr/>
        </p:nvSpPr>
        <p:spPr>
          <a:xfrm>
            <a:off x="0" y="56477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venir Book" panose="02000503020000020003" pitchFamily="2" charset="0"/>
              </a:rPr>
              <a:t>Epidemiology &amp; Disease Ecology focus on the population-level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55B0532-1B47-2047-97D9-404DF199E611}"/>
              </a:ext>
            </a:extLst>
          </p:cNvPr>
          <p:cNvSpPr txBox="1"/>
          <p:nvPr/>
        </p:nvSpPr>
        <p:spPr>
          <a:xfrm>
            <a:off x="8604846" y="3535416"/>
            <a:ext cx="338934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372C4"/>
                </a:solidFill>
                <a:latin typeface="Avenir Book" panose="02000503020000020003" pitchFamily="2" charset="0"/>
              </a:rPr>
              <a:t>A transmission chain is the set of infection events that occur as a pathogen moves through a population.</a:t>
            </a:r>
            <a:endParaRPr lang="en-US" sz="2800" u="sng" dirty="0">
              <a:solidFill>
                <a:srgbClr val="4372C4"/>
              </a:solidFill>
              <a:latin typeface="Avenir Book" panose="02000503020000020003" pitchFamily="2" charset="0"/>
            </a:endParaRPr>
          </a:p>
        </p:txBody>
      </p:sp>
      <p:pic>
        <p:nvPicPr>
          <p:cNvPr id="53" name="Graphic 52" descr="Flag">
            <a:extLst>
              <a:ext uri="{FF2B5EF4-FFF2-40B4-BE49-F238E27FC236}">
                <a16:creationId xmlns:a16="http://schemas.microsoft.com/office/drawing/2014/main" id="{08AD9694-F4B2-1F40-B7A6-6CECC104E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79" y="5726241"/>
            <a:ext cx="1020848" cy="102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52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3CCB06-182C-5B46-AE67-05C065AED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630" y="0"/>
            <a:ext cx="8465524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13435C3C-CF93-8144-A61D-0F2F6CEC287D}"/>
              </a:ext>
            </a:extLst>
          </p:cNvPr>
          <p:cNvSpPr txBox="1">
            <a:spLocks/>
          </p:cNvSpPr>
          <p:nvPr/>
        </p:nvSpPr>
        <p:spPr>
          <a:xfrm>
            <a:off x="1736630" y="4859010"/>
            <a:ext cx="4412565" cy="194485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Avenir Next" panose="020B0503020202020204" pitchFamily="34" charset="0"/>
              </a:rPr>
              <a:t>What pathogen is causing the illness?</a:t>
            </a:r>
          </a:p>
          <a:p>
            <a:endParaRPr lang="en-US" sz="1800" dirty="0">
              <a:latin typeface="Avenir Next" panose="020B0503020202020204" pitchFamily="34" charset="0"/>
            </a:endParaRPr>
          </a:p>
          <a:p>
            <a:r>
              <a:rPr lang="en-US" sz="1800" dirty="0">
                <a:latin typeface="Avenir Next" panose="020B0503020202020204" pitchFamily="34" charset="0"/>
              </a:rPr>
              <a:t>Is it a novel pathogen?</a:t>
            </a:r>
          </a:p>
          <a:p>
            <a:endParaRPr lang="en-US" sz="1800" dirty="0">
              <a:latin typeface="Avenir Next" panose="020B0503020202020204" pitchFamily="34" charset="0"/>
            </a:endParaRPr>
          </a:p>
          <a:p>
            <a:r>
              <a:rPr lang="en-US" sz="1800" dirty="0">
                <a:latin typeface="Avenir Next" panose="020B0503020202020204" pitchFamily="34" charset="0"/>
              </a:rPr>
              <a:t>Is there a vaccine or treatment?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60A780-677B-6E4A-A313-979436F3DBDF}"/>
              </a:ext>
            </a:extLst>
          </p:cNvPr>
          <p:cNvSpPr txBox="1"/>
          <p:nvPr/>
        </p:nvSpPr>
        <p:spPr>
          <a:xfrm>
            <a:off x="1736630" y="295422"/>
            <a:ext cx="8465524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3600" dirty="0">
              <a:latin typeface="Avenir Book" panose="02000503020000020003" pitchFamily="2" charset="0"/>
            </a:endParaRPr>
          </a:p>
          <a:p>
            <a:pPr algn="ctr"/>
            <a:r>
              <a:rPr lang="en-US" sz="3600" dirty="0">
                <a:latin typeface="Avenir Book" panose="02000503020000020003" pitchFamily="2" charset="0"/>
              </a:rPr>
              <a:t>The use of time series data</a:t>
            </a:r>
          </a:p>
          <a:p>
            <a:pPr algn="ctr"/>
            <a:endParaRPr lang="en-US" sz="3600" dirty="0">
              <a:latin typeface="Avenir Book" panose="02000503020000020003" pitchFamily="2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776AEAD-1563-0842-A875-566A11FA6388}"/>
              </a:ext>
            </a:extLst>
          </p:cNvPr>
          <p:cNvSpPr txBox="1">
            <a:spLocks/>
          </p:cNvSpPr>
          <p:nvPr/>
        </p:nvSpPr>
        <p:spPr>
          <a:xfrm>
            <a:off x="6461762" y="2006218"/>
            <a:ext cx="3019864" cy="67790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Avenir Next" panose="020B0503020202020204" pitchFamily="34" charset="0"/>
              </a:rPr>
              <a:t>1978 outbreak in a British boarding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A66F26-CF8F-A546-BC8F-1E23ACB08079}"/>
              </a:ext>
            </a:extLst>
          </p:cNvPr>
          <p:cNvSpPr txBox="1"/>
          <p:nvPr/>
        </p:nvSpPr>
        <p:spPr>
          <a:xfrm rot="16200000">
            <a:off x="4584603" y="3812322"/>
            <a:ext cx="33036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  <a:cs typeface="Arial" panose="020B0604020202020204" pitchFamily="34" charset="0"/>
              </a:rPr>
              <a:t>Students confined to bed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327F04C-DCB2-8041-9020-EF56D2982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74" y="1655712"/>
            <a:ext cx="5501391" cy="290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0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6BA365-3168-044F-9BD5-87BC478EB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379" y="0"/>
            <a:ext cx="882724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FAD2D0-F0E7-E543-93E6-F270F6F86C76}"/>
              </a:ext>
            </a:extLst>
          </p:cNvPr>
          <p:cNvSpPr txBox="1"/>
          <p:nvPr/>
        </p:nvSpPr>
        <p:spPr>
          <a:xfrm>
            <a:off x="2011940" y="5472072"/>
            <a:ext cx="1617785" cy="738664"/>
          </a:xfrm>
          <a:prstGeom prst="rect">
            <a:avLst/>
          </a:prstGeom>
          <a:solidFill>
            <a:srgbClr val="CBF1FE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What allows a pathogen to enter the population?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78F4FC-07D8-7A44-9E3B-9DEDA91F9643}"/>
              </a:ext>
            </a:extLst>
          </p:cNvPr>
          <p:cNvSpPr txBox="1"/>
          <p:nvPr/>
        </p:nvSpPr>
        <p:spPr>
          <a:xfrm>
            <a:off x="1682379" y="98475"/>
            <a:ext cx="8827241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3600" dirty="0">
              <a:latin typeface="Avenir Book" panose="02000503020000020003" pitchFamily="2" charset="0"/>
            </a:endParaRPr>
          </a:p>
          <a:p>
            <a:pPr algn="ctr"/>
            <a:r>
              <a:rPr lang="en-US" sz="3600" dirty="0">
                <a:latin typeface="Avenir Book" panose="02000503020000020003" pitchFamily="2" charset="0"/>
              </a:rPr>
              <a:t>Biological questions we can ask of </a:t>
            </a:r>
          </a:p>
          <a:p>
            <a:pPr algn="ctr"/>
            <a:r>
              <a:rPr lang="en-US" sz="3600" dirty="0">
                <a:latin typeface="Avenir Book" panose="02000503020000020003" pitchFamily="2" charset="0"/>
              </a:rPr>
              <a:t>time series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B4C3D0-69D9-FA4F-B443-4653FDA13C4C}"/>
              </a:ext>
            </a:extLst>
          </p:cNvPr>
          <p:cNvSpPr txBox="1"/>
          <p:nvPr/>
        </p:nvSpPr>
        <p:spPr>
          <a:xfrm rot="16200000">
            <a:off x="1793240" y="3635587"/>
            <a:ext cx="33036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  <a:cs typeface="Arial" panose="020B0604020202020204" pitchFamily="34" charset="0"/>
              </a:rPr>
              <a:t>Students confined to bed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15D354-E24D-D34C-906E-DAE3D20726B3}"/>
              </a:ext>
            </a:extLst>
          </p:cNvPr>
          <p:cNvSpPr/>
          <p:nvPr/>
        </p:nvSpPr>
        <p:spPr>
          <a:xfrm>
            <a:off x="1682379" y="1648918"/>
            <a:ext cx="1578013" cy="1274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07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404F04-D518-8544-9A48-E664092E9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197" y="0"/>
            <a:ext cx="9155604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99D5FE-A121-BA40-8ADD-1F2BA17AA7B0}"/>
              </a:ext>
            </a:extLst>
          </p:cNvPr>
          <p:cNvSpPr txBox="1"/>
          <p:nvPr/>
        </p:nvSpPr>
        <p:spPr>
          <a:xfrm>
            <a:off x="1682379" y="98475"/>
            <a:ext cx="8827241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3600" dirty="0">
              <a:latin typeface="Avenir Book" panose="02000503020000020003" pitchFamily="2" charset="0"/>
            </a:endParaRPr>
          </a:p>
          <a:p>
            <a:pPr algn="ctr"/>
            <a:r>
              <a:rPr lang="en-US" sz="3600" dirty="0">
                <a:latin typeface="Avenir Book" panose="02000503020000020003" pitchFamily="2" charset="0"/>
              </a:rPr>
              <a:t>Questions about interventions we can ask of time series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EFE86D-CEE0-E44C-B02E-8630ECB3AE88}"/>
              </a:ext>
            </a:extLst>
          </p:cNvPr>
          <p:cNvSpPr txBox="1"/>
          <p:nvPr/>
        </p:nvSpPr>
        <p:spPr>
          <a:xfrm>
            <a:off x="1944208" y="2457938"/>
            <a:ext cx="13916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How to prevent spatial spread?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B9FF70-5846-B74B-955F-FA256C533B06}"/>
              </a:ext>
            </a:extLst>
          </p:cNvPr>
          <p:cNvSpPr txBox="1"/>
          <p:nvPr/>
        </p:nvSpPr>
        <p:spPr>
          <a:xfrm rot="16200000">
            <a:off x="2110060" y="3672265"/>
            <a:ext cx="33036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  <a:cs typeface="Arial" panose="020B0604020202020204" pitchFamily="34" charset="0"/>
              </a:rPr>
              <a:t>Students confined to bed</a:t>
            </a:r>
          </a:p>
        </p:txBody>
      </p:sp>
    </p:spTree>
    <p:extLst>
      <p:ext uri="{BB962C8B-B14F-4D97-AF65-F5344CB8AC3E}">
        <p14:creationId xmlns:p14="http://schemas.microsoft.com/office/powerpoint/2010/main" val="2084670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99D5FE-A121-BA40-8ADD-1F2BA17AA7B0}"/>
              </a:ext>
            </a:extLst>
          </p:cNvPr>
          <p:cNvSpPr txBox="1"/>
          <p:nvPr/>
        </p:nvSpPr>
        <p:spPr>
          <a:xfrm>
            <a:off x="9267909" y="2023110"/>
            <a:ext cx="2469624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latin typeface="+mj-lt"/>
                <a:ea typeface="+mj-ea"/>
                <a:cs typeface="+mj-cs"/>
              </a:rPr>
              <a:t>The shape of the epidemic curve contains information about transmission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185BD2-302B-FB42-A995-D83CF0BA2D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90" r="1" b="1768"/>
          <a:stretch/>
        </p:blipFill>
        <p:spPr>
          <a:xfrm>
            <a:off x="545238" y="858525"/>
            <a:ext cx="7608304" cy="521190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27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99D5FE-A121-BA40-8ADD-1F2BA17AA7B0}"/>
              </a:ext>
            </a:extLst>
          </p:cNvPr>
          <p:cNvSpPr txBox="1"/>
          <p:nvPr/>
        </p:nvSpPr>
        <p:spPr>
          <a:xfrm>
            <a:off x="9267909" y="2023110"/>
            <a:ext cx="2469624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dirty="0">
                <a:latin typeface="Avenir Book" panose="02000503020000020003" pitchFamily="2" charset="0"/>
                <a:ea typeface="+mj-ea"/>
                <a:cs typeface="+mj-cs"/>
              </a:rPr>
              <a:t>What is a model?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72A282-DA6E-EA40-8A2A-79B259525D51}"/>
              </a:ext>
            </a:extLst>
          </p:cNvPr>
          <p:cNvSpPr txBox="1"/>
          <p:nvPr/>
        </p:nvSpPr>
        <p:spPr>
          <a:xfrm>
            <a:off x="877530" y="832987"/>
            <a:ext cx="74017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Different types of models: </a:t>
            </a:r>
          </a:p>
          <a:p>
            <a:endParaRPr lang="en-US" sz="2400" dirty="0">
              <a:effectLst/>
              <a:latin typeface="Avenir Book" panose="02000503020000020003" pitchFamily="2" charset="0"/>
            </a:endParaRPr>
          </a:p>
          <a:p>
            <a:r>
              <a:rPr lang="en-US" sz="2400" dirty="0">
                <a:latin typeface="Avenir Book" panose="02000503020000020003" pitchFamily="2" charset="0"/>
              </a:rPr>
              <a:t>A </a:t>
            </a:r>
            <a:r>
              <a:rPr lang="en-US" sz="2400" b="1" dirty="0">
                <a:latin typeface="Avenir Book" panose="02000503020000020003" pitchFamily="2" charset="0"/>
              </a:rPr>
              <a:t>mathematical model </a:t>
            </a:r>
            <a:r>
              <a:rPr lang="en-US" sz="2400" dirty="0">
                <a:latin typeface="Avenir Book" panose="02000503020000020003" pitchFamily="2" charset="0"/>
              </a:rPr>
              <a:t>is a set of equations that describe behavior of a system; such as a biological system, a physical system, a technology or social system. </a:t>
            </a:r>
          </a:p>
          <a:p>
            <a:r>
              <a:rPr lang="en-US" sz="2400" dirty="0">
                <a:latin typeface="Avenir Book" panose="02000503020000020003" pitchFamily="2" charset="0"/>
              </a:rPr>
              <a:t> </a:t>
            </a:r>
            <a:endParaRPr lang="en-US" sz="2400" dirty="0">
              <a:effectLst/>
              <a:latin typeface="Avenir Book" panose="02000503020000020003" pitchFamily="2" charset="0"/>
            </a:endParaRPr>
          </a:p>
          <a:p>
            <a:r>
              <a:rPr lang="en-US" sz="2400" dirty="0">
                <a:latin typeface="Avenir Book" panose="02000503020000020003" pitchFamily="2" charset="0"/>
              </a:rPr>
              <a:t>A </a:t>
            </a:r>
            <a:r>
              <a:rPr lang="en-US" sz="2400" b="1" dirty="0">
                <a:latin typeface="Avenir Book" panose="02000503020000020003" pitchFamily="2" charset="0"/>
              </a:rPr>
              <a:t>statistical model </a:t>
            </a:r>
            <a:r>
              <a:rPr lang="en-US" sz="2400" dirty="0">
                <a:latin typeface="Avenir Book" panose="02000503020000020003" pitchFamily="2" charset="0"/>
              </a:rPr>
              <a:t>describes relationships between observed quantities and independent variables </a:t>
            </a:r>
          </a:p>
          <a:p>
            <a:endParaRPr lang="en-US" sz="2400" dirty="0">
              <a:effectLst/>
              <a:latin typeface="Avenir Book" panose="02000503020000020003" pitchFamily="2" charset="0"/>
            </a:endParaRPr>
          </a:p>
          <a:p>
            <a:r>
              <a:rPr lang="en-US" sz="2400" dirty="0">
                <a:latin typeface="Avenir Book" panose="02000503020000020003" pitchFamily="2" charset="0"/>
              </a:rPr>
              <a:t>Developing a mathematical model is different from </a:t>
            </a:r>
            <a:br>
              <a:rPr lang="en-US" sz="2400" dirty="0">
                <a:latin typeface="Avenir Book" panose="02000503020000020003" pitchFamily="2" charset="0"/>
              </a:rPr>
            </a:br>
            <a:r>
              <a:rPr lang="en-US" sz="2400" dirty="0">
                <a:latin typeface="Avenir Book" panose="02000503020000020003" pitchFamily="2" charset="0"/>
              </a:rPr>
              <a:t>statistical analyses of data </a:t>
            </a:r>
            <a:endParaRPr lang="en-US" sz="2400" dirty="0">
              <a:effectLst/>
              <a:latin typeface="Avenir Book" panose="02000503020000020003" pitchFamily="2" charset="0"/>
            </a:endParaRPr>
          </a:p>
          <a:p>
            <a:endParaRPr lang="en-US" sz="2400" dirty="0">
              <a:latin typeface="Avenir Book" panose="02000503020000020003" pitchFamily="2" charset="0"/>
            </a:endParaRPr>
          </a:p>
        </p:txBody>
      </p:sp>
      <p:pic>
        <p:nvPicPr>
          <p:cNvPr id="8" name="Graphic 7" descr="Flag">
            <a:extLst>
              <a:ext uri="{FF2B5EF4-FFF2-40B4-BE49-F238E27FC236}">
                <a16:creationId xmlns:a16="http://schemas.microsoft.com/office/drawing/2014/main" id="{42002108-6C95-DB47-931D-25D811C6B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79" y="5726241"/>
            <a:ext cx="1020848" cy="102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10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398D5E-EB73-6341-B21A-9CBFE2E02902}"/>
              </a:ext>
            </a:extLst>
          </p:cNvPr>
          <p:cNvSpPr/>
          <p:nvPr/>
        </p:nvSpPr>
        <p:spPr>
          <a:xfrm>
            <a:off x="1525720" y="0"/>
            <a:ext cx="933880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404328-BE20-0B48-A683-49796343A4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925"/>
          <a:stretch/>
        </p:blipFill>
        <p:spPr>
          <a:xfrm>
            <a:off x="1525720" y="1297858"/>
            <a:ext cx="9338807" cy="55601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C5E86F-B5C7-3D43-BE15-5FDC642BCFAC}"/>
              </a:ext>
            </a:extLst>
          </p:cNvPr>
          <p:cNvSpPr txBox="1"/>
          <p:nvPr/>
        </p:nvSpPr>
        <p:spPr>
          <a:xfrm>
            <a:off x="1525720" y="104903"/>
            <a:ext cx="933880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venir Book" panose="02000503020000020003" pitchFamily="2" charset="0"/>
              </a:rPr>
              <a:t>Mathematical models are abstractions </a:t>
            </a:r>
          </a:p>
          <a:p>
            <a:pPr algn="ctr"/>
            <a:r>
              <a:rPr lang="en-US" sz="3600" dirty="0">
                <a:latin typeface="Avenir Book" panose="02000503020000020003" pitchFamily="2" charset="0"/>
              </a:rPr>
              <a:t>of reality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8FF1256-2852-8A44-9ED4-DAC4F7408F94}"/>
              </a:ext>
            </a:extLst>
          </p:cNvPr>
          <p:cNvSpPr txBox="1">
            <a:spLocks/>
          </p:cNvSpPr>
          <p:nvPr/>
        </p:nvSpPr>
        <p:spPr>
          <a:xfrm>
            <a:off x="7984269" y="2512935"/>
            <a:ext cx="2880257" cy="67790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70C0"/>
                </a:solidFill>
                <a:latin typeface="Avenir Next" panose="020B0503020202020204" pitchFamily="34" charset="0"/>
              </a:rPr>
              <a:t>Model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EB6EA3C5-5C13-9B40-B1FB-EC241B62B503}"/>
              </a:ext>
            </a:extLst>
          </p:cNvPr>
          <p:cNvSpPr txBox="1">
            <a:spLocks/>
          </p:cNvSpPr>
          <p:nvPr/>
        </p:nvSpPr>
        <p:spPr>
          <a:xfrm>
            <a:off x="1665328" y="2394951"/>
            <a:ext cx="2682010" cy="58037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70C0"/>
                </a:solidFill>
                <a:latin typeface="Avenir Next" panose="020B0503020202020204" pitchFamily="34" charset="0"/>
              </a:rPr>
              <a:t>Reality</a:t>
            </a:r>
          </a:p>
        </p:txBody>
      </p:sp>
    </p:spTree>
    <p:extLst>
      <p:ext uri="{BB962C8B-B14F-4D97-AF65-F5344CB8AC3E}">
        <p14:creationId xmlns:p14="http://schemas.microsoft.com/office/powerpoint/2010/main" val="4078397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99D5FE-A121-BA40-8ADD-1F2BA17AA7B0}"/>
              </a:ext>
            </a:extLst>
          </p:cNvPr>
          <p:cNvSpPr txBox="1"/>
          <p:nvPr/>
        </p:nvSpPr>
        <p:spPr>
          <a:xfrm>
            <a:off x="9267909" y="2023110"/>
            <a:ext cx="2622006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Helvetica" pitchFamily="2" charset="0"/>
                <a:ea typeface="+mj-ea"/>
                <a:cs typeface="+mj-cs"/>
              </a:rPr>
              <a:t>What is a </a:t>
            </a:r>
            <a:r>
              <a:rPr lang="en-US" sz="4000" i="1" dirty="0">
                <a:latin typeface="Helvetica" pitchFamily="2" charset="0"/>
                <a:ea typeface="+mj-ea"/>
                <a:cs typeface="+mj-cs"/>
              </a:rPr>
              <a:t>“good” 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model?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269C61-8116-4747-ADD5-5165E4B39068}"/>
              </a:ext>
            </a:extLst>
          </p:cNvPr>
          <p:cNvSpPr/>
          <p:nvPr/>
        </p:nvSpPr>
        <p:spPr>
          <a:xfrm>
            <a:off x="811161" y="1276949"/>
            <a:ext cx="724145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  <a:latin typeface="Helvetica" pitchFamily="2" charset="0"/>
              </a:rPr>
              <a:t>Choice of model depends crucially on focal question and available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B7568"/>
              </a:solidFill>
              <a:latin typeface="Helvetica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B7568"/>
                </a:solidFill>
                <a:latin typeface="Helvetica" pitchFamily="2" charset="0"/>
              </a:rPr>
              <a:t>Models are a tools and typically several types of models can be deployed for any given disease system</a:t>
            </a:r>
          </a:p>
          <a:p>
            <a:endParaRPr lang="en-US" sz="2800" dirty="0">
              <a:effectLst/>
              <a:latin typeface="Helvetica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F91A8"/>
                </a:solidFill>
                <a:latin typeface="Helvetica" pitchFamily="2" charset="0"/>
              </a:rPr>
              <a:t>Models are used principally for understanding nature or making projections under various scenarios</a:t>
            </a:r>
            <a:endParaRPr lang="en-US" sz="2800" dirty="0">
              <a:effectLst/>
              <a:latin typeface="Helvetica" pitchFamily="2" charset="0"/>
            </a:endParaRPr>
          </a:p>
        </p:txBody>
      </p:sp>
      <p:pic>
        <p:nvPicPr>
          <p:cNvPr id="8" name="Graphic 7" descr="Flag">
            <a:extLst>
              <a:ext uri="{FF2B5EF4-FFF2-40B4-BE49-F238E27FC236}">
                <a16:creationId xmlns:a16="http://schemas.microsoft.com/office/drawing/2014/main" id="{FE8353CA-96D8-CE4B-A567-A35DF734C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79" y="5726241"/>
            <a:ext cx="1020848" cy="102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36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99D5FE-A121-BA40-8ADD-1F2BA17AA7B0}"/>
              </a:ext>
            </a:extLst>
          </p:cNvPr>
          <p:cNvSpPr txBox="1"/>
          <p:nvPr/>
        </p:nvSpPr>
        <p:spPr>
          <a:xfrm>
            <a:off x="9267909" y="2023110"/>
            <a:ext cx="2622006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Helvetica" pitchFamily="2" charset="0"/>
                <a:ea typeface="+mj-ea"/>
                <a:cs typeface="+mj-cs"/>
              </a:rPr>
              <a:t>What is a </a:t>
            </a:r>
            <a:r>
              <a:rPr lang="en-US" sz="4000" i="1" dirty="0">
                <a:latin typeface="Helvetica" pitchFamily="2" charset="0"/>
                <a:ea typeface="+mj-ea"/>
                <a:cs typeface="+mj-cs"/>
              </a:rPr>
              <a:t>“good” 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model?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269C61-8116-4747-ADD5-5165E4B39068}"/>
              </a:ext>
            </a:extLst>
          </p:cNvPr>
          <p:cNvSpPr/>
          <p:nvPr/>
        </p:nvSpPr>
        <p:spPr>
          <a:xfrm>
            <a:off x="722672" y="570378"/>
            <a:ext cx="724145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baseline="30000" dirty="0">
              <a:solidFill>
                <a:srgbClr val="000000"/>
              </a:solidFill>
              <a:latin typeface="Helvetica" pitchFamily="2" charset="0"/>
            </a:endParaRPr>
          </a:p>
          <a:p>
            <a:r>
              <a:rPr lang="en-US" sz="6000" baseline="30000" dirty="0">
                <a:solidFill>
                  <a:srgbClr val="000000"/>
                </a:solidFill>
                <a:latin typeface="Helvetica" pitchFamily="2" charset="0"/>
              </a:rPr>
              <a:t>Judging a Model...</a:t>
            </a:r>
          </a:p>
          <a:p>
            <a:r>
              <a:rPr lang="en-US" sz="3600" baseline="30000" dirty="0">
                <a:solidFill>
                  <a:srgbClr val="000000"/>
                </a:solidFill>
                <a:latin typeface="Helvetica" pitchFamily="2" charset="0"/>
              </a:rPr>
              <a:t> </a:t>
            </a:r>
          </a:p>
          <a:p>
            <a:r>
              <a:rPr lang="en-US" sz="3600" baseline="30000" dirty="0">
                <a:solidFill>
                  <a:srgbClr val="000000"/>
                </a:solidFill>
                <a:latin typeface="Helvetica" pitchFamily="2" charset="0"/>
              </a:rPr>
              <a:t>Three fundamental features of models, often opposing forces:</a:t>
            </a:r>
          </a:p>
          <a:p>
            <a:endParaRPr lang="en-US" sz="3600" b="1" baseline="30000" dirty="0">
              <a:solidFill>
                <a:srgbClr val="000000"/>
              </a:solidFill>
              <a:latin typeface="Helvetica" pitchFamily="2" charset="0"/>
            </a:endParaRPr>
          </a:p>
          <a:p>
            <a:r>
              <a:rPr lang="en-US" sz="3600" b="1" baseline="30000" dirty="0">
                <a:solidFill>
                  <a:srgbClr val="0E70C0"/>
                </a:solidFill>
                <a:latin typeface="Helvetica" pitchFamily="2" charset="0"/>
              </a:rPr>
              <a:t>Accuracy: </a:t>
            </a:r>
            <a:r>
              <a:rPr lang="en-US" sz="3600" baseline="30000" dirty="0">
                <a:solidFill>
                  <a:srgbClr val="0E70C0"/>
                </a:solidFill>
                <a:latin typeface="Helvetica" pitchFamily="2" charset="0"/>
              </a:rPr>
              <a:t>ability to capture observed patterns (qualitative or quantitative) and make predictions</a:t>
            </a:r>
          </a:p>
          <a:p>
            <a:endParaRPr lang="en-US" sz="3600" b="1" baseline="30000" dirty="0">
              <a:solidFill>
                <a:srgbClr val="0E70C0"/>
              </a:solidFill>
              <a:latin typeface="Helvetica" pitchFamily="2" charset="0"/>
            </a:endParaRPr>
          </a:p>
          <a:p>
            <a:r>
              <a:rPr lang="en-US" sz="3600" b="1" baseline="30000" dirty="0">
                <a:solidFill>
                  <a:srgbClr val="118002"/>
                </a:solidFill>
                <a:latin typeface="Helvetica" pitchFamily="2" charset="0"/>
              </a:rPr>
              <a:t>Transparency: </a:t>
            </a:r>
            <a:r>
              <a:rPr lang="en-US" sz="3600" baseline="30000" dirty="0">
                <a:solidFill>
                  <a:srgbClr val="118002"/>
                </a:solidFill>
                <a:latin typeface="Helvetica" pitchFamily="2" charset="0"/>
              </a:rPr>
              <a:t>Ability to understand model components. Decreases with model complexity</a:t>
            </a:r>
          </a:p>
          <a:p>
            <a:endParaRPr lang="en-US" sz="3600" b="1" baseline="30000" dirty="0">
              <a:solidFill>
                <a:srgbClr val="118002"/>
              </a:solidFill>
              <a:latin typeface="Helvetica" pitchFamily="2" charset="0"/>
            </a:endParaRPr>
          </a:p>
          <a:p>
            <a:r>
              <a:rPr lang="en-US" sz="3600" b="1" baseline="30000" dirty="0">
                <a:solidFill>
                  <a:srgbClr val="E46C0A"/>
                </a:solidFill>
                <a:latin typeface="Helvetica" pitchFamily="2" charset="0"/>
              </a:rPr>
              <a:t>Flexibility: </a:t>
            </a:r>
            <a:r>
              <a:rPr lang="en-US" sz="3600" baseline="30000" dirty="0">
                <a:solidFill>
                  <a:srgbClr val="E46C0A"/>
                </a:solidFill>
                <a:latin typeface="Helvetica" pitchFamily="2" charset="0"/>
              </a:rPr>
              <a:t>How easily the model can be adapted to new scenarios. Decreases with model complexity</a:t>
            </a:r>
            <a:endParaRPr lang="en-US" sz="36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772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099D176-EFFA-5A4D-A626-C6A8756FCD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98" t="19903" r="10669" b="17723"/>
          <a:stretch/>
        </p:blipFill>
        <p:spPr>
          <a:xfrm>
            <a:off x="830173" y="509570"/>
            <a:ext cx="11037150" cy="5986338"/>
          </a:xfrm>
          <a:prstGeom prst="rect">
            <a:avLst/>
          </a:prstGeom>
          <a:effectLst>
            <a:outerShdw blurRad="50800" dist="355600" dir="8100000" algn="tr" rotWithShape="0">
              <a:prstClr val="black">
                <a:alpha val="51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A3EA787-392A-D347-B6C3-3DA3B3C3C53B}"/>
              </a:ext>
            </a:extLst>
          </p:cNvPr>
          <p:cNvSpPr txBox="1"/>
          <p:nvPr/>
        </p:nvSpPr>
        <p:spPr>
          <a:xfrm>
            <a:off x="2866363" y="0"/>
            <a:ext cx="7659161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latin typeface="+mj-lt"/>
                <a:ea typeface="+mj-ea"/>
                <a:cs typeface="+mj-cs"/>
              </a:rPr>
              <a:t>Realism &amp; Complexity vs.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latin typeface="+mj-lt"/>
                <a:ea typeface="+mj-ea"/>
                <a:cs typeface="+mj-cs"/>
              </a:rPr>
              <a:t>Transparency &amp; Flexibility</a:t>
            </a:r>
          </a:p>
        </p:txBody>
      </p:sp>
    </p:spTree>
    <p:extLst>
      <p:ext uri="{BB962C8B-B14F-4D97-AF65-F5344CB8AC3E}">
        <p14:creationId xmlns:p14="http://schemas.microsoft.com/office/powerpoint/2010/main" val="3766611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3EA787-392A-D347-B6C3-3DA3B3C3C53B}"/>
              </a:ext>
            </a:extLst>
          </p:cNvPr>
          <p:cNvSpPr txBox="1"/>
          <p:nvPr/>
        </p:nvSpPr>
        <p:spPr>
          <a:xfrm>
            <a:off x="1090253" y="426217"/>
            <a:ext cx="928273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atin typeface="+mj-lt"/>
                <a:ea typeface="+mj-ea"/>
                <a:cs typeface="+mj-cs"/>
              </a:rPr>
              <a:t>How do you implement a mathematical model?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479F2B-1694-5E44-B3D2-9C3C26625C70}"/>
              </a:ext>
            </a:extLst>
          </p:cNvPr>
          <p:cNvSpPr txBox="1"/>
          <p:nvPr/>
        </p:nvSpPr>
        <p:spPr>
          <a:xfrm>
            <a:off x="751884" y="2362764"/>
            <a:ext cx="56510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F91A8"/>
                </a:solidFill>
                <a:latin typeface="Helvetica" pitchFamily="2" charset="0"/>
              </a:rPr>
              <a:t>Analytical Models </a:t>
            </a:r>
            <a:endParaRPr lang="en-US" sz="2400" dirty="0">
              <a:latin typeface="Helvetica" pitchFamily="2" charset="0"/>
            </a:endParaRPr>
          </a:p>
          <a:p>
            <a:r>
              <a:rPr lang="en-US" sz="2400" dirty="0">
                <a:solidFill>
                  <a:srgbClr val="3F91A8"/>
                </a:solidFill>
                <a:latin typeface="Helvetica" pitchFamily="2" charset="0"/>
              </a:rPr>
              <a:t>Concentrate on problems that can be expressed and analyzed fully using analytical approaches (</a:t>
            </a:r>
            <a:r>
              <a:rPr lang="en-US" sz="2400" i="1" dirty="0">
                <a:solidFill>
                  <a:srgbClr val="3F91A8"/>
                </a:solidFill>
                <a:latin typeface="Helvetica" pitchFamily="2" charset="0"/>
              </a:rPr>
              <a:t>i.e., pure math</a:t>
            </a:r>
            <a:r>
              <a:rPr lang="en-US" sz="2400" dirty="0">
                <a:solidFill>
                  <a:srgbClr val="3F91A8"/>
                </a:solidFill>
                <a:latin typeface="Helvetica" pitchFamily="2" charset="0"/>
              </a:rPr>
              <a:t>)</a:t>
            </a:r>
          </a:p>
          <a:p>
            <a:endParaRPr lang="en-US" sz="2400" dirty="0">
              <a:latin typeface="Helvetica" pitchFamily="2" charset="0"/>
            </a:endParaRPr>
          </a:p>
          <a:p>
            <a:r>
              <a:rPr lang="en-US" sz="2400" b="1" dirty="0">
                <a:solidFill>
                  <a:srgbClr val="FF4900"/>
                </a:solidFill>
                <a:latin typeface="Helvetica" pitchFamily="2" charset="0"/>
              </a:rPr>
              <a:t>Computational Models </a:t>
            </a:r>
            <a:endParaRPr lang="en-US" sz="2400" dirty="0">
              <a:latin typeface="Helvetica" pitchFamily="2" charset="0"/>
            </a:endParaRPr>
          </a:p>
          <a:p>
            <a:r>
              <a:rPr lang="en-US" sz="2400" dirty="0">
                <a:solidFill>
                  <a:srgbClr val="FF4900"/>
                </a:solidFill>
                <a:latin typeface="Helvetica" pitchFamily="2" charset="0"/>
              </a:rPr>
              <a:t>Construct an appropriate model for the system and use a combination computational methods for analysis and scenario analysis (</a:t>
            </a:r>
            <a:r>
              <a:rPr lang="en-US" sz="2400" i="1" dirty="0">
                <a:solidFill>
                  <a:srgbClr val="FF4900"/>
                </a:solidFill>
                <a:latin typeface="Helvetica" pitchFamily="2" charset="0"/>
              </a:rPr>
              <a:t>i.e., computer simulations</a:t>
            </a:r>
            <a:r>
              <a:rPr lang="en-US" sz="2400" dirty="0">
                <a:solidFill>
                  <a:srgbClr val="FF4900"/>
                </a:solidFill>
                <a:latin typeface="Helvetica" pitchFamily="2" charset="0"/>
              </a:rPr>
              <a:t>)</a:t>
            </a:r>
            <a:endParaRPr lang="en-US" sz="2400" dirty="0">
              <a:latin typeface="Helvetica" pitchFamily="2" charset="0"/>
            </a:endParaRPr>
          </a:p>
          <a:p>
            <a:endParaRPr lang="en-US" sz="2400" dirty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4D20BD-6207-9540-8E51-A6336D43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919" y="1590919"/>
            <a:ext cx="5378330" cy="33614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A15473-F738-334A-B709-616649A3178E}"/>
              </a:ext>
            </a:extLst>
          </p:cNvPr>
          <p:cNvSpPr txBox="1"/>
          <p:nvPr/>
        </p:nvSpPr>
        <p:spPr>
          <a:xfrm>
            <a:off x="7897479" y="3458178"/>
            <a:ext cx="1135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analytical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FA9DA9-2543-8846-9A77-687544003726}"/>
              </a:ext>
            </a:extLst>
          </p:cNvPr>
          <p:cNvSpPr txBox="1"/>
          <p:nvPr/>
        </p:nvSpPr>
        <p:spPr>
          <a:xfrm>
            <a:off x="9497960" y="2262019"/>
            <a:ext cx="1784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</a:rPr>
              <a:t>computational</a:t>
            </a:r>
          </a:p>
        </p:txBody>
      </p:sp>
    </p:spTree>
    <p:extLst>
      <p:ext uri="{BB962C8B-B14F-4D97-AF65-F5344CB8AC3E}">
        <p14:creationId xmlns:p14="http://schemas.microsoft.com/office/powerpoint/2010/main" val="2680171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398D5E-EB73-6341-B21A-9CBFE2E02902}"/>
              </a:ext>
            </a:extLst>
          </p:cNvPr>
          <p:cNvSpPr/>
          <p:nvPr/>
        </p:nvSpPr>
        <p:spPr>
          <a:xfrm>
            <a:off x="1525720" y="0"/>
            <a:ext cx="933880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5649EC-F292-994A-A334-4A04AD60C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144" y="0"/>
            <a:ext cx="8201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71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398D5E-EB73-6341-B21A-9CBFE2E02902}"/>
              </a:ext>
            </a:extLst>
          </p:cNvPr>
          <p:cNvSpPr/>
          <p:nvPr/>
        </p:nvSpPr>
        <p:spPr>
          <a:xfrm>
            <a:off x="1525720" y="0"/>
            <a:ext cx="933880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0A7FA3-7458-4143-B06E-F0D6F1BA6C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80"/>
          <a:stretch/>
        </p:blipFill>
        <p:spPr>
          <a:xfrm>
            <a:off x="1557804" y="1233054"/>
            <a:ext cx="9076392" cy="56249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28DF88-6FFA-E34A-BA59-8352A01467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6" t="57013" r="71443" b="13698"/>
          <a:stretch/>
        </p:blipFill>
        <p:spPr>
          <a:xfrm>
            <a:off x="4601980" y="3912432"/>
            <a:ext cx="1049311" cy="2008682"/>
          </a:xfrm>
          <a:prstGeom prst="rect">
            <a:avLst/>
          </a:prstGeom>
        </p:spPr>
      </p:pic>
      <p:pic>
        <p:nvPicPr>
          <p:cNvPr id="5" name="Graphic 4" descr="Flag">
            <a:extLst>
              <a:ext uri="{FF2B5EF4-FFF2-40B4-BE49-F238E27FC236}">
                <a16:creationId xmlns:a16="http://schemas.microsoft.com/office/drawing/2014/main" id="{9EA5CE1B-763C-9F47-A5ED-7EA8272EE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79" y="5726241"/>
            <a:ext cx="1020848" cy="10208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5B7555-8F1D-1048-B419-A25237D5D38A}"/>
              </a:ext>
            </a:extLst>
          </p:cNvPr>
          <p:cNvSpPr txBox="1"/>
          <p:nvPr/>
        </p:nvSpPr>
        <p:spPr>
          <a:xfrm>
            <a:off x="1525721" y="52493"/>
            <a:ext cx="9338805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atin typeface="+mj-lt"/>
                <a:ea typeface="+mj-ea"/>
                <a:cs typeface="+mj-cs"/>
              </a:rPr>
              <a:t>Categories of Disease Status &amp; Infection</a:t>
            </a:r>
          </a:p>
        </p:txBody>
      </p:sp>
    </p:spTree>
    <p:extLst>
      <p:ext uri="{BB962C8B-B14F-4D97-AF65-F5344CB8AC3E}">
        <p14:creationId xmlns:p14="http://schemas.microsoft.com/office/powerpoint/2010/main" val="1773072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3EA787-392A-D347-B6C3-3DA3B3C3C53B}"/>
              </a:ext>
            </a:extLst>
          </p:cNvPr>
          <p:cNvSpPr txBox="1"/>
          <p:nvPr/>
        </p:nvSpPr>
        <p:spPr>
          <a:xfrm>
            <a:off x="1090253" y="426217"/>
            <a:ext cx="928273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Simple Models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479F2B-1694-5E44-B3D2-9C3C26625C70}"/>
              </a:ext>
            </a:extLst>
          </p:cNvPr>
          <p:cNvSpPr txBox="1"/>
          <p:nvPr/>
        </p:nvSpPr>
        <p:spPr>
          <a:xfrm>
            <a:off x="427998" y="2335240"/>
            <a:ext cx="552068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F91A8"/>
                </a:solidFill>
                <a:latin typeface="Helvetica" pitchFamily="2" charset="0"/>
              </a:rPr>
              <a:t>Pragmatic choice: categorize individuals in population according</a:t>
            </a:r>
          </a:p>
          <a:p>
            <a:r>
              <a:rPr lang="en-US" sz="2400" dirty="0">
                <a:solidFill>
                  <a:srgbClr val="3F91A8"/>
                </a:solidFill>
                <a:latin typeface="Helvetica" pitchFamily="2" charset="0"/>
              </a:rPr>
              <a:t>to their infection status:</a:t>
            </a:r>
          </a:p>
          <a:p>
            <a:endParaRPr lang="en-US" sz="2400" dirty="0">
              <a:solidFill>
                <a:srgbClr val="3F91A8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F91A8"/>
                </a:solidFill>
                <a:latin typeface="Helvetica" pitchFamily="2" charset="0"/>
              </a:rPr>
              <a:t>Susceptible (S)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F91A8"/>
                </a:solidFill>
                <a:latin typeface="Helvetica" pitchFamily="2" charset="0"/>
              </a:rPr>
              <a:t>Infectious (I)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F91A8"/>
                </a:solidFill>
                <a:latin typeface="Helvetica" pitchFamily="2" charset="0"/>
              </a:rPr>
              <a:t>Recovered/Immune (R)</a:t>
            </a:r>
          </a:p>
          <a:p>
            <a:endParaRPr lang="en-US" sz="2400" dirty="0">
              <a:solidFill>
                <a:srgbClr val="3F91A8"/>
              </a:solidFill>
              <a:latin typeface="Helvetica" pitchFamily="2" charset="0"/>
            </a:endParaRPr>
          </a:p>
          <a:p>
            <a:r>
              <a:rPr lang="en-US" sz="2400" dirty="0">
                <a:solidFill>
                  <a:srgbClr val="3F91A8"/>
                </a:solidFill>
                <a:latin typeface="Helvetica" pitchFamily="2" charset="0"/>
              </a:rPr>
              <a:t>These are called state variables, they represent different states of the system that we are modeling</a:t>
            </a:r>
            <a:endParaRPr lang="en-US" sz="2400" dirty="0">
              <a:latin typeface="Helvetic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9307CA-4AAD-BA43-80ED-199DEF36C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691" y="2118001"/>
            <a:ext cx="5129322" cy="3402948"/>
          </a:xfrm>
          <a:prstGeom prst="rect">
            <a:avLst/>
          </a:prstGeom>
        </p:spPr>
      </p:pic>
      <p:pic>
        <p:nvPicPr>
          <p:cNvPr id="22" name="Graphic 21" descr="Flag">
            <a:extLst>
              <a:ext uri="{FF2B5EF4-FFF2-40B4-BE49-F238E27FC236}">
                <a16:creationId xmlns:a16="http://schemas.microsoft.com/office/drawing/2014/main" id="{AC1A44FC-7B4A-154F-9AB5-98E640305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69845" y="5718688"/>
            <a:ext cx="1020848" cy="102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74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E61F11-8BBA-734A-9EE7-5C00F18163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111"/>
          <a:stretch/>
        </p:blipFill>
        <p:spPr>
          <a:xfrm>
            <a:off x="412041" y="1582898"/>
            <a:ext cx="9410700" cy="51143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44EDCA0-9C0D-7A4A-83AA-F7A9B63194EE}"/>
              </a:ext>
            </a:extLst>
          </p:cNvPr>
          <p:cNvSpPr txBox="1"/>
          <p:nvPr/>
        </p:nvSpPr>
        <p:spPr>
          <a:xfrm>
            <a:off x="1090253" y="426217"/>
            <a:ext cx="928273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Simple Models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57D3A76-B9A8-EE43-8F75-DC9BC759D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822" y="118464"/>
            <a:ext cx="3924300" cy="260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F9E1D9-1DF8-2542-AA3E-768B34C00C73}"/>
              </a:ext>
            </a:extLst>
          </p:cNvPr>
          <p:cNvSpPr/>
          <p:nvPr/>
        </p:nvSpPr>
        <p:spPr>
          <a:xfrm>
            <a:off x="899652" y="3746090"/>
            <a:ext cx="9473340" cy="2754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240B92-0170-5646-833B-A9E3D5A0B7F1}"/>
              </a:ext>
            </a:extLst>
          </p:cNvPr>
          <p:cNvSpPr/>
          <p:nvPr/>
        </p:nvSpPr>
        <p:spPr>
          <a:xfrm>
            <a:off x="6487219" y="2897973"/>
            <a:ext cx="3210232" cy="67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103E0C-9F20-C54D-A2A3-97A9242670A2}"/>
              </a:ext>
            </a:extLst>
          </p:cNvPr>
          <p:cNvSpPr txBox="1"/>
          <p:nvPr/>
        </p:nvSpPr>
        <p:spPr>
          <a:xfrm>
            <a:off x="4780645" y="3158862"/>
            <a:ext cx="6400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82383"/>
                </a:solidFill>
                <a:latin typeface="Helvetica" pitchFamily="2" charset="0"/>
              </a:rPr>
              <a:t>SI models can be used for fatal or chronic infections</a:t>
            </a:r>
          </a:p>
        </p:txBody>
      </p:sp>
      <p:pic>
        <p:nvPicPr>
          <p:cNvPr id="25" name="Graphic 24" descr="Flag">
            <a:extLst>
              <a:ext uri="{FF2B5EF4-FFF2-40B4-BE49-F238E27FC236}">
                <a16:creationId xmlns:a16="http://schemas.microsoft.com/office/drawing/2014/main" id="{E4CFD5A3-6728-0444-9F58-053801A101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79" y="5726241"/>
            <a:ext cx="1020848" cy="102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03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E61F11-8BBA-734A-9EE7-5C00F18163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111"/>
          <a:stretch/>
        </p:blipFill>
        <p:spPr>
          <a:xfrm>
            <a:off x="412041" y="1582898"/>
            <a:ext cx="9410700" cy="51143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44EDCA0-9C0D-7A4A-83AA-F7A9B63194EE}"/>
              </a:ext>
            </a:extLst>
          </p:cNvPr>
          <p:cNvSpPr txBox="1"/>
          <p:nvPr/>
        </p:nvSpPr>
        <p:spPr>
          <a:xfrm>
            <a:off x="1090253" y="426217"/>
            <a:ext cx="928273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Simple Models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57D3A76-B9A8-EE43-8F75-DC9BC759D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822" y="118464"/>
            <a:ext cx="3924300" cy="260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85043B3-2317-6B4F-B53E-6C43E29F9646}"/>
              </a:ext>
            </a:extLst>
          </p:cNvPr>
          <p:cNvSpPr/>
          <p:nvPr/>
        </p:nvSpPr>
        <p:spPr>
          <a:xfrm>
            <a:off x="899652" y="4740000"/>
            <a:ext cx="9473340" cy="1760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D09B39-5A22-A34D-8FD2-8E8C43DA947B}"/>
              </a:ext>
            </a:extLst>
          </p:cNvPr>
          <p:cNvSpPr/>
          <p:nvPr/>
        </p:nvSpPr>
        <p:spPr>
          <a:xfrm>
            <a:off x="5589828" y="2840428"/>
            <a:ext cx="6009366" cy="1157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17441D-FDB0-EF4A-9A5D-B514061574BD}"/>
              </a:ext>
            </a:extLst>
          </p:cNvPr>
          <p:cNvSpPr/>
          <p:nvPr/>
        </p:nvSpPr>
        <p:spPr>
          <a:xfrm>
            <a:off x="5731622" y="3762825"/>
            <a:ext cx="5164259" cy="1760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A5C823-8C3D-064D-825E-D1AA5B40699A}"/>
              </a:ext>
            </a:extLst>
          </p:cNvPr>
          <p:cNvSpPr txBox="1"/>
          <p:nvPr/>
        </p:nvSpPr>
        <p:spPr>
          <a:xfrm>
            <a:off x="5272722" y="3964746"/>
            <a:ext cx="640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82383"/>
                </a:solidFill>
                <a:latin typeface="Helvetica" pitchFamily="2" charset="0"/>
              </a:rPr>
              <a:t>SIR models can be used for infections where there is recovery and immunity</a:t>
            </a:r>
          </a:p>
        </p:txBody>
      </p:sp>
      <p:pic>
        <p:nvPicPr>
          <p:cNvPr id="20" name="Graphic 19" descr="Flag">
            <a:extLst>
              <a:ext uri="{FF2B5EF4-FFF2-40B4-BE49-F238E27FC236}">
                <a16:creationId xmlns:a16="http://schemas.microsoft.com/office/drawing/2014/main" id="{C3F764C1-0716-BF4E-9F41-D95A013BEB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79" y="5726241"/>
            <a:ext cx="1020848" cy="102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437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E61F11-8BBA-734A-9EE7-5C00F18163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111"/>
          <a:stretch/>
        </p:blipFill>
        <p:spPr>
          <a:xfrm>
            <a:off x="412041" y="1582898"/>
            <a:ext cx="9410700" cy="51143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44EDCA0-9C0D-7A4A-83AA-F7A9B63194EE}"/>
              </a:ext>
            </a:extLst>
          </p:cNvPr>
          <p:cNvSpPr txBox="1"/>
          <p:nvPr/>
        </p:nvSpPr>
        <p:spPr>
          <a:xfrm>
            <a:off x="1090253" y="426217"/>
            <a:ext cx="928273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Simple Models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57D3A76-B9A8-EE43-8F75-DC9BC759D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822" y="118464"/>
            <a:ext cx="3924300" cy="260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40EEE2D-A658-234E-8EFD-82B9C5005F7D}"/>
              </a:ext>
            </a:extLst>
          </p:cNvPr>
          <p:cNvSpPr/>
          <p:nvPr/>
        </p:nvSpPr>
        <p:spPr>
          <a:xfrm>
            <a:off x="899652" y="5703496"/>
            <a:ext cx="9473340" cy="796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6A8A02-404F-A84E-B472-59DD274B42DB}"/>
              </a:ext>
            </a:extLst>
          </p:cNvPr>
          <p:cNvSpPr/>
          <p:nvPr/>
        </p:nvSpPr>
        <p:spPr>
          <a:xfrm>
            <a:off x="5636322" y="3078986"/>
            <a:ext cx="5542955" cy="1456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28F2B2-93DD-714D-B194-84DD611467E9}"/>
              </a:ext>
            </a:extLst>
          </p:cNvPr>
          <p:cNvSpPr/>
          <p:nvPr/>
        </p:nvSpPr>
        <p:spPr>
          <a:xfrm>
            <a:off x="6582316" y="4259517"/>
            <a:ext cx="5197643" cy="1456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DCC30A-348A-7A40-8B0B-822C438981B7}"/>
              </a:ext>
            </a:extLst>
          </p:cNvPr>
          <p:cNvSpPr txBox="1"/>
          <p:nvPr/>
        </p:nvSpPr>
        <p:spPr>
          <a:xfrm>
            <a:off x="6772423" y="4497479"/>
            <a:ext cx="44025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82383"/>
                </a:solidFill>
                <a:latin typeface="Helvetica" pitchFamily="2" charset="0"/>
              </a:rPr>
              <a:t>SEIR models can be used for infections where there is a non-negligible latent period when individuals are infected but not infectious. This can be a good category to have, for example for COVID-19, when considering testing and quarantine early on in infection.</a:t>
            </a:r>
          </a:p>
        </p:txBody>
      </p:sp>
      <p:pic>
        <p:nvPicPr>
          <p:cNvPr id="26" name="Graphic 25" descr="Flag">
            <a:extLst>
              <a:ext uri="{FF2B5EF4-FFF2-40B4-BE49-F238E27FC236}">
                <a16:creationId xmlns:a16="http://schemas.microsoft.com/office/drawing/2014/main" id="{9C37427E-1E23-A340-9FD3-6222F986BD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79" y="5726241"/>
            <a:ext cx="1020848" cy="102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5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E61F11-8BBA-734A-9EE7-5C00F18163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111"/>
          <a:stretch/>
        </p:blipFill>
        <p:spPr>
          <a:xfrm>
            <a:off x="412041" y="1582898"/>
            <a:ext cx="9410700" cy="51143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44EDCA0-9C0D-7A4A-83AA-F7A9B63194EE}"/>
              </a:ext>
            </a:extLst>
          </p:cNvPr>
          <p:cNvSpPr txBox="1"/>
          <p:nvPr/>
        </p:nvSpPr>
        <p:spPr>
          <a:xfrm>
            <a:off x="1090253" y="426217"/>
            <a:ext cx="928273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Simple Models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57D3A76-B9A8-EE43-8F75-DC9BC759D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822" y="118464"/>
            <a:ext cx="3924300" cy="260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C6EF5D7-F0D1-394D-A541-5C71F90B9E4B}"/>
              </a:ext>
            </a:extLst>
          </p:cNvPr>
          <p:cNvSpPr/>
          <p:nvPr/>
        </p:nvSpPr>
        <p:spPr>
          <a:xfrm>
            <a:off x="5461312" y="2762833"/>
            <a:ext cx="6212088" cy="1750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9DA454-8139-B845-BD67-A6031A00A020}"/>
              </a:ext>
            </a:extLst>
          </p:cNvPr>
          <p:cNvSpPr/>
          <p:nvPr/>
        </p:nvSpPr>
        <p:spPr>
          <a:xfrm>
            <a:off x="6635459" y="3875249"/>
            <a:ext cx="4912528" cy="1750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C12E3B-1568-184E-A9BC-7B65635AC486}"/>
              </a:ext>
            </a:extLst>
          </p:cNvPr>
          <p:cNvSpPr/>
          <p:nvPr/>
        </p:nvSpPr>
        <p:spPr>
          <a:xfrm>
            <a:off x="5685808" y="5703496"/>
            <a:ext cx="4687183" cy="796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5D7EAC-A596-434E-BEC0-C5A80E43B1F3}"/>
              </a:ext>
            </a:extLst>
          </p:cNvPr>
          <p:cNvSpPr txBox="1"/>
          <p:nvPr/>
        </p:nvSpPr>
        <p:spPr>
          <a:xfrm>
            <a:off x="4384812" y="5630825"/>
            <a:ext cx="640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82383"/>
                </a:solidFill>
                <a:latin typeface="Helvetica" pitchFamily="2" charset="0"/>
              </a:rPr>
              <a:t>SIS models are appropriate when there is little immunity elicited, or the immunity elicited will not protect from reinfection in the near-future.</a:t>
            </a:r>
          </a:p>
        </p:txBody>
      </p:sp>
    </p:spTree>
    <p:extLst>
      <p:ext uri="{BB962C8B-B14F-4D97-AF65-F5344CB8AC3E}">
        <p14:creationId xmlns:p14="http://schemas.microsoft.com/office/powerpoint/2010/main" val="280767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4EDCA0-9C0D-7A4A-83AA-F7A9B63194EE}"/>
              </a:ext>
            </a:extLst>
          </p:cNvPr>
          <p:cNvSpPr txBox="1"/>
          <p:nvPr/>
        </p:nvSpPr>
        <p:spPr>
          <a:xfrm>
            <a:off x="1090253" y="426217"/>
            <a:ext cx="928273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Simple Models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9C35A6-DF35-3A41-8D53-C06F5333E5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05"/>
          <a:stretch/>
        </p:blipFill>
        <p:spPr>
          <a:xfrm>
            <a:off x="496824" y="1554285"/>
            <a:ext cx="8756226" cy="52197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F14473E-C1D2-CB4B-A4EF-2158C22F0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822" y="118464"/>
            <a:ext cx="3924300" cy="26035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1A27F54-9F38-E24C-9D52-879D6AF39CDD}"/>
              </a:ext>
            </a:extLst>
          </p:cNvPr>
          <p:cNvSpPr/>
          <p:nvPr/>
        </p:nvSpPr>
        <p:spPr>
          <a:xfrm>
            <a:off x="324678" y="4583956"/>
            <a:ext cx="9473340" cy="1760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 descr="Flag">
            <a:extLst>
              <a:ext uri="{FF2B5EF4-FFF2-40B4-BE49-F238E27FC236}">
                <a16:creationId xmlns:a16="http://schemas.microsoft.com/office/drawing/2014/main" id="{08868FCC-918D-E44F-B019-81B18D2814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79" y="5726241"/>
            <a:ext cx="1020848" cy="102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31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4EDCA0-9C0D-7A4A-83AA-F7A9B63194EE}"/>
              </a:ext>
            </a:extLst>
          </p:cNvPr>
          <p:cNvSpPr txBox="1"/>
          <p:nvPr/>
        </p:nvSpPr>
        <p:spPr>
          <a:xfrm>
            <a:off x="1090253" y="426217"/>
            <a:ext cx="928273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Simple Models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9C35A6-DF35-3A41-8D53-C06F5333E5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05"/>
          <a:stretch/>
        </p:blipFill>
        <p:spPr>
          <a:xfrm>
            <a:off x="496824" y="1554285"/>
            <a:ext cx="8756226" cy="52197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F14473E-C1D2-CB4B-A4EF-2158C22F0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822" y="118464"/>
            <a:ext cx="39243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47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4EDCA0-9C0D-7A4A-83AA-F7A9B63194EE}"/>
              </a:ext>
            </a:extLst>
          </p:cNvPr>
          <p:cNvSpPr txBox="1"/>
          <p:nvPr/>
        </p:nvSpPr>
        <p:spPr>
          <a:xfrm>
            <a:off x="1090253" y="426217"/>
            <a:ext cx="928273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Simple Models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1C36A2-E158-2440-B959-919B720BD3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0" r="9762" b="5557"/>
          <a:stretch/>
        </p:blipFill>
        <p:spPr>
          <a:xfrm>
            <a:off x="427174" y="1420214"/>
            <a:ext cx="8016902" cy="52294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BA0BCF0-8D43-4446-852E-29BA7B343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822" y="118464"/>
            <a:ext cx="3924300" cy="2603500"/>
          </a:xfrm>
          <a:prstGeom prst="rect">
            <a:avLst/>
          </a:prstGeom>
        </p:spPr>
      </p:pic>
      <p:pic>
        <p:nvPicPr>
          <p:cNvPr id="14" name="Graphic 13" descr="Flag">
            <a:extLst>
              <a:ext uri="{FF2B5EF4-FFF2-40B4-BE49-F238E27FC236}">
                <a16:creationId xmlns:a16="http://schemas.microsoft.com/office/drawing/2014/main" id="{B33FDACE-59B3-7C48-9E90-F3A7FEE43C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79" y="5726241"/>
            <a:ext cx="1020848" cy="102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0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5B977-4D43-8845-B055-CC6C9674097C}"/>
              </a:ext>
            </a:extLst>
          </p:cNvPr>
          <p:cNvSpPr/>
          <p:nvPr/>
        </p:nvSpPr>
        <p:spPr>
          <a:xfrm>
            <a:off x="5466522" y="513853"/>
            <a:ext cx="6400800" cy="5986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38F18D-22A7-1C4C-A4F7-CDECA3BE6790}"/>
              </a:ext>
            </a:extLst>
          </p:cNvPr>
          <p:cNvSpPr txBox="1"/>
          <p:nvPr/>
        </p:nvSpPr>
        <p:spPr>
          <a:xfrm>
            <a:off x="0" y="2864648"/>
            <a:ext cx="12191999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1554248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741</Words>
  <Application>Microsoft Macintosh PowerPoint</Application>
  <PresentationFormat>Widescreen</PresentationFormat>
  <Paragraphs>135</Paragraphs>
  <Slides>27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Avenir Book</vt:lpstr>
      <vt:lpstr>Avenir Next</vt:lpstr>
      <vt:lpstr>Calibri</vt:lpstr>
      <vt:lpstr>Calibri Light</vt:lpstr>
      <vt:lpstr>Helvetica</vt:lpstr>
      <vt:lpstr>Office Theme</vt:lpstr>
      <vt:lpstr>Lecture 1 Intro to Modeling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 Intro to Modeling</dc:title>
  <dc:creator>Micaela Martinez</dc:creator>
  <cp:lastModifiedBy>Martinez, Micaela E.</cp:lastModifiedBy>
  <cp:revision>39</cp:revision>
  <cp:lastPrinted>2020-07-07T04:31:11Z</cp:lastPrinted>
  <dcterms:created xsi:type="dcterms:W3CDTF">2020-06-29T23:42:04Z</dcterms:created>
  <dcterms:modified xsi:type="dcterms:W3CDTF">2022-06-30T15:32:13Z</dcterms:modified>
</cp:coreProperties>
</file>