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2" r:id="rId7"/>
    <p:sldId id="261" r:id="rId8"/>
    <p:sldId id="280" r:id="rId9"/>
    <p:sldId id="281" r:id="rId10"/>
    <p:sldId id="282" r:id="rId11"/>
    <p:sldId id="263" r:id="rId12"/>
    <p:sldId id="264" r:id="rId13"/>
    <p:sldId id="265" r:id="rId14"/>
    <p:sldId id="267" r:id="rId15"/>
    <p:sldId id="266" r:id="rId16"/>
    <p:sldId id="269" r:id="rId17"/>
    <p:sldId id="270" r:id="rId18"/>
    <p:sldId id="271" r:id="rId19"/>
    <p:sldId id="272" r:id="rId20"/>
    <p:sldId id="273" r:id="rId21"/>
    <p:sldId id="274" r:id="rId22"/>
    <p:sldId id="275" r:id="rId23"/>
    <p:sldId id="276" r:id="rId24"/>
    <p:sldId id="277"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18"/>
    <p:restoredTop sz="94613"/>
  </p:normalViewPr>
  <p:slideViewPr>
    <p:cSldViewPr snapToGrid="0" snapToObjects="1">
      <p:cViewPr varScale="1">
        <p:scale>
          <a:sx n="96" d="100"/>
          <a:sy n="96"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FB95E-A445-AF45-B280-C8375D6FF811}" type="datetimeFigureOut">
              <a:rPr lang="en-US" smtClean="0"/>
              <a:t>6/30/22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E3DF2D-4C7D-E44E-866C-4914F8E30BAF}" type="slidenum">
              <a:rPr lang="en-US" smtClean="0"/>
              <a:t>‹#›</a:t>
            </a:fld>
            <a:endParaRPr lang="en-US"/>
          </a:p>
        </p:txBody>
      </p:sp>
    </p:spTree>
    <p:extLst>
      <p:ext uri="{BB962C8B-B14F-4D97-AF65-F5344CB8AC3E}">
        <p14:creationId xmlns:p14="http://schemas.microsoft.com/office/powerpoint/2010/main" val="3733270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E3DF2D-4C7D-E44E-866C-4914F8E30BAF}" type="slidenum">
              <a:rPr lang="en-US" smtClean="0"/>
              <a:t>15</a:t>
            </a:fld>
            <a:endParaRPr lang="en-US"/>
          </a:p>
        </p:txBody>
      </p:sp>
    </p:spTree>
    <p:extLst>
      <p:ext uri="{BB962C8B-B14F-4D97-AF65-F5344CB8AC3E}">
        <p14:creationId xmlns:p14="http://schemas.microsoft.com/office/powerpoint/2010/main" val="142199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4958-6D0B-F745-86C2-A997AE4FF4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1F7C8A-7033-994C-8B5D-40984BAC69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3EA38C-795B-204E-8B24-FE73AEA8DD0D}"/>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4B7E5A4D-3024-EB41-BCE4-451C9B5064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D6B8D-CAA8-BD4A-9169-80DC8781A7C9}"/>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4049354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93C8-CFCC-E442-A2E5-DC5192D3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FDE47E-D732-BF4A-B34D-862DF536E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DA6BC2-D0BD-EA47-8E9E-14048DC67A23}"/>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B68B7F87-8FC0-9345-9209-11926C286C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998812-36E2-0C4B-BA1F-347409AB1D43}"/>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1745966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388C-C446-8647-BFF9-BB1460F519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48C02F-5427-E249-AC63-99A44A93AD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1CED52-BB3B-7148-98D7-EB1D39641F27}"/>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7E0806DD-9863-F344-9510-96DBBD9F0D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9EA5A0-0C38-AF4A-9388-288BA28E59C0}"/>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2563646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5B05-4A21-BC4B-94BE-76F91EC7A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86E63-7E72-8546-82DA-BE80385B8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092974-5A99-A246-A774-907C2DE2C5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BF4C79-9A30-A049-AA9B-91E1E0FBBD4E}"/>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6" name="Footer Placeholder 5">
            <a:extLst>
              <a:ext uri="{FF2B5EF4-FFF2-40B4-BE49-F238E27FC236}">
                <a16:creationId xmlns:a16="http://schemas.microsoft.com/office/drawing/2014/main" id="{EAA731F3-574B-0849-8349-7C04EB6D0A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A0735B-9348-504A-AFD1-E06BE2F4EC06}"/>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1634435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E405-6A80-914F-93A8-1155FE51A4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8F63C2-4F3F-F842-9A68-3DE50ABF4B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9A856-CA72-6547-B8C2-AF3D9260A9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A54D52-966B-9A47-81F5-CE592ED04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CC7EE1-2DC1-DC44-BEFB-704845B1E2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02AECF-AE78-904B-A338-AA604B73C33A}"/>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8" name="Footer Placeholder 7">
            <a:extLst>
              <a:ext uri="{FF2B5EF4-FFF2-40B4-BE49-F238E27FC236}">
                <a16:creationId xmlns:a16="http://schemas.microsoft.com/office/drawing/2014/main" id="{FA621D37-018F-D949-8089-A293F95984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085D7F-2FE3-804F-987C-914797010E65}"/>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745962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B78B-96DE-1C48-A0C3-A4D2C7907F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F672C1-842E-114B-9F55-4EB474487DAD}"/>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4" name="Footer Placeholder 3">
            <a:extLst>
              <a:ext uri="{FF2B5EF4-FFF2-40B4-BE49-F238E27FC236}">
                <a16:creationId xmlns:a16="http://schemas.microsoft.com/office/drawing/2014/main" id="{AC41E3BE-87B9-E54D-B4C2-5656BC8CA9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A07CC2-4A8E-A34E-BE06-46BE78EDA276}"/>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427542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0D159C-22D0-0749-94CF-ADB9AEFC8C98}"/>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3" name="Footer Placeholder 2">
            <a:extLst>
              <a:ext uri="{FF2B5EF4-FFF2-40B4-BE49-F238E27FC236}">
                <a16:creationId xmlns:a16="http://schemas.microsoft.com/office/drawing/2014/main" id="{C40C5D8F-5C25-9747-92EE-45B0558A61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53EB9E-E2E4-8847-991D-DAC7F58272FF}"/>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3785468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1392E-1D54-C441-9DF1-F92F068BB4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B0230D-18CE-644E-A7D2-2A3109F23A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DA0D9E-3BA5-A549-8495-8E9576AFB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51F4BD-6085-5A4A-AC69-22D41A0A038D}"/>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6" name="Footer Placeholder 5">
            <a:extLst>
              <a:ext uri="{FF2B5EF4-FFF2-40B4-BE49-F238E27FC236}">
                <a16:creationId xmlns:a16="http://schemas.microsoft.com/office/drawing/2014/main" id="{10E247B2-5CD6-DF48-BF98-397468176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75678A-CDCA-8541-958A-BB2E3AC7B721}"/>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339556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20806-4B67-CE4A-9100-39F84D5C26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A3810C-D2B3-1B46-A8B6-C5D47D4A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749EB-0B70-874C-B5E1-D05FB8798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89235E-EFAA-0146-9E0B-FE73C9B57099}"/>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6" name="Footer Placeholder 5">
            <a:extLst>
              <a:ext uri="{FF2B5EF4-FFF2-40B4-BE49-F238E27FC236}">
                <a16:creationId xmlns:a16="http://schemas.microsoft.com/office/drawing/2014/main" id="{DFCABD20-2080-6149-9688-6FC0F3B585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12C097-169F-4C4D-8704-5A33638632ED}"/>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326027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95826-953A-844A-8B45-CF15ED4005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85C993-4E1C-A342-8834-454A502236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3F4778-5A27-DF4F-A8F0-398B4C356EC0}"/>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C74785F8-F009-9143-A04E-ED7FA73F9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EF2BE-609D-1E4D-A084-09D01F3D7624}"/>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220593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5231AB-0EB9-1843-AC59-BCBE7F07A0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6F4BEB-8FEB-BF4A-9B42-A9B0F09AB6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8889D-EF40-0248-AE1E-E5AFCB0BB5E7}"/>
              </a:ext>
            </a:extLst>
          </p:cNvPr>
          <p:cNvSpPr>
            <a:spLocks noGrp="1"/>
          </p:cNvSpPr>
          <p:nvPr>
            <p:ph type="dt" sz="half" idx="10"/>
          </p:nvPr>
        </p:nvSpPr>
        <p:spPr/>
        <p:txBody>
          <a:body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02C799D1-3784-1E4B-953B-0FC168B58C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AEAB4-670E-2844-B5DF-3225C5656941}"/>
              </a:ext>
            </a:extLst>
          </p:cNvPr>
          <p:cNvSpPr>
            <a:spLocks noGrp="1"/>
          </p:cNvSpPr>
          <p:nvPr>
            <p:ph type="sldNum" sz="quarter" idx="12"/>
          </p:nvPr>
        </p:nvSpPr>
        <p:spPr/>
        <p:txBody>
          <a:bodyPr/>
          <a:lstStyle/>
          <a:p>
            <a:fld id="{1FB8D357-AAC4-114D-BDFB-07B07678B5EE}" type="slidenum">
              <a:rPr lang="en-US" smtClean="0"/>
              <a:t>‹#›</a:t>
            </a:fld>
            <a:endParaRPr lang="en-US"/>
          </a:p>
        </p:txBody>
      </p:sp>
    </p:spTree>
    <p:extLst>
      <p:ext uri="{BB962C8B-B14F-4D97-AF65-F5344CB8AC3E}">
        <p14:creationId xmlns:p14="http://schemas.microsoft.com/office/powerpoint/2010/main" val="3537191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19395-A7D3-C543-8C1E-36557C0ED3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D0C3F5-E5D9-3A41-9BC9-717E1BB004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C360F-B605-5A4F-A10A-8FF91F9D55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773F0-5AFC-DF42-BCFA-CCBABC5A5A8F}" type="datetimeFigureOut">
              <a:rPr lang="en-US" smtClean="0"/>
              <a:t>6/30/22</a:t>
            </a:fld>
            <a:endParaRPr lang="en-US"/>
          </a:p>
        </p:txBody>
      </p:sp>
      <p:sp>
        <p:nvSpPr>
          <p:cNvPr id="5" name="Footer Placeholder 4">
            <a:extLst>
              <a:ext uri="{FF2B5EF4-FFF2-40B4-BE49-F238E27FC236}">
                <a16:creationId xmlns:a16="http://schemas.microsoft.com/office/drawing/2014/main" id="{19040F52-F544-9F4B-A708-9D884F07B1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816536-7A1C-7A49-BB5B-E44C06D9FC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8D357-AAC4-114D-BDFB-07B07678B5EE}" type="slidenum">
              <a:rPr lang="en-US" smtClean="0"/>
              <a:t>‹#›</a:t>
            </a:fld>
            <a:endParaRPr lang="en-US"/>
          </a:p>
        </p:txBody>
      </p:sp>
    </p:spTree>
    <p:extLst>
      <p:ext uri="{BB962C8B-B14F-4D97-AF65-F5344CB8AC3E}">
        <p14:creationId xmlns:p14="http://schemas.microsoft.com/office/powerpoint/2010/main" val="3115508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DC31AEA-D4BA-5448-A44A-EBD3B2BCE258}"/>
              </a:ext>
            </a:extLst>
          </p:cNvPr>
          <p:cNvPicPr>
            <a:picLocks noChangeAspect="1"/>
          </p:cNvPicPr>
          <p:nvPr/>
        </p:nvPicPr>
        <p:blipFill rotWithShape="1">
          <a:blip r:embed="rId2">
            <a:alphaModFix amt="50000"/>
          </a:blip>
          <a:srcRect t="21045" b="22705"/>
          <a:stretch/>
        </p:blipFill>
        <p:spPr>
          <a:xfrm>
            <a:off x="20" y="1"/>
            <a:ext cx="12191980" cy="6857999"/>
          </a:xfrm>
          <a:prstGeom prst="rect">
            <a:avLst/>
          </a:prstGeom>
        </p:spPr>
      </p:pic>
      <p:sp>
        <p:nvSpPr>
          <p:cNvPr id="2" name="Title 1">
            <a:extLst>
              <a:ext uri="{FF2B5EF4-FFF2-40B4-BE49-F238E27FC236}">
                <a16:creationId xmlns:a16="http://schemas.microsoft.com/office/drawing/2014/main" id="{5B93EFC6-E727-CE44-BF22-6395CC9C7092}"/>
              </a:ext>
            </a:extLst>
          </p:cNvPr>
          <p:cNvSpPr>
            <a:spLocks noGrp="1"/>
          </p:cNvSpPr>
          <p:nvPr>
            <p:ph type="ctrTitle"/>
          </p:nvPr>
        </p:nvSpPr>
        <p:spPr>
          <a:xfrm>
            <a:off x="1524000" y="1122362"/>
            <a:ext cx="9144000" cy="2900518"/>
          </a:xfrm>
        </p:spPr>
        <p:txBody>
          <a:bodyPr>
            <a:normAutofit/>
          </a:bodyPr>
          <a:lstStyle/>
          <a:p>
            <a:r>
              <a:rPr lang="en-US">
                <a:solidFill>
                  <a:srgbClr val="FFFFFF"/>
                </a:solidFill>
              </a:rPr>
              <a:t>Stochastic Models &amp; Parameter Estimation</a:t>
            </a:r>
          </a:p>
        </p:txBody>
      </p:sp>
      <p:sp>
        <p:nvSpPr>
          <p:cNvPr id="3" name="Subtitle 2">
            <a:extLst>
              <a:ext uri="{FF2B5EF4-FFF2-40B4-BE49-F238E27FC236}">
                <a16:creationId xmlns:a16="http://schemas.microsoft.com/office/drawing/2014/main" id="{E0F37788-42B6-BC4F-8D72-2D5C1A2E1134}"/>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Micaela E. Martinez</a:t>
            </a:r>
          </a:p>
          <a:p>
            <a:r>
              <a:rPr lang="en-US" dirty="0">
                <a:solidFill>
                  <a:srgbClr val="FFFFFF"/>
                </a:solidFill>
              </a:rPr>
              <a:t>Emory University</a:t>
            </a:r>
          </a:p>
        </p:txBody>
      </p:sp>
    </p:spTree>
    <p:extLst>
      <p:ext uri="{BB962C8B-B14F-4D97-AF65-F5344CB8AC3E}">
        <p14:creationId xmlns:p14="http://schemas.microsoft.com/office/powerpoint/2010/main" val="28749428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87872C-60AD-F448-9BD1-FEE53CB36EE7}"/>
              </a:ext>
            </a:extLst>
          </p:cNvPr>
          <p:cNvPicPr>
            <a:picLocks noChangeAspect="1"/>
          </p:cNvPicPr>
          <p:nvPr/>
        </p:nvPicPr>
        <p:blipFill>
          <a:blip r:embed="rId2"/>
          <a:stretch>
            <a:fillRect/>
          </a:stretch>
        </p:blipFill>
        <p:spPr>
          <a:xfrm>
            <a:off x="2190750" y="1295400"/>
            <a:ext cx="8554316" cy="5403850"/>
          </a:xfrm>
          <a:prstGeom prst="rect">
            <a:avLst/>
          </a:prstGeom>
        </p:spPr>
      </p:pic>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Epidemiological Data are Noisy</a:t>
            </a:r>
          </a:p>
        </p:txBody>
      </p:sp>
    </p:spTree>
    <p:extLst>
      <p:ext uri="{BB962C8B-B14F-4D97-AF65-F5344CB8AC3E}">
        <p14:creationId xmlns:p14="http://schemas.microsoft.com/office/powerpoint/2010/main" val="68865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SIR Model is an Approximation</a:t>
            </a:r>
          </a:p>
        </p:txBody>
      </p:sp>
      <p:pic>
        <p:nvPicPr>
          <p:cNvPr id="3" name="Picture 2">
            <a:extLst>
              <a:ext uri="{FF2B5EF4-FFF2-40B4-BE49-F238E27FC236}">
                <a16:creationId xmlns:a16="http://schemas.microsoft.com/office/drawing/2014/main" id="{50C24639-2779-2748-8A1D-93B6C93AF2D3}"/>
              </a:ext>
            </a:extLst>
          </p:cNvPr>
          <p:cNvPicPr>
            <a:picLocks noChangeAspect="1"/>
          </p:cNvPicPr>
          <p:nvPr/>
        </p:nvPicPr>
        <p:blipFill>
          <a:blip r:embed="rId2"/>
          <a:stretch>
            <a:fillRect/>
          </a:stretch>
        </p:blipFill>
        <p:spPr>
          <a:xfrm>
            <a:off x="1536700" y="985520"/>
            <a:ext cx="8636000" cy="5872480"/>
          </a:xfrm>
          <a:prstGeom prst="rect">
            <a:avLst/>
          </a:prstGeom>
        </p:spPr>
      </p:pic>
    </p:spTree>
    <p:extLst>
      <p:ext uri="{BB962C8B-B14F-4D97-AF65-F5344CB8AC3E}">
        <p14:creationId xmlns:p14="http://schemas.microsoft.com/office/powerpoint/2010/main" val="214506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0903D12-F587-7442-8D46-43B971760874}"/>
              </a:ext>
            </a:extLst>
          </p:cNvPr>
          <p:cNvSpPr txBox="1"/>
          <p:nvPr/>
        </p:nvSpPr>
        <p:spPr>
          <a:xfrm>
            <a:off x="838200" y="1115219"/>
            <a:ext cx="539591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kern="1200">
                <a:solidFill>
                  <a:schemeClr val="bg1"/>
                </a:solidFill>
                <a:latin typeface="+mj-lt"/>
                <a:ea typeface="+mj-ea"/>
                <a:cs typeface="+mj-cs"/>
              </a:rPr>
              <a:t>The SIR Model is an Approximation</a:t>
            </a:r>
          </a:p>
        </p:txBody>
      </p:sp>
      <p:cxnSp>
        <p:nvCxnSpPr>
          <p:cNvPr id="16" name="Straight Connector 15">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F2EFCBE-8917-3149-B2DD-41B45207B816}"/>
              </a:ext>
            </a:extLst>
          </p:cNvPr>
          <p:cNvPicPr>
            <a:picLocks noChangeAspect="1"/>
          </p:cNvPicPr>
          <p:nvPr/>
        </p:nvPicPr>
        <p:blipFill rotWithShape="1">
          <a:blip r:embed="rId2">
            <a:alphaModFix/>
          </a:blip>
          <a:srcRect l="1211" r="4316" b="2"/>
          <a:stretch/>
        </p:blipFill>
        <p:spPr>
          <a:xfrm>
            <a:off x="-15637" y="557606"/>
            <a:ext cx="12211902" cy="5881293"/>
          </a:xfrm>
          <a:prstGeom prst="rect">
            <a:avLst/>
          </a:prstGeom>
        </p:spPr>
      </p:pic>
    </p:spTree>
    <p:extLst>
      <p:ext uri="{BB962C8B-B14F-4D97-AF65-F5344CB8AC3E}">
        <p14:creationId xmlns:p14="http://schemas.microsoft.com/office/powerpoint/2010/main" val="201895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0903D12-F587-7442-8D46-43B971760874}"/>
              </a:ext>
            </a:extLst>
          </p:cNvPr>
          <p:cNvSpPr txBox="1"/>
          <p:nvPr/>
        </p:nvSpPr>
        <p:spPr>
          <a:xfrm>
            <a:off x="838200" y="1115219"/>
            <a:ext cx="539591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kern="1200">
                <a:solidFill>
                  <a:schemeClr val="bg1"/>
                </a:solidFill>
                <a:latin typeface="+mj-lt"/>
                <a:ea typeface="+mj-ea"/>
                <a:cs typeface="+mj-cs"/>
              </a:rPr>
              <a:t>The SIR Model is an Approximation</a:t>
            </a:r>
          </a:p>
        </p:txBody>
      </p:sp>
      <p:cxnSp>
        <p:nvCxnSpPr>
          <p:cNvPr id="16" name="Straight Connector 15">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12A5369-8424-BC4A-939E-C90F89F3F55A}"/>
              </a:ext>
            </a:extLst>
          </p:cNvPr>
          <p:cNvPicPr>
            <a:picLocks noChangeAspect="1"/>
          </p:cNvPicPr>
          <p:nvPr/>
        </p:nvPicPr>
        <p:blipFill rotWithShape="1">
          <a:blip r:embed="rId2"/>
          <a:srcRect t="9166" r="-1" b="-1"/>
          <a:stretch/>
        </p:blipFill>
        <p:spPr>
          <a:xfrm>
            <a:off x="53533" y="1070726"/>
            <a:ext cx="12192000" cy="5066553"/>
          </a:xfrm>
          <a:prstGeom prst="rect">
            <a:avLst/>
          </a:prstGeom>
        </p:spPr>
      </p:pic>
    </p:spTree>
    <p:extLst>
      <p:ext uri="{BB962C8B-B14F-4D97-AF65-F5344CB8AC3E}">
        <p14:creationId xmlns:p14="http://schemas.microsoft.com/office/powerpoint/2010/main" val="3743629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Deterministic Models</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905506"/>
            <a:ext cx="10896600" cy="3046988"/>
          </a:xfrm>
          <a:prstGeom prst="rect">
            <a:avLst/>
          </a:prstGeom>
          <a:noFill/>
        </p:spPr>
        <p:txBody>
          <a:bodyPr wrap="square" rtlCol="0">
            <a:spAutoFit/>
          </a:bodyPr>
          <a:lstStyle/>
          <a:p>
            <a:r>
              <a:rPr lang="en-US" sz="3200" dirty="0">
                <a:latin typeface="Avenir Book" panose="02000503020000020003" pitchFamily="2" charset="0"/>
              </a:rPr>
              <a:t>Deterministic models run like “clockwork”, given the same starting conditions, exactly-the-same trajectory will always be observed</a:t>
            </a:r>
          </a:p>
          <a:p>
            <a:endParaRPr lang="en-US" sz="3200" dirty="0">
              <a:latin typeface="Avenir Book" panose="02000503020000020003" pitchFamily="2" charset="0"/>
            </a:endParaRPr>
          </a:p>
          <a:p>
            <a:endParaRPr lang="en-US" sz="3200" dirty="0">
              <a:effectLst/>
              <a:latin typeface="Avenir Book" panose="02000503020000020003" pitchFamily="2" charset="0"/>
            </a:endParaRPr>
          </a:p>
          <a:p>
            <a:endParaRPr lang="en-US" sz="3200" dirty="0">
              <a:effectLst/>
              <a:latin typeface="Avenir Book" panose="02000503020000020003" pitchFamily="2" charset="0"/>
            </a:endParaRPr>
          </a:p>
        </p:txBody>
      </p:sp>
    </p:spTree>
    <p:extLst>
      <p:ext uri="{BB962C8B-B14F-4D97-AF65-F5344CB8AC3E}">
        <p14:creationId xmlns:p14="http://schemas.microsoft.com/office/powerpoint/2010/main" val="209631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SIR Model is an Approximation</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814652"/>
            <a:ext cx="1089660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venir Book" panose="02000503020000020003" pitchFamily="2" charset="0"/>
              </a:rPr>
              <a:t>Transmission is obscured by three sources of noise: </a:t>
            </a:r>
            <a:r>
              <a:rPr lang="en-US" sz="3200" u="sng" dirty="0">
                <a:latin typeface="Avenir Book" panose="02000503020000020003" pitchFamily="2" charset="0"/>
              </a:rPr>
              <a:t>observation error</a:t>
            </a:r>
            <a:r>
              <a:rPr lang="en-US" sz="3200" dirty="0">
                <a:latin typeface="Avenir Book" panose="02000503020000020003" pitchFamily="2" charset="0"/>
              </a:rPr>
              <a:t>, </a:t>
            </a:r>
            <a:r>
              <a:rPr lang="en-US" sz="3200" u="sng" dirty="0">
                <a:latin typeface="Avenir Book" panose="02000503020000020003" pitchFamily="2" charset="0"/>
              </a:rPr>
              <a:t>environmental variability</a:t>
            </a:r>
            <a:r>
              <a:rPr lang="en-US" sz="3200" dirty="0">
                <a:latin typeface="Avenir Book" panose="02000503020000020003" pitchFamily="2" charset="0"/>
              </a:rPr>
              <a:t>, and intrinsic </a:t>
            </a:r>
            <a:r>
              <a:rPr lang="en-US" sz="3200" u="sng" dirty="0">
                <a:latin typeface="Avenir Book" panose="02000503020000020003" pitchFamily="2" charset="0"/>
              </a:rPr>
              <a:t>demographic noise </a:t>
            </a:r>
          </a:p>
          <a:p>
            <a:pPr marL="457200" indent="-457200">
              <a:buFont typeface="Arial" panose="020B0604020202020204" pitchFamily="34" charset="0"/>
              <a:buChar char="•"/>
            </a:pPr>
            <a:endParaRPr lang="en-US" sz="3200"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Demographic noise is especially important in systems where R0 ≈ 1</a:t>
            </a:r>
          </a:p>
          <a:p>
            <a:pPr marL="457200" indent="-457200">
              <a:buFont typeface="Arial" panose="020B0604020202020204" pitchFamily="34" charset="0"/>
              <a:buChar char="•"/>
            </a:pPr>
            <a:endParaRPr lang="en-US" sz="3200" dirty="0">
              <a:effectLst/>
              <a:latin typeface="Avenir Book" panose="02000503020000020003" pitchFamily="2" charset="0"/>
            </a:endParaRPr>
          </a:p>
          <a:p>
            <a:pPr marL="457200" indent="-457200">
              <a:buFont typeface="Arial" panose="020B0604020202020204" pitchFamily="34" charset="0"/>
              <a:buChar char="•"/>
            </a:pPr>
            <a:endParaRPr lang="en-US" sz="3200" dirty="0">
              <a:effectLst/>
              <a:latin typeface="Avenir Book" panose="02000503020000020003" pitchFamily="2" charset="0"/>
            </a:endParaRPr>
          </a:p>
        </p:txBody>
      </p:sp>
    </p:spTree>
    <p:extLst>
      <p:ext uri="{BB962C8B-B14F-4D97-AF65-F5344CB8AC3E}">
        <p14:creationId xmlns:p14="http://schemas.microsoft.com/office/powerpoint/2010/main" val="314905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SIR Model is an Approximation</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814652"/>
            <a:ext cx="10896600" cy="600164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venir Book" panose="02000503020000020003" pitchFamily="2" charset="0"/>
              </a:rPr>
              <a:t>Transmission is obscured by three sources of noise: </a:t>
            </a:r>
            <a:r>
              <a:rPr lang="en-US" sz="3200" u="sng" dirty="0">
                <a:latin typeface="Avenir Book" panose="02000503020000020003" pitchFamily="2" charset="0"/>
              </a:rPr>
              <a:t>observation error</a:t>
            </a:r>
            <a:r>
              <a:rPr lang="en-US" sz="3200" dirty="0">
                <a:latin typeface="Avenir Book" panose="02000503020000020003" pitchFamily="2" charset="0"/>
              </a:rPr>
              <a:t>, environmental variability, and intrinsic demographic noise</a:t>
            </a:r>
          </a:p>
          <a:p>
            <a:pPr marL="457200" indent="-457200">
              <a:buFont typeface="Arial" panose="020B0604020202020204" pitchFamily="34" charset="0"/>
              <a:buChar char="•"/>
            </a:pPr>
            <a:endParaRPr lang="en-US" sz="3200"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Not all infections </a:t>
            </a:r>
          </a:p>
          <a:p>
            <a:r>
              <a:rPr lang="en-US" sz="3200" dirty="0">
                <a:latin typeface="Avenir Book" panose="02000503020000020003" pitchFamily="2" charset="0"/>
              </a:rPr>
              <a:t>are symptomatic </a:t>
            </a:r>
          </a:p>
          <a:p>
            <a:endParaRPr lang="en-US" sz="3200"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Not all symptomatic </a:t>
            </a:r>
          </a:p>
          <a:p>
            <a:r>
              <a:rPr lang="en-US" sz="3200" dirty="0">
                <a:latin typeface="Avenir Book" panose="02000503020000020003" pitchFamily="2" charset="0"/>
              </a:rPr>
              <a:t>infections reported</a:t>
            </a:r>
          </a:p>
          <a:p>
            <a:pPr marL="457200" indent="-457200">
              <a:buFont typeface="Arial" panose="020B0604020202020204" pitchFamily="34" charset="0"/>
              <a:buChar char="•"/>
            </a:pPr>
            <a:endParaRPr lang="en-US" sz="3200" dirty="0">
              <a:latin typeface="Avenir Book" panose="02000503020000020003" pitchFamily="2" charset="0"/>
            </a:endParaRPr>
          </a:p>
          <a:p>
            <a:endParaRPr lang="en-US" sz="3200" dirty="0">
              <a:effectLst/>
              <a:latin typeface="Avenir Book" panose="02000503020000020003" pitchFamily="2" charset="0"/>
            </a:endParaRPr>
          </a:p>
          <a:p>
            <a:pPr marL="457200" indent="-457200">
              <a:buFont typeface="Arial" panose="020B0604020202020204" pitchFamily="34" charset="0"/>
              <a:buChar char="•"/>
            </a:pPr>
            <a:endParaRPr lang="en-US" sz="3200" dirty="0">
              <a:effectLst/>
              <a:latin typeface="Avenir Book" panose="02000503020000020003" pitchFamily="2" charset="0"/>
            </a:endParaRPr>
          </a:p>
        </p:txBody>
      </p:sp>
      <p:pic>
        <p:nvPicPr>
          <p:cNvPr id="3" name="Picture 2">
            <a:extLst>
              <a:ext uri="{FF2B5EF4-FFF2-40B4-BE49-F238E27FC236}">
                <a16:creationId xmlns:a16="http://schemas.microsoft.com/office/drawing/2014/main" id="{FDDAE3E9-0FB8-A342-A794-7569BF3CF4B2}"/>
              </a:ext>
            </a:extLst>
          </p:cNvPr>
          <p:cNvPicPr>
            <a:picLocks noChangeAspect="1"/>
          </p:cNvPicPr>
          <p:nvPr/>
        </p:nvPicPr>
        <p:blipFill>
          <a:blip r:embed="rId2"/>
          <a:stretch>
            <a:fillRect/>
          </a:stretch>
        </p:blipFill>
        <p:spPr>
          <a:xfrm>
            <a:off x="5231566" y="3092284"/>
            <a:ext cx="6808033" cy="3765715"/>
          </a:xfrm>
          <a:prstGeom prst="rect">
            <a:avLst/>
          </a:prstGeom>
        </p:spPr>
      </p:pic>
      <p:sp>
        <p:nvSpPr>
          <p:cNvPr id="5" name="Rectangle 4">
            <a:extLst>
              <a:ext uri="{FF2B5EF4-FFF2-40B4-BE49-F238E27FC236}">
                <a16:creationId xmlns:a16="http://schemas.microsoft.com/office/drawing/2014/main" id="{F7F0B554-4A0A-0D46-A795-DDED337C17AE}"/>
              </a:ext>
            </a:extLst>
          </p:cNvPr>
          <p:cNvSpPr/>
          <p:nvPr/>
        </p:nvSpPr>
        <p:spPr>
          <a:xfrm>
            <a:off x="10226040" y="3901072"/>
            <a:ext cx="1882140" cy="2956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0338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SIR Model is an Approximation</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814652"/>
            <a:ext cx="108966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venir Book" panose="02000503020000020003" pitchFamily="2" charset="0"/>
              </a:rPr>
              <a:t>Transmission is obscured by three sources of noise: observation error, </a:t>
            </a:r>
            <a:r>
              <a:rPr lang="en-US" sz="3200" u="sng" dirty="0">
                <a:latin typeface="Avenir Book" panose="02000503020000020003" pitchFamily="2" charset="0"/>
              </a:rPr>
              <a:t>environmental variability</a:t>
            </a:r>
            <a:r>
              <a:rPr lang="en-US" sz="3200" dirty="0">
                <a:latin typeface="Avenir Book" panose="02000503020000020003" pitchFamily="2" charset="0"/>
              </a:rPr>
              <a:t>, and intrinsic demographic noise</a:t>
            </a:r>
          </a:p>
          <a:p>
            <a:pPr marL="457200" indent="-457200">
              <a:buFont typeface="Arial" panose="020B0604020202020204" pitchFamily="34" charset="0"/>
              <a:buChar char="•"/>
            </a:pPr>
            <a:endParaRPr lang="en-US" sz="3200"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Variation among </a:t>
            </a:r>
          </a:p>
          <a:p>
            <a:r>
              <a:rPr lang="en-US" sz="3200" dirty="0">
                <a:latin typeface="Avenir Book" panose="02000503020000020003" pitchFamily="2" charset="0"/>
              </a:rPr>
              <a:t>individuals can </a:t>
            </a:r>
          </a:p>
          <a:p>
            <a:r>
              <a:rPr lang="en-US" sz="3200" dirty="0">
                <a:latin typeface="Avenir Book" panose="02000503020000020003" pitchFamily="2" charset="0"/>
              </a:rPr>
              <a:t>impact parameters</a:t>
            </a:r>
          </a:p>
          <a:p>
            <a:endParaRPr lang="en-US" sz="3200"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Variation in environment </a:t>
            </a:r>
          </a:p>
          <a:p>
            <a:r>
              <a:rPr lang="en-US" sz="3200" dirty="0">
                <a:latin typeface="Avenir Book" panose="02000503020000020003" pitchFamily="2" charset="0"/>
              </a:rPr>
              <a:t>can impact parameters</a:t>
            </a:r>
          </a:p>
          <a:p>
            <a:pPr marL="457200" indent="-457200">
              <a:buFont typeface="Arial" panose="020B0604020202020204" pitchFamily="34" charset="0"/>
              <a:buChar char="•"/>
            </a:pPr>
            <a:endParaRPr lang="en-US" sz="3200" dirty="0">
              <a:latin typeface="Avenir Book" panose="02000503020000020003" pitchFamily="2" charset="0"/>
            </a:endParaRPr>
          </a:p>
          <a:p>
            <a:endParaRPr lang="en-US" sz="3200" dirty="0">
              <a:effectLst/>
              <a:latin typeface="Avenir Book" panose="02000503020000020003" pitchFamily="2" charset="0"/>
            </a:endParaRPr>
          </a:p>
          <a:p>
            <a:pPr marL="457200" indent="-457200">
              <a:buFont typeface="Arial" panose="020B0604020202020204" pitchFamily="34" charset="0"/>
              <a:buChar char="•"/>
            </a:pPr>
            <a:endParaRPr lang="en-US" sz="3200" dirty="0">
              <a:effectLst/>
              <a:latin typeface="Avenir Book" panose="02000503020000020003" pitchFamily="2" charset="0"/>
            </a:endParaRPr>
          </a:p>
        </p:txBody>
      </p:sp>
      <p:pic>
        <p:nvPicPr>
          <p:cNvPr id="7" name="Picture 6">
            <a:extLst>
              <a:ext uri="{FF2B5EF4-FFF2-40B4-BE49-F238E27FC236}">
                <a16:creationId xmlns:a16="http://schemas.microsoft.com/office/drawing/2014/main" id="{8BD96F6A-7373-F54B-A97B-53AFAD5DE977}"/>
              </a:ext>
            </a:extLst>
          </p:cNvPr>
          <p:cNvPicPr>
            <a:picLocks noChangeAspect="1"/>
          </p:cNvPicPr>
          <p:nvPr/>
        </p:nvPicPr>
        <p:blipFill rotWithShape="1">
          <a:blip r:embed="rId2"/>
          <a:srcRect t="14967"/>
          <a:stretch/>
        </p:blipFill>
        <p:spPr>
          <a:xfrm>
            <a:off x="6096000" y="3029518"/>
            <a:ext cx="5567411" cy="3507350"/>
          </a:xfrm>
          <a:prstGeom prst="rect">
            <a:avLst/>
          </a:prstGeom>
        </p:spPr>
      </p:pic>
      <p:sp>
        <p:nvSpPr>
          <p:cNvPr id="2" name="TextBox 1">
            <a:extLst>
              <a:ext uri="{FF2B5EF4-FFF2-40B4-BE49-F238E27FC236}">
                <a16:creationId xmlns:a16="http://schemas.microsoft.com/office/drawing/2014/main" id="{A7B9C05D-FAB5-024D-96F2-6BA22FE9D4FB}"/>
              </a:ext>
            </a:extLst>
          </p:cNvPr>
          <p:cNvSpPr txBox="1"/>
          <p:nvPr/>
        </p:nvSpPr>
        <p:spPr>
          <a:xfrm>
            <a:off x="6416040" y="6536868"/>
            <a:ext cx="2743200" cy="369332"/>
          </a:xfrm>
          <a:prstGeom prst="rect">
            <a:avLst/>
          </a:prstGeom>
          <a:noFill/>
        </p:spPr>
        <p:txBody>
          <a:bodyPr wrap="square" rtlCol="0">
            <a:spAutoFit/>
          </a:bodyPr>
          <a:lstStyle/>
          <a:p>
            <a:r>
              <a:rPr lang="en-US" dirty="0"/>
              <a:t>Tan et al. </a:t>
            </a:r>
            <a:r>
              <a:rPr lang="en-US" dirty="0" err="1"/>
              <a:t>MedRXIV</a:t>
            </a:r>
            <a:r>
              <a:rPr lang="en-US" dirty="0"/>
              <a:t> 2020</a:t>
            </a:r>
          </a:p>
        </p:txBody>
      </p:sp>
      <p:sp>
        <p:nvSpPr>
          <p:cNvPr id="9" name="Rectangle 8">
            <a:extLst>
              <a:ext uri="{FF2B5EF4-FFF2-40B4-BE49-F238E27FC236}">
                <a16:creationId xmlns:a16="http://schemas.microsoft.com/office/drawing/2014/main" id="{C485E0BF-6B13-9046-98F0-645DD967BB7A}"/>
              </a:ext>
            </a:extLst>
          </p:cNvPr>
          <p:cNvSpPr/>
          <p:nvPr/>
        </p:nvSpPr>
        <p:spPr>
          <a:xfrm>
            <a:off x="6202680" y="2895600"/>
            <a:ext cx="622031" cy="557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308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SIR Model is an Approximation</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814652"/>
            <a:ext cx="108966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venir Book" panose="02000503020000020003" pitchFamily="2" charset="0"/>
              </a:rPr>
              <a:t>Transmission is obscured by three sources of noise: observation error, environmental variability, and intrinsic </a:t>
            </a:r>
            <a:r>
              <a:rPr lang="en-US" sz="3200" u="sng" dirty="0">
                <a:latin typeface="Avenir Book" panose="02000503020000020003" pitchFamily="2" charset="0"/>
              </a:rPr>
              <a:t>demographic noise</a:t>
            </a:r>
          </a:p>
          <a:p>
            <a:pPr marL="457200" indent="-457200">
              <a:buFont typeface="Arial" panose="020B0604020202020204" pitchFamily="34" charset="0"/>
              <a:buChar char="•"/>
            </a:pPr>
            <a:endParaRPr lang="en-US" sz="3200" u="sng" dirty="0">
              <a:latin typeface="Avenir Book" panose="02000503020000020003" pitchFamily="2" charset="0"/>
            </a:endParaRPr>
          </a:p>
          <a:p>
            <a:pPr marL="457200" indent="-457200">
              <a:buFont typeface="Arial" panose="020B0604020202020204" pitchFamily="34" charset="0"/>
              <a:buChar char="•"/>
            </a:pPr>
            <a:endParaRPr lang="en-US" sz="3200" u="sng" dirty="0">
              <a:latin typeface="Avenir Book" panose="02000503020000020003" pitchFamily="2" charset="0"/>
            </a:endParaRPr>
          </a:p>
          <a:p>
            <a:pPr marL="457200" indent="-457200">
              <a:buFont typeface="Arial" panose="020B0604020202020204" pitchFamily="34" charset="0"/>
              <a:buChar char="•"/>
            </a:pPr>
            <a:r>
              <a:rPr lang="en-US" sz="3200" dirty="0">
                <a:latin typeface="Avenir Book" panose="02000503020000020003" pitchFamily="2" charset="0"/>
              </a:rPr>
              <a:t>Think of coin flips to conceptualize</a:t>
            </a:r>
          </a:p>
          <a:p>
            <a:r>
              <a:rPr lang="en-US" sz="3200" dirty="0">
                <a:latin typeface="Avenir Book" panose="02000503020000020003" pitchFamily="2" charset="0"/>
              </a:rPr>
              <a:t>demographic stochasticity. The more </a:t>
            </a:r>
          </a:p>
          <a:p>
            <a:r>
              <a:rPr lang="en-US" sz="3200" dirty="0">
                <a:latin typeface="Avenir Book" panose="02000503020000020003" pitchFamily="2" charset="0"/>
              </a:rPr>
              <a:t>flips, the more precision you </a:t>
            </a:r>
          </a:p>
          <a:p>
            <a:r>
              <a:rPr lang="en-US" sz="3200" dirty="0">
                <a:latin typeface="Avenir Book" panose="02000503020000020003" pitchFamily="2" charset="0"/>
              </a:rPr>
              <a:t>have to approximate the mean</a:t>
            </a:r>
          </a:p>
          <a:p>
            <a:pPr marL="457200" indent="-457200">
              <a:buFont typeface="Arial" panose="020B0604020202020204" pitchFamily="34" charset="0"/>
              <a:buChar char="•"/>
            </a:pPr>
            <a:endParaRPr lang="en-US" sz="3200" dirty="0">
              <a:latin typeface="Avenir Book" panose="02000503020000020003" pitchFamily="2" charset="0"/>
            </a:endParaRPr>
          </a:p>
          <a:p>
            <a:endParaRPr lang="en-US" sz="3200" dirty="0">
              <a:latin typeface="Avenir Book" panose="02000503020000020003" pitchFamily="2" charset="0"/>
            </a:endParaRPr>
          </a:p>
          <a:p>
            <a:endParaRPr lang="en-US" sz="3200" dirty="0">
              <a:effectLst/>
              <a:latin typeface="Avenir Book" panose="02000503020000020003" pitchFamily="2" charset="0"/>
            </a:endParaRPr>
          </a:p>
          <a:p>
            <a:pPr marL="457200" indent="-457200">
              <a:buFont typeface="Arial" panose="020B0604020202020204" pitchFamily="34" charset="0"/>
              <a:buChar char="•"/>
            </a:pPr>
            <a:endParaRPr lang="en-US" sz="3200" dirty="0">
              <a:effectLst/>
              <a:latin typeface="Avenir Book" panose="02000503020000020003" pitchFamily="2" charset="0"/>
            </a:endParaRPr>
          </a:p>
        </p:txBody>
      </p:sp>
      <p:sp>
        <p:nvSpPr>
          <p:cNvPr id="9" name="Rectangle 8">
            <a:extLst>
              <a:ext uri="{FF2B5EF4-FFF2-40B4-BE49-F238E27FC236}">
                <a16:creationId xmlns:a16="http://schemas.microsoft.com/office/drawing/2014/main" id="{C485E0BF-6B13-9046-98F0-645DD967BB7A}"/>
              </a:ext>
            </a:extLst>
          </p:cNvPr>
          <p:cNvSpPr/>
          <p:nvPr/>
        </p:nvSpPr>
        <p:spPr>
          <a:xfrm>
            <a:off x="6202680" y="2895600"/>
            <a:ext cx="622031" cy="557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9056793-7EEE-1B4B-A2A8-FAE77333B86F}"/>
              </a:ext>
            </a:extLst>
          </p:cNvPr>
          <p:cNvPicPr>
            <a:picLocks noChangeAspect="1"/>
          </p:cNvPicPr>
          <p:nvPr/>
        </p:nvPicPr>
        <p:blipFill>
          <a:blip r:embed="rId2"/>
          <a:stretch>
            <a:fillRect/>
          </a:stretch>
        </p:blipFill>
        <p:spPr>
          <a:xfrm>
            <a:off x="7909560" y="2857500"/>
            <a:ext cx="4000500" cy="4000500"/>
          </a:xfrm>
          <a:prstGeom prst="rect">
            <a:avLst/>
          </a:prstGeom>
        </p:spPr>
      </p:pic>
    </p:spTree>
    <p:extLst>
      <p:ext uri="{BB962C8B-B14F-4D97-AF65-F5344CB8AC3E}">
        <p14:creationId xmlns:p14="http://schemas.microsoft.com/office/powerpoint/2010/main" val="151574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The Real World</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905506"/>
            <a:ext cx="10896600" cy="4031873"/>
          </a:xfrm>
          <a:prstGeom prst="rect">
            <a:avLst/>
          </a:prstGeom>
          <a:noFill/>
        </p:spPr>
        <p:txBody>
          <a:bodyPr wrap="square" rtlCol="0">
            <a:spAutoFit/>
          </a:bodyPr>
          <a:lstStyle/>
          <a:p>
            <a:r>
              <a:rPr lang="en-US" sz="3200" dirty="0">
                <a:latin typeface="Avenir Book" panose="02000503020000020003" pitchFamily="2" charset="0"/>
              </a:rPr>
              <a:t>If it were possible to “re-run” an epidemic in the real-world, we would not expect to have exactly-the-same people become infected at exactly-the-same time.</a:t>
            </a:r>
          </a:p>
          <a:p>
            <a:endParaRPr lang="en-US" sz="3200" dirty="0">
              <a:latin typeface="Avenir Book" panose="02000503020000020003" pitchFamily="2" charset="0"/>
            </a:endParaRPr>
          </a:p>
          <a:p>
            <a:r>
              <a:rPr lang="en-US" sz="3200" dirty="0">
                <a:latin typeface="Avenir Book" panose="02000503020000020003" pitchFamily="2" charset="0"/>
              </a:rPr>
              <a:t>Why is this?</a:t>
            </a:r>
          </a:p>
          <a:p>
            <a:endParaRPr lang="en-US" sz="3200" dirty="0">
              <a:latin typeface="Avenir Book" panose="02000503020000020003" pitchFamily="2" charset="0"/>
            </a:endParaRPr>
          </a:p>
          <a:p>
            <a:endParaRPr lang="en-US" sz="3200" dirty="0">
              <a:effectLst/>
              <a:latin typeface="Avenir Book" panose="02000503020000020003" pitchFamily="2" charset="0"/>
            </a:endParaRPr>
          </a:p>
          <a:p>
            <a:endParaRPr lang="en-US" sz="3200" dirty="0">
              <a:effectLst/>
              <a:latin typeface="Avenir Book" panose="02000503020000020003" pitchFamily="2" charset="0"/>
            </a:endParaRPr>
          </a:p>
        </p:txBody>
      </p:sp>
      <p:pic>
        <p:nvPicPr>
          <p:cNvPr id="3" name="Picture 2">
            <a:extLst>
              <a:ext uri="{FF2B5EF4-FFF2-40B4-BE49-F238E27FC236}">
                <a16:creationId xmlns:a16="http://schemas.microsoft.com/office/drawing/2014/main" id="{7326EEFA-7B58-9E4B-BE0F-432B75F707B8}"/>
              </a:ext>
            </a:extLst>
          </p:cNvPr>
          <p:cNvPicPr>
            <a:picLocks noChangeAspect="1"/>
          </p:cNvPicPr>
          <p:nvPr/>
        </p:nvPicPr>
        <p:blipFill rotWithShape="1">
          <a:blip r:embed="rId2"/>
          <a:srcRect t="42578" r="8452"/>
          <a:stretch/>
        </p:blipFill>
        <p:spPr>
          <a:xfrm>
            <a:off x="3295650" y="3795992"/>
            <a:ext cx="8789670" cy="3017875"/>
          </a:xfrm>
          <a:prstGeom prst="rect">
            <a:avLst/>
          </a:prstGeom>
        </p:spPr>
      </p:pic>
      <p:sp>
        <p:nvSpPr>
          <p:cNvPr id="7" name="Rectangle 6">
            <a:extLst>
              <a:ext uri="{FF2B5EF4-FFF2-40B4-BE49-F238E27FC236}">
                <a16:creationId xmlns:a16="http://schemas.microsoft.com/office/drawing/2014/main" id="{9EC1C120-073D-6049-BC42-172ECA4B93D3}"/>
              </a:ext>
            </a:extLst>
          </p:cNvPr>
          <p:cNvSpPr/>
          <p:nvPr/>
        </p:nvSpPr>
        <p:spPr>
          <a:xfrm>
            <a:off x="9906000" y="5061079"/>
            <a:ext cx="217932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09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D1B1BE9-C88F-064A-81BE-C10CDD338D66}"/>
              </a:ext>
            </a:extLst>
          </p:cNvPr>
          <p:cNvPicPr>
            <a:picLocks noChangeAspect="1"/>
          </p:cNvPicPr>
          <p:nvPr/>
        </p:nvPicPr>
        <p:blipFill rotWithShape="1">
          <a:blip r:embed="rId2"/>
          <a:srcRect t="30087" r="-1" b="31747"/>
          <a:stretch/>
        </p:blipFill>
        <p:spPr>
          <a:xfrm>
            <a:off x="-1" y="10"/>
            <a:ext cx="12228129" cy="4666928"/>
          </a:xfrm>
          <a:prstGeom prst="rect">
            <a:avLst/>
          </a:prstGeom>
        </p:spPr>
      </p:pic>
      <p:grpSp>
        <p:nvGrpSpPr>
          <p:cNvPr id="13" name="Group 12">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4" name="Freeform: Shape 13">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7" name="Freeform: Shape 16">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6" name="TextBox 5">
            <a:extLst>
              <a:ext uri="{FF2B5EF4-FFF2-40B4-BE49-F238E27FC236}">
                <a16:creationId xmlns:a16="http://schemas.microsoft.com/office/drawing/2014/main" id="{60903D12-F587-7442-8D46-43B971760874}"/>
              </a:ext>
            </a:extLst>
          </p:cNvPr>
          <p:cNvSpPr txBox="1"/>
          <p:nvPr/>
        </p:nvSpPr>
        <p:spPr>
          <a:xfrm>
            <a:off x="804672" y="4551037"/>
            <a:ext cx="5021782" cy="150993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a:solidFill>
                  <a:schemeClr val="tx2"/>
                </a:solidFill>
                <a:latin typeface="+mj-lt"/>
                <a:ea typeface="+mj-ea"/>
                <a:cs typeface="+mj-cs"/>
              </a:rPr>
              <a:t>Stochastic Models</a:t>
            </a:r>
          </a:p>
        </p:txBody>
      </p:sp>
      <p:sp>
        <p:nvSpPr>
          <p:cNvPr id="4" name="TextBox 3">
            <a:extLst>
              <a:ext uri="{FF2B5EF4-FFF2-40B4-BE49-F238E27FC236}">
                <a16:creationId xmlns:a16="http://schemas.microsoft.com/office/drawing/2014/main" id="{967748BF-A4E8-8C49-8323-2CA69CE2C80F}"/>
              </a:ext>
            </a:extLst>
          </p:cNvPr>
          <p:cNvSpPr txBox="1"/>
          <p:nvPr/>
        </p:nvSpPr>
        <p:spPr>
          <a:xfrm>
            <a:off x="6470247" y="4551037"/>
            <a:ext cx="4926411" cy="1509935"/>
          </a:xfrm>
          <a:prstGeom prst="rect">
            <a:avLst/>
          </a:prstGeom>
        </p:spPr>
        <p:txBody>
          <a:bodyPr vert="horz" lIns="91440" tIns="45720" rIns="91440" bIns="45720" rtlCol="0" anchor="ctr">
            <a:normAutofit fontScale="85000" lnSpcReduction="20000"/>
          </a:bodyPr>
          <a:lstStyle/>
          <a:p>
            <a:pPr>
              <a:lnSpc>
                <a:spcPct val="90000"/>
              </a:lnSpc>
              <a:spcAft>
                <a:spcPts val="600"/>
              </a:spcAft>
            </a:pPr>
            <a:endParaRPr lang="en-US" dirty="0">
              <a:solidFill>
                <a:schemeClr val="tx2"/>
              </a:solidFill>
            </a:endParaRPr>
          </a:p>
          <a:p>
            <a:pPr>
              <a:lnSpc>
                <a:spcPct val="90000"/>
              </a:lnSpc>
              <a:spcAft>
                <a:spcPts val="600"/>
              </a:spcAft>
            </a:pPr>
            <a:endParaRPr lang="en-US" dirty="0">
              <a:solidFill>
                <a:schemeClr val="tx2"/>
              </a:solidFill>
              <a:effectLst/>
            </a:endParaRPr>
          </a:p>
          <a:p>
            <a:pPr>
              <a:lnSpc>
                <a:spcPct val="90000"/>
              </a:lnSpc>
              <a:spcAft>
                <a:spcPts val="600"/>
              </a:spcAft>
            </a:pPr>
            <a:r>
              <a:rPr lang="en-US" sz="2800" dirty="0">
                <a:solidFill>
                  <a:schemeClr val="tx2"/>
                </a:solidFill>
              </a:rPr>
              <a:t>Stochastic models aim to capture some of the random and probabilistic features of the real-world.</a:t>
            </a:r>
          </a:p>
          <a:p>
            <a:pPr>
              <a:lnSpc>
                <a:spcPct val="90000"/>
              </a:lnSpc>
              <a:spcAft>
                <a:spcPts val="600"/>
              </a:spcAft>
            </a:pPr>
            <a:endParaRPr lang="en-US" dirty="0">
              <a:solidFill>
                <a:schemeClr val="tx2"/>
              </a:solidFill>
              <a:effectLst/>
            </a:endParaRPr>
          </a:p>
        </p:txBody>
      </p:sp>
    </p:spTree>
    <p:extLst>
      <p:ext uri="{BB962C8B-B14F-4D97-AF65-F5344CB8AC3E}">
        <p14:creationId xmlns:p14="http://schemas.microsoft.com/office/powerpoint/2010/main" val="392603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Stochastic Models</a:t>
            </a:r>
          </a:p>
        </p:txBody>
      </p:sp>
      <p:sp>
        <p:nvSpPr>
          <p:cNvPr id="4" name="TextBox 3">
            <a:extLst>
              <a:ext uri="{FF2B5EF4-FFF2-40B4-BE49-F238E27FC236}">
                <a16:creationId xmlns:a16="http://schemas.microsoft.com/office/drawing/2014/main" id="{967748BF-A4E8-8C49-8323-2CA69CE2C80F}"/>
              </a:ext>
            </a:extLst>
          </p:cNvPr>
          <p:cNvSpPr txBox="1"/>
          <p:nvPr/>
        </p:nvSpPr>
        <p:spPr>
          <a:xfrm>
            <a:off x="754380" y="1753106"/>
            <a:ext cx="10896600" cy="4278094"/>
          </a:xfrm>
          <a:prstGeom prst="rect">
            <a:avLst/>
          </a:prstGeom>
          <a:noFill/>
        </p:spPr>
        <p:txBody>
          <a:bodyPr wrap="square" rtlCol="0">
            <a:spAutoFit/>
          </a:bodyPr>
          <a:lstStyle/>
          <a:p>
            <a:r>
              <a:rPr lang="en-US" sz="3200" dirty="0">
                <a:latin typeface="Avenir Book" panose="02000503020000020003" pitchFamily="2" charset="0"/>
              </a:rPr>
              <a:t>Stochastic models aim to capture some of the random and probabilistic features of the real-world.</a:t>
            </a:r>
          </a:p>
          <a:p>
            <a:endParaRPr lang="en-US" sz="3200" dirty="0">
              <a:latin typeface="Avenir Book" panose="02000503020000020003" pitchFamily="2" charset="0"/>
            </a:endParaRPr>
          </a:p>
          <a:p>
            <a:r>
              <a:rPr lang="en-US" sz="3200" dirty="0">
                <a:latin typeface="Avenir Book" panose="02000503020000020003" pitchFamily="2" charset="0"/>
              </a:rPr>
              <a:t>Stochasticity has the largest effect when:</a:t>
            </a:r>
          </a:p>
          <a:p>
            <a:pPr marL="457200" indent="-457200">
              <a:buFont typeface="Arial" panose="020B0604020202020204" pitchFamily="34" charset="0"/>
              <a:buChar char="•"/>
            </a:pPr>
            <a:endParaRPr lang="en-US" sz="2400" dirty="0">
              <a:latin typeface="Avenir Book" panose="02000503020000020003" pitchFamily="2" charset="0"/>
            </a:endParaRPr>
          </a:p>
          <a:p>
            <a:pPr marL="457200" indent="-457200">
              <a:buFont typeface="Arial" panose="020B0604020202020204" pitchFamily="34" charset="0"/>
              <a:buChar char="•"/>
            </a:pPr>
            <a:r>
              <a:rPr lang="en-US" sz="2400" dirty="0">
                <a:latin typeface="Avenir Book" panose="02000503020000020003" pitchFamily="2" charset="0"/>
              </a:rPr>
              <a:t># infected is small</a:t>
            </a:r>
          </a:p>
          <a:p>
            <a:pPr marL="457200" indent="-457200">
              <a:buFont typeface="Arial" panose="020B0604020202020204" pitchFamily="34" charset="0"/>
              <a:buChar char="•"/>
            </a:pPr>
            <a:r>
              <a:rPr lang="en-US" sz="2400" dirty="0">
                <a:latin typeface="Avenir Book" panose="02000503020000020003" pitchFamily="2" charset="0"/>
              </a:rPr>
              <a:t>population size is small</a:t>
            </a:r>
          </a:p>
          <a:p>
            <a:pPr marL="457200" indent="-457200">
              <a:buFont typeface="Arial" panose="020B0604020202020204" pitchFamily="34" charset="0"/>
              <a:buChar char="•"/>
            </a:pPr>
            <a:r>
              <a:rPr lang="en-US" sz="2400" dirty="0">
                <a:latin typeface="Avenir Book" panose="02000503020000020003" pitchFamily="2" charset="0"/>
              </a:rPr>
              <a:t>when the infection has just invaded</a:t>
            </a:r>
          </a:p>
          <a:p>
            <a:pPr marL="457200" indent="-457200">
              <a:buFont typeface="Arial" panose="020B0604020202020204" pitchFamily="34" charset="0"/>
              <a:buChar char="•"/>
            </a:pPr>
            <a:r>
              <a:rPr lang="en-US" sz="2400" dirty="0">
                <a:latin typeface="Avenir Book" panose="02000503020000020003" pitchFamily="2" charset="0"/>
              </a:rPr>
              <a:t>during the trough phase of an epidemic</a:t>
            </a:r>
          </a:p>
          <a:p>
            <a:pPr marL="457200" indent="-457200">
              <a:buFont typeface="Arial" panose="020B0604020202020204" pitchFamily="34" charset="0"/>
              <a:buChar char="•"/>
            </a:pPr>
            <a:r>
              <a:rPr lang="en-US" sz="2400" dirty="0">
                <a:latin typeface="Avenir Book" panose="02000503020000020003" pitchFamily="2" charset="0"/>
              </a:rPr>
              <a:t>and when control measures are successfully applied</a:t>
            </a:r>
          </a:p>
        </p:txBody>
      </p:sp>
    </p:spTree>
    <p:extLst>
      <p:ext uri="{BB962C8B-B14F-4D97-AF65-F5344CB8AC3E}">
        <p14:creationId xmlns:p14="http://schemas.microsoft.com/office/powerpoint/2010/main" val="4178489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8537E">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0903D12-F587-7442-8D46-43B971760874}"/>
              </a:ext>
            </a:extLst>
          </p:cNvPr>
          <p:cNvSpPr txBox="1"/>
          <p:nvPr/>
        </p:nvSpPr>
        <p:spPr>
          <a:xfrm>
            <a:off x="524256" y="4767072"/>
            <a:ext cx="6594189" cy="1625210"/>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400">
                <a:solidFill>
                  <a:srgbClr val="FFFFFF"/>
                </a:solidFill>
                <a:latin typeface="+mj-lt"/>
                <a:ea typeface="+mj-ea"/>
                <a:cs typeface="+mj-cs"/>
              </a:rPr>
              <a:t>Stochastic Models</a:t>
            </a:r>
          </a:p>
        </p:txBody>
      </p:sp>
      <p:pic>
        <p:nvPicPr>
          <p:cNvPr id="3" name="Picture 2">
            <a:extLst>
              <a:ext uri="{FF2B5EF4-FFF2-40B4-BE49-F238E27FC236}">
                <a16:creationId xmlns:a16="http://schemas.microsoft.com/office/drawing/2014/main" id="{DB9AD3EB-F257-B642-8B55-43A8A2C66BC2}"/>
              </a:ext>
            </a:extLst>
          </p:cNvPr>
          <p:cNvPicPr>
            <a:picLocks noChangeAspect="1"/>
          </p:cNvPicPr>
          <p:nvPr/>
        </p:nvPicPr>
        <p:blipFill rotWithShape="1">
          <a:blip r:embed="rId2"/>
          <a:srcRect l="7" r="3330"/>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67748BF-A4E8-8C49-8323-2CA69CE2C80F}"/>
              </a:ext>
            </a:extLst>
          </p:cNvPr>
          <p:cNvSpPr txBox="1"/>
          <p:nvPr/>
        </p:nvSpPr>
        <p:spPr>
          <a:xfrm>
            <a:off x="7582563" y="321732"/>
            <a:ext cx="4085181" cy="6214534"/>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2000" dirty="0">
                <a:solidFill>
                  <a:srgbClr val="FFFFFF"/>
                </a:solidFill>
              </a:rPr>
              <a:t>Stochastic models aim to capture some of the random and probabilistic features of the real-world.</a:t>
            </a:r>
          </a:p>
          <a:p>
            <a:pPr indent="-228600">
              <a:lnSpc>
                <a:spcPct val="90000"/>
              </a:lnSpc>
              <a:spcAft>
                <a:spcPts val="600"/>
              </a:spcAft>
              <a:buFont typeface="Arial" panose="020B0604020202020204" pitchFamily="34" charset="0"/>
              <a:buChar char="•"/>
            </a:pPr>
            <a:endParaRPr lang="en-US" sz="2000" dirty="0">
              <a:solidFill>
                <a:srgbClr val="FFFFFF"/>
              </a:solidFill>
            </a:endParaRPr>
          </a:p>
          <a:p>
            <a:pPr indent="-228600">
              <a:lnSpc>
                <a:spcPct val="90000"/>
              </a:lnSpc>
              <a:spcAft>
                <a:spcPts val="600"/>
              </a:spcAft>
              <a:buFont typeface="Arial" panose="020B0604020202020204" pitchFamily="34" charset="0"/>
              <a:buChar char="•"/>
            </a:pPr>
            <a:r>
              <a:rPr lang="en-US" sz="2000" dirty="0">
                <a:solidFill>
                  <a:srgbClr val="FFFFFF"/>
                </a:solidFill>
              </a:rPr>
              <a:t>Stochastic models use random number generators, for example: </a:t>
            </a:r>
          </a:p>
          <a:p>
            <a:pPr marL="457200" indent="-228600">
              <a:lnSpc>
                <a:spcPct val="90000"/>
              </a:lnSpc>
              <a:spcAft>
                <a:spcPts val="600"/>
              </a:spcAft>
              <a:buFont typeface="Arial" panose="020B0604020202020204" pitchFamily="34" charset="0"/>
              <a:buChar char="•"/>
            </a:pPr>
            <a:endParaRPr lang="en-US" sz="2000" dirty="0">
              <a:solidFill>
                <a:srgbClr val="FFFFFF"/>
              </a:solidFill>
            </a:endParaRPr>
          </a:p>
          <a:p>
            <a:pPr marL="457200" indent="-228600">
              <a:lnSpc>
                <a:spcPct val="90000"/>
              </a:lnSpc>
              <a:spcAft>
                <a:spcPts val="600"/>
              </a:spcAft>
              <a:buFont typeface="Arial" panose="020B0604020202020204" pitchFamily="34" charset="0"/>
              <a:buChar char="•"/>
            </a:pPr>
            <a:r>
              <a:rPr lang="en-US" sz="2000" dirty="0">
                <a:solidFill>
                  <a:srgbClr val="FFFFFF"/>
                </a:solidFill>
              </a:rPr>
              <a:t>random time-step length for events to occur</a:t>
            </a:r>
          </a:p>
          <a:p>
            <a:pPr marL="457200" indent="-228600">
              <a:lnSpc>
                <a:spcPct val="90000"/>
              </a:lnSpc>
              <a:spcAft>
                <a:spcPts val="600"/>
              </a:spcAft>
              <a:buFont typeface="Arial" panose="020B0604020202020204" pitchFamily="34" charset="0"/>
              <a:buChar char="•"/>
            </a:pPr>
            <a:r>
              <a:rPr lang="en-US" sz="2000" dirty="0">
                <a:solidFill>
                  <a:srgbClr val="FFFFFF"/>
                </a:solidFill>
              </a:rPr>
              <a:t>parameter values pulled randomly from distributions </a:t>
            </a:r>
          </a:p>
          <a:p>
            <a:pPr marL="457200" indent="-228600">
              <a:lnSpc>
                <a:spcPct val="90000"/>
              </a:lnSpc>
              <a:spcAft>
                <a:spcPts val="600"/>
              </a:spcAft>
              <a:buFont typeface="Arial" panose="020B0604020202020204" pitchFamily="34" charset="0"/>
              <a:buChar char="•"/>
            </a:pPr>
            <a:r>
              <a:rPr lang="en-US" sz="2000" dirty="0">
                <a:solidFill>
                  <a:srgbClr val="FFFFFF"/>
                </a:solidFill>
              </a:rPr>
              <a:t>reported cases pulled randomly from distributions with the mean being </a:t>
            </a:r>
            <a:r>
              <a:rPr lang="en-US" sz="2000" i="1" dirty="0">
                <a:solidFill>
                  <a:srgbClr val="FFFFFF"/>
                </a:solidFill>
              </a:rPr>
              <a:t>I</a:t>
            </a:r>
            <a:r>
              <a:rPr lang="en-US" sz="2000" i="1" baseline="-25000" dirty="0">
                <a:solidFill>
                  <a:srgbClr val="FFFFFF"/>
                </a:solidFill>
              </a:rPr>
              <a:t>t</a:t>
            </a:r>
            <a:r>
              <a:rPr lang="en-US" sz="2000" i="1" dirty="0">
                <a:solidFill>
                  <a:srgbClr val="FFFFFF"/>
                </a:solidFill>
              </a:rPr>
              <a:t>*(mean report rate)</a:t>
            </a:r>
          </a:p>
          <a:p>
            <a:pPr marL="457200" indent="-228600">
              <a:lnSpc>
                <a:spcPct val="90000"/>
              </a:lnSpc>
              <a:spcAft>
                <a:spcPts val="600"/>
              </a:spcAft>
              <a:buFont typeface="Arial" panose="020B0604020202020204" pitchFamily="34" charset="0"/>
              <a:buChar char="•"/>
            </a:pPr>
            <a:r>
              <a:rPr lang="en-US" sz="2000" dirty="0">
                <a:solidFill>
                  <a:srgbClr val="FFFFFF"/>
                </a:solidFill>
              </a:rPr>
              <a:t>Multiplicative white or pink noise on the force of infection (</a:t>
            </a:r>
            <a:r>
              <a:rPr lang="en-US" sz="2000" i="1" dirty="0">
                <a:solidFill>
                  <a:srgbClr val="FFFFFF"/>
                </a:solidFill>
              </a:rPr>
              <a:t>beta</a:t>
            </a:r>
            <a:r>
              <a:rPr lang="en-US" sz="2000" dirty="0">
                <a:solidFill>
                  <a:srgbClr val="FFFFFF"/>
                </a:solidFill>
              </a:rPr>
              <a:t>*</a:t>
            </a:r>
            <a:r>
              <a:rPr lang="en-US" sz="2000" i="1" dirty="0">
                <a:solidFill>
                  <a:srgbClr val="FFFFFF"/>
                </a:solidFill>
              </a:rPr>
              <a:t> I</a:t>
            </a:r>
            <a:r>
              <a:rPr lang="en-US" sz="2000" i="1" baseline="-25000" dirty="0">
                <a:solidFill>
                  <a:srgbClr val="FFFFFF"/>
                </a:solidFill>
              </a:rPr>
              <a:t>t</a:t>
            </a:r>
            <a:r>
              <a:rPr lang="en-US" sz="2000" dirty="0">
                <a:solidFill>
                  <a:srgbClr val="FFFFFF"/>
                </a:solidFill>
              </a:rPr>
              <a:t>)</a:t>
            </a:r>
          </a:p>
        </p:txBody>
      </p:sp>
    </p:spTree>
    <p:extLst>
      <p:ext uri="{BB962C8B-B14F-4D97-AF65-F5344CB8AC3E}">
        <p14:creationId xmlns:p14="http://schemas.microsoft.com/office/powerpoint/2010/main" val="184180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0903D12-F587-7442-8D46-43B971760874}"/>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a:latin typeface="+mj-lt"/>
                <a:ea typeface="+mj-ea"/>
                <a:cs typeface="+mj-cs"/>
              </a:rPr>
              <a:t>Stochastic Models: Variability Between Simulations</a:t>
            </a: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67748BF-A4E8-8C49-8323-2CA69CE2C80F}"/>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a:lnSpc>
                <a:spcPct val="90000"/>
              </a:lnSpc>
              <a:spcAft>
                <a:spcPts val="600"/>
              </a:spcAft>
            </a:pPr>
            <a:r>
              <a:rPr lang="en-US" sz="2400" dirty="0"/>
              <a:t>Variability between simulations are the most obvious element of stochastic models. Mean and variance may accurately be predicted for simulations. However, since each simulation is different, it is generally impossible to predetermine the precise disease prevalence at any time in the future. </a:t>
            </a: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66ACCC0-A6E9-1B46-A335-8E7CD9A6D291}"/>
              </a:ext>
            </a:extLst>
          </p:cNvPr>
          <p:cNvPicPr>
            <a:picLocks noChangeAspect="1"/>
          </p:cNvPicPr>
          <p:nvPr/>
        </p:nvPicPr>
        <p:blipFill rotWithShape="1">
          <a:blip r:embed="rId3"/>
          <a:srcRect r="19538" b="2"/>
          <a:stretch/>
        </p:blipFill>
        <p:spPr>
          <a:xfrm>
            <a:off x="5977788" y="799352"/>
            <a:ext cx="5425410" cy="5259296"/>
          </a:xfrm>
          <a:prstGeom prst="rect">
            <a:avLst/>
          </a:prstGeom>
        </p:spPr>
      </p:pic>
    </p:spTree>
    <p:extLst>
      <p:ext uri="{BB962C8B-B14F-4D97-AF65-F5344CB8AC3E}">
        <p14:creationId xmlns:p14="http://schemas.microsoft.com/office/powerpoint/2010/main" val="1121667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Goodness-of-Fit for Stochastic Models</a:t>
            </a:r>
          </a:p>
        </p:txBody>
      </p:sp>
      <p:pic>
        <p:nvPicPr>
          <p:cNvPr id="3" name="Picture 2">
            <a:extLst>
              <a:ext uri="{FF2B5EF4-FFF2-40B4-BE49-F238E27FC236}">
                <a16:creationId xmlns:a16="http://schemas.microsoft.com/office/drawing/2014/main" id="{420DC80B-CC06-F542-A69E-73B12B34AD79}"/>
              </a:ext>
            </a:extLst>
          </p:cNvPr>
          <p:cNvPicPr>
            <a:picLocks noChangeAspect="1"/>
          </p:cNvPicPr>
          <p:nvPr/>
        </p:nvPicPr>
        <p:blipFill>
          <a:blip r:embed="rId2"/>
          <a:stretch>
            <a:fillRect/>
          </a:stretch>
        </p:blipFill>
        <p:spPr>
          <a:xfrm>
            <a:off x="1428750" y="937064"/>
            <a:ext cx="9359900" cy="5590736"/>
          </a:xfrm>
          <a:prstGeom prst="rect">
            <a:avLst/>
          </a:prstGeom>
        </p:spPr>
      </p:pic>
    </p:spTree>
    <p:extLst>
      <p:ext uri="{BB962C8B-B14F-4D97-AF65-F5344CB8AC3E}">
        <p14:creationId xmlns:p14="http://schemas.microsoft.com/office/powerpoint/2010/main" val="2103810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Likelihood Estimated for Stochastic Models</a:t>
            </a:r>
          </a:p>
        </p:txBody>
      </p:sp>
      <p:pic>
        <p:nvPicPr>
          <p:cNvPr id="4" name="Picture 3">
            <a:extLst>
              <a:ext uri="{FF2B5EF4-FFF2-40B4-BE49-F238E27FC236}">
                <a16:creationId xmlns:a16="http://schemas.microsoft.com/office/drawing/2014/main" id="{B82E5747-08B3-444F-86AA-EEDF86334C36}"/>
              </a:ext>
            </a:extLst>
          </p:cNvPr>
          <p:cNvPicPr>
            <a:picLocks noChangeAspect="1"/>
          </p:cNvPicPr>
          <p:nvPr/>
        </p:nvPicPr>
        <p:blipFill>
          <a:blip r:embed="rId2"/>
          <a:stretch>
            <a:fillRect/>
          </a:stretch>
        </p:blipFill>
        <p:spPr>
          <a:xfrm>
            <a:off x="1268730" y="1265908"/>
            <a:ext cx="9349740" cy="5424451"/>
          </a:xfrm>
          <a:prstGeom prst="rect">
            <a:avLst/>
          </a:prstGeom>
        </p:spPr>
      </p:pic>
    </p:spTree>
    <p:extLst>
      <p:ext uri="{BB962C8B-B14F-4D97-AF65-F5344CB8AC3E}">
        <p14:creationId xmlns:p14="http://schemas.microsoft.com/office/powerpoint/2010/main" val="1660405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Trajectory Matching</a:t>
            </a:r>
          </a:p>
        </p:txBody>
      </p:sp>
      <p:pic>
        <p:nvPicPr>
          <p:cNvPr id="3" name="Picture 2">
            <a:extLst>
              <a:ext uri="{FF2B5EF4-FFF2-40B4-BE49-F238E27FC236}">
                <a16:creationId xmlns:a16="http://schemas.microsoft.com/office/drawing/2014/main" id="{CE201406-ABD9-2144-A4FD-1C3618204F8A}"/>
              </a:ext>
            </a:extLst>
          </p:cNvPr>
          <p:cNvPicPr>
            <a:picLocks noChangeAspect="1"/>
          </p:cNvPicPr>
          <p:nvPr/>
        </p:nvPicPr>
        <p:blipFill>
          <a:blip r:embed="rId2"/>
          <a:stretch>
            <a:fillRect/>
          </a:stretch>
        </p:blipFill>
        <p:spPr>
          <a:xfrm>
            <a:off x="1974850" y="1241397"/>
            <a:ext cx="8540750" cy="5295471"/>
          </a:xfrm>
          <a:prstGeom prst="rect">
            <a:avLst/>
          </a:prstGeom>
        </p:spPr>
      </p:pic>
    </p:spTree>
    <p:extLst>
      <p:ext uri="{BB962C8B-B14F-4D97-AF65-F5344CB8AC3E}">
        <p14:creationId xmlns:p14="http://schemas.microsoft.com/office/powerpoint/2010/main" val="974145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Likelihood Estimation (with no process noise)</a:t>
            </a:r>
          </a:p>
        </p:txBody>
      </p:sp>
      <p:pic>
        <p:nvPicPr>
          <p:cNvPr id="4" name="Picture 3">
            <a:extLst>
              <a:ext uri="{FF2B5EF4-FFF2-40B4-BE49-F238E27FC236}">
                <a16:creationId xmlns:a16="http://schemas.microsoft.com/office/drawing/2014/main" id="{11BB4454-E26A-A14B-A6CA-839087E1041A}"/>
              </a:ext>
            </a:extLst>
          </p:cNvPr>
          <p:cNvPicPr>
            <a:picLocks noChangeAspect="1"/>
          </p:cNvPicPr>
          <p:nvPr/>
        </p:nvPicPr>
        <p:blipFill>
          <a:blip r:embed="rId2"/>
          <a:stretch>
            <a:fillRect/>
          </a:stretch>
        </p:blipFill>
        <p:spPr>
          <a:xfrm>
            <a:off x="1809750" y="1332422"/>
            <a:ext cx="8572500" cy="5261596"/>
          </a:xfrm>
          <a:prstGeom prst="rect">
            <a:avLst/>
          </a:prstGeom>
        </p:spPr>
      </p:pic>
    </p:spTree>
    <p:extLst>
      <p:ext uri="{BB962C8B-B14F-4D97-AF65-F5344CB8AC3E}">
        <p14:creationId xmlns:p14="http://schemas.microsoft.com/office/powerpoint/2010/main" val="2703420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Likelihood Estimation</a:t>
            </a:r>
          </a:p>
        </p:txBody>
      </p:sp>
      <p:pic>
        <p:nvPicPr>
          <p:cNvPr id="3" name="Picture 2">
            <a:extLst>
              <a:ext uri="{FF2B5EF4-FFF2-40B4-BE49-F238E27FC236}">
                <a16:creationId xmlns:a16="http://schemas.microsoft.com/office/drawing/2014/main" id="{8A6C8105-F171-1F4E-B2C6-ED7C281DB248}"/>
              </a:ext>
            </a:extLst>
          </p:cNvPr>
          <p:cNvPicPr>
            <a:picLocks noChangeAspect="1"/>
          </p:cNvPicPr>
          <p:nvPr/>
        </p:nvPicPr>
        <p:blipFill>
          <a:blip r:embed="rId2"/>
          <a:stretch>
            <a:fillRect/>
          </a:stretch>
        </p:blipFill>
        <p:spPr>
          <a:xfrm>
            <a:off x="977900" y="1029018"/>
            <a:ext cx="10236200" cy="5232400"/>
          </a:xfrm>
          <a:prstGeom prst="rect">
            <a:avLst/>
          </a:prstGeom>
        </p:spPr>
      </p:pic>
    </p:spTree>
    <p:extLst>
      <p:ext uri="{BB962C8B-B14F-4D97-AF65-F5344CB8AC3E}">
        <p14:creationId xmlns:p14="http://schemas.microsoft.com/office/powerpoint/2010/main" val="11735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Parameter Estimation: Influenza Outbreak</a:t>
            </a:r>
          </a:p>
        </p:txBody>
      </p:sp>
      <p:pic>
        <p:nvPicPr>
          <p:cNvPr id="4" name="Picture 3">
            <a:extLst>
              <a:ext uri="{FF2B5EF4-FFF2-40B4-BE49-F238E27FC236}">
                <a16:creationId xmlns:a16="http://schemas.microsoft.com/office/drawing/2014/main" id="{E8CA5DBA-CCCE-934C-B6D7-CBD88981DDA5}"/>
              </a:ext>
            </a:extLst>
          </p:cNvPr>
          <p:cNvPicPr>
            <a:picLocks noChangeAspect="1"/>
          </p:cNvPicPr>
          <p:nvPr/>
        </p:nvPicPr>
        <p:blipFill>
          <a:blip r:embed="rId2"/>
          <a:stretch>
            <a:fillRect/>
          </a:stretch>
        </p:blipFill>
        <p:spPr>
          <a:xfrm>
            <a:off x="1677089" y="902765"/>
            <a:ext cx="8837822" cy="5955235"/>
          </a:xfrm>
          <a:prstGeom prst="rect">
            <a:avLst/>
          </a:prstGeom>
        </p:spPr>
      </p:pic>
    </p:spTree>
    <p:extLst>
      <p:ext uri="{BB962C8B-B14F-4D97-AF65-F5344CB8AC3E}">
        <p14:creationId xmlns:p14="http://schemas.microsoft.com/office/powerpoint/2010/main" val="363445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Parameter Estimation: Influenza Outbreak</a:t>
            </a:r>
          </a:p>
        </p:txBody>
      </p:sp>
      <p:pic>
        <p:nvPicPr>
          <p:cNvPr id="3" name="Picture 2">
            <a:extLst>
              <a:ext uri="{FF2B5EF4-FFF2-40B4-BE49-F238E27FC236}">
                <a16:creationId xmlns:a16="http://schemas.microsoft.com/office/drawing/2014/main" id="{4C1A6A0E-FC1F-4F47-AAA4-0224A95069CF}"/>
              </a:ext>
            </a:extLst>
          </p:cNvPr>
          <p:cNvPicPr>
            <a:picLocks noChangeAspect="1"/>
          </p:cNvPicPr>
          <p:nvPr/>
        </p:nvPicPr>
        <p:blipFill>
          <a:blip r:embed="rId2"/>
          <a:stretch>
            <a:fillRect/>
          </a:stretch>
        </p:blipFill>
        <p:spPr>
          <a:xfrm>
            <a:off x="1679575" y="1196572"/>
            <a:ext cx="8832850" cy="5340296"/>
          </a:xfrm>
          <a:prstGeom prst="rect">
            <a:avLst/>
          </a:prstGeom>
        </p:spPr>
      </p:pic>
    </p:spTree>
    <p:extLst>
      <p:ext uri="{BB962C8B-B14F-4D97-AF65-F5344CB8AC3E}">
        <p14:creationId xmlns:p14="http://schemas.microsoft.com/office/powerpoint/2010/main" val="3060056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SSE vs. Log Likelihood</a:t>
            </a:r>
          </a:p>
        </p:txBody>
      </p:sp>
      <p:pic>
        <p:nvPicPr>
          <p:cNvPr id="4" name="Picture 3">
            <a:extLst>
              <a:ext uri="{FF2B5EF4-FFF2-40B4-BE49-F238E27FC236}">
                <a16:creationId xmlns:a16="http://schemas.microsoft.com/office/drawing/2014/main" id="{A655AA7F-16A2-8F48-9EEF-8116EB893AF0}"/>
              </a:ext>
            </a:extLst>
          </p:cNvPr>
          <p:cNvPicPr>
            <a:picLocks noChangeAspect="1"/>
          </p:cNvPicPr>
          <p:nvPr/>
        </p:nvPicPr>
        <p:blipFill>
          <a:blip r:embed="rId2"/>
          <a:stretch>
            <a:fillRect/>
          </a:stretch>
        </p:blipFill>
        <p:spPr>
          <a:xfrm>
            <a:off x="1155700" y="952818"/>
            <a:ext cx="10236200" cy="5715000"/>
          </a:xfrm>
          <a:prstGeom prst="rect">
            <a:avLst/>
          </a:prstGeom>
        </p:spPr>
      </p:pic>
    </p:spTree>
    <p:extLst>
      <p:ext uri="{BB962C8B-B14F-4D97-AF65-F5344CB8AC3E}">
        <p14:creationId xmlns:p14="http://schemas.microsoft.com/office/powerpoint/2010/main" val="12745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SSE vs. Log Likelihood</a:t>
            </a:r>
          </a:p>
        </p:txBody>
      </p:sp>
      <p:pic>
        <p:nvPicPr>
          <p:cNvPr id="3" name="Picture 2">
            <a:extLst>
              <a:ext uri="{FF2B5EF4-FFF2-40B4-BE49-F238E27FC236}">
                <a16:creationId xmlns:a16="http://schemas.microsoft.com/office/drawing/2014/main" id="{CDCE6F9A-CFA9-A541-8D67-CF03106F09F7}"/>
              </a:ext>
            </a:extLst>
          </p:cNvPr>
          <p:cNvPicPr>
            <a:picLocks noChangeAspect="1"/>
          </p:cNvPicPr>
          <p:nvPr/>
        </p:nvPicPr>
        <p:blipFill rotWithShape="1">
          <a:blip r:embed="rId2"/>
          <a:srcRect t="16801"/>
          <a:stretch/>
        </p:blipFill>
        <p:spPr>
          <a:xfrm>
            <a:off x="762000" y="1333500"/>
            <a:ext cx="10668000" cy="5251450"/>
          </a:xfrm>
          <a:prstGeom prst="rect">
            <a:avLst/>
          </a:prstGeom>
        </p:spPr>
      </p:pic>
    </p:spTree>
    <p:extLst>
      <p:ext uri="{BB962C8B-B14F-4D97-AF65-F5344CB8AC3E}">
        <p14:creationId xmlns:p14="http://schemas.microsoft.com/office/powerpoint/2010/main" val="896997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903D12-F587-7442-8D46-43B971760874}"/>
              </a:ext>
            </a:extLst>
          </p:cNvPr>
          <p:cNvSpPr txBox="1"/>
          <p:nvPr/>
        </p:nvSpPr>
        <p:spPr>
          <a:xfrm>
            <a:off x="495300" y="321132"/>
            <a:ext cx="10896600" cy="707886"/>
          </a:xfrm>
          <a:prstGeom prst="rect">
            <a:avLst/>
          </a:prstGeom>
          <a:noFill/>
        </p:spPr>
        <p:txBody>
          <a:bodyPr wrap="square" rtlCol="0">
            <a:spAutoFit/>
          </a:bodyPr>
          <a:lstStyle/>
          <a:p>
            <a:pPr algn="ctr"/>
            <a:r>
              <a:rPr lang="en-US" sz="4000" dirty="0">
                <a:latin typeface="Avenir Book" panose="02000503020000020003" pitchFamily="2" charset="0"/>
              </a:rPr>
              <a:t>Surfaces often Complex</a:t>
            </a:r>
          </a:p>
        </p:txBody>
      </p:sp>
      <p:pic>
        <p:nvPicPr>
          <p:cNvPr id="4" name="Picture 3">
            <a:extLst>
              <a:ext uri="{FF2B5EF4-FFF2-40B4-BE49-F238E27FC236}">
                <a16:creationId xmlns:a16="http://schemas.microsoft.com/office/drawing/2014/main" id="{D65F75E0-7979-1147-A729-42125D762ED8}"/>
              </a:ext>
            </a:extLst>
          </p:cNvPr>
          <p:cNvPicPr>
            <a:picLocks noChangeAspect="1"/>
          </p:cNvPicPr>
          <p:nvPr/>
        </p:nvPicPr>
        <p:blipFill>
          <a:blip r:embed="rId2"/>
          <a:stretch>
            <a:fillRect/>
          </a:stretch>
        </p:blipFill>
        <p:spPr>
          <a:xfrm>
            <a:off x="1714499" y="1412908"/>
            <a:ext cx="8455087" cy="5123960"/>
          </a:xfrm>
          <a:prstGeom prst="rect">
            <a:avLst/>
          </a:prstGeom>
        </p:spPr>
      </p:pic>
    </p:spTree>
    <p:extLst>
      <p:ext uri="{BB962C8B-B14F-4D97-AF65-F5344CB8AC3E}">
        <p14:creationId xmlns:p14="http://schemas.microsoft.com/office/powerpoint/2010/main" val="3668257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491</Words>
  <Application>Microsoft Macintosh PowerPoint</Application>
  <PresentationFormat>Widescreen</PresentationFormat>
  <Paragraphs>85</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Avenir Book</vt:lpstr>
      <vt:lpstr>Calibri</vt:lpstr>
      <vt:lpstr>Calibri Light</vt:lpstr>
      <vt:lpstr>Office Theme</vt:lpstr>
      <vt:lpstr>Stochastic Models &amp; Parameter Estimation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Stochastic Models &amp; Parameter Estimation</dc:title>
  <dc:creator>Micaela Martinez</dc:creator>
  <cp:lastModifiedBy>Martinez, Micaela E.</cp:lastModifiedBy>
  <cp:revision>4</cp:revision>
  <dcterms:created xsi:type="dcterms:W3CDTF">2020-07-15T14:57:25Z</dcterms:created>
  <dcterms:modified xsi:type="dcterms:W3CDTF">2022-06-30T18:04:23Z</dcterms:modified>
</cp:coreProperties>
</file>