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2"/>
  </p:notesMasterIdLst>
  <p:sldIdLst>
    <p:sldId id="256" r:id="rId2"/>
    <p:sldId id="257" r:id="rId3"/>
    <p:sldId id="258" r:id="rId4"/>
    <p:sldId id="259" r:id="rId5"/>
    <p:sldId id="260" r:id="rId6"/>
    <p:sldId id="262" r:id="rId7"/>
    <p:sldId id="451" r:id="rId8"/>
    <p:sldId id="261" r:id="rId9"/>
    <p:sldId id="263" r:id="rId10"/>
    <p:sldId id="448" r:id="rId11"/>
    <p:sldId id="449" r:id="rId12"/>
    <p:sldId id="450" r:id="rId13"/>
    <p:sldId id="463" r:id="rId14"/>
    <p:sldId id="452" r:id="rId15"/>
    <p:sldId id="453" r:id="rId16"/>
    <p:sldId id="454" r:id="rId17"/>
    <p:sldId id="455" r:id="rId18"/>
    <p:sldId id="456" r:id="rId19"/>
    <p:sldId id="457" r:id="rId20"/>
    <p:sldId id="461" r:id="rId21"/>
    <p:sldId id="464" r:id="rId22"/>
    <p:sldId id="470" r:id="rId23"/>
    <p:sldId id="466" r:id="rId24"/>
    <p:sldId id="472" r:id="rId25"/>
    <p:sldId id="469" r:id="rId26"/>
    <p:sldId id="471" r:id="rId27"/>
    <p:sldId id="468" r:id="rId28"/>
    <p:sldId id="467" r:id="rId29"/>
    <p:sldId id="465" r:id="rId30"/>
    <p:sldId id="45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82"/>
    <p:restoredTop sz="95353"/>
  </p:normalViewPr>
  <p:slideViewPr>
    <p:cSldViewPr snapToGrid="0" snapToObjects="1">
      <p:cViewPr varScale="1">
        <p:scale>
          <a:sx n="102" d="100"/>
          <a:sy n="102" d="100"/>
        </p:scale>
        <p:origin x="504"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9CAEDC-5032-C14E-BBB0-63FCCDEC4FC5}" type="datetimeFigureOut">
              <a:rPr lang="en-US" smtClean="0"/>
              <a:t>6/30/22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095F1-EEE7-044E-BF3E-34801A461BE2}" type="slidenum">
              <a:rPr lang="en-US" smtClean="0"/>
              <a:t>‹#›</a:t>
            </a:fld>
            <a:endParaRPr lang="en-US"/>
          </a:p>
        </p:txBody>
      </p:sp>
    </p:spTree>
    <p:extLst>
      <p:ext uri="{BB962C8B-B14F-4D97-AF65-F5344CB8AC3E}">
        <p14:creationId xmlns:p14="http://schemas.microsoft.com/office/powerpoint/2010/main" val="3085205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6/30/22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6/30/22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6/30/22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6/30/22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6/30/22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t>6/30/22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6/30/22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smtClean="0"/>
              <a:t>6/30/22</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smtClean="0"/>
              <a:t>6/30/22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smtClean="0"/>
              <a:t>6/30/22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6/30/22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6/30/22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emf"/><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AF10-0520-AB4D-9731-C561C5075AC3}"/>
              </a:ext>
            </a:extLst>
          </p:cNvPr>
          <p:cNvSpPr>
            <a:spLocks noGrp="1"/>
          </p:cNvSpPr>
          <p:nvPr>
            <p:ph type="ctrTitle"/>
          </p:nvPr>
        </p:nvSpPr>
        <p:spPr/>
        <p:txBody>
          <a:bodyPr/>
          <a:lstStyle/>
          <a:p>
            <a:r>
              <a:rPr lang="en-US" dirty="0"/>
              <a:t>Confronting models with data</a:t>
            </a:r>
          </a:p>
        </p:txBody>
      </p:sp>
      <p:sp>
        <p:nvSpPr>
          <p:cNvPr id="3" name="Subtitle 2">
            <a:extLst>
              <a:ext uri="{FF2B5EF4-FFF2-40B4-BE49-F238E27FC236}">
                <a16:creationId xmlns:a16="http://schemas.microsoft.com/office/drawing/2014/main" id="{7DD79BD5-D950-1843-AC25-40AD8A572330}"/>
              </a:ext>
            </a:extLst>
          </p:cNvPr>
          <p:cNvSpPr>
            <a:spLocks noGrp="1"/>
          </p:cNvSpPr>
          <p:nvPr>
            <p:ph type="subTitle" idx="1"/>
          </p:nvPr>
        </p:nvSpPr>
        <p:spPr/>
        <p:txBody>
          <a:bodyPr/>
          <a:lstStyle/>
          <a:p>
            <a:r>
              <a:rPr lang="en-US" dirty="0"/>
              <a:t>Micaela E. Martinez</a:t>
            </a:r>
          </a:p>
          <a:p>
            <a:r>
              <a:rPr lang="en-US" dirty="0"/>
              <a:t>Emory University</a:t>
            </a:r>
          </a:p>
        </p:txBody>
      </p:sp>
    </p:spTree>
    <p:extLst>
      <p:ext uri="{BB962C8B-B14F-4D97-AF65-F5344CB8AC3E}">
        <p14:creationId xmlns:p14="http://schemas.microsoft.com/office/powerpoint/2010/main" val="794180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D8EB0-D8B0-F543-AA33-4D13CC6BA4A5}"/>
              </a:ext>
            </a:extLst>
          </p:cNvPr>
          <p:cNvSpPr>
            <a:spLocks noGrp="1"/>
          </p:cNvSpPr>
          <p:nvPr>
            <p:ph type="title"/>
          </p:nvPr>
        </p:nvSpPr>
        <p:spPr/>
        <p:txBody>
          <a:bodyPr/>
          <a:lstStyle/>
          <a:p>
            <a:r>
              <a:rPr lang="en-US" dirty="0"/>
              <a:t>Spectrum of models</a:t>
            </a:r>
          </a:p>
        </p:txBody>
      </p:sp>
      <p:sp>
        <p:nvSpPr>
          <p:cNvPr id="3" name="Content Placeholder 2">
            <a:extLst>
              <a:ext uri="{FF2B5EF4-FFF2-40B4-BE49-F238E27FC236}">
                <a16:creationId xmlns:a16="http://schemas.microsoft.com/office/drawing/2014/main" id="{6733733F-A70E-8C43-9E08-8457F8A964A9}"/>
              </a:ext>
            </a:extLst>
          </p:cNvPr>
          <p:cNvSpPr>
            <a:spLocks noGrp="1"/>
          </p:cNvSpPr>
          <p:nvPr>
            <p:ph idx="1"/>
          </p:nvPr>
        </p:nvSpPr>
        <p:spPr/>
        <p:txBody>
          <a:bodyPr/>
          <a:lstStyle/>
          <a:p>
            <a:pPr marL="0" indent="0">
              <a:buNone/>
            </a:pPr>
            <a:r>
              <a:rPr lang="en-US" dirty="0"/>
              <a:t>There is a spectrum of models ranging from purely theoretical models to fully data driven models. They differ by the amount of data integration into the model itself and the level to which the model is fit to data</a:t>
            </a:r>
          </a:p>
        </p:txBody>
      </p:sp>
      <p:cxnSp>
        <p:nvCxnSpPr>
          <p:cNvPr id="5" name="Straight Arrow Connector 4">
            <a:extLst>
              <a:ext uri="{FF2B5EF4-FFF2-40B4-BE49-F238E27FC236}">
                <a16:creationId xmlns:a16="http://schemas.microsoft.com/office/drawing/2014/main" id="{0B1689F5-2B27-7045-AAA7-D20C6DA0204F}"/>
              </a:ext>
            </a:extLst>
          </p:cNvPr>
          <p:cNvCxnSpPr>
            <a:stCxn id="3" idx="1"/>
          </p:cNvCxnSpPr>
          <p:nvPr/>
        </p:nvCxnSpPr>
        <p:spPr>
          <a:xfrm flipV="1">
            <a:off x="1069848" y="4122549"/>
            <a:ext cx="10058400" cy="24255"/>
          </a:xfrm>
          <a:prstGeom prst="straightConnector1">
            <a:avLst/>
          </a:prstGeom>
          <a:ln w="127000">
            <a:headEnd type="triangle"/>
            <a:tailEnd type="stealt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8EC16A4-4204-6143-BBC3-441832985EE0}"/>
              </a:ext>
            </a:extLst>
          </p:cNvPr>
          <p:cNvSpPr txBox="1"/>
          <p:nvPr/>
        </p:nvSpPr>
        <p:spPr>
          <a:xfrm>
            <a:off x="1069847" y="4587498"/>
            <a:ext cx="2215793" cy="646331"/>
          </a:xfrm>
          <a:prstGeom prst="rect">
            <a:avLst/>
          </a:prstGeom>
          <a:noFill/>
        </p:spPr>
        <p:txBody>
          <a:bodyPr wrap="square" rtlCol="0">
            <a:spAutoFit/>
          </a:bodyPr>
          <a:lstStyle/>
          <a:p>
            <a:r>
              <a:rPr lang="en-US" dirty="0"/>
              <a:t>theoretical </a:t>
            </a:r>
          </a:p>
          <a:p>
            <a:r>
              <a:rPr lang="en-US" dirty="0"/>
              <a:t>models</a:t>
            </a:r>
          </a:p>
        </p:txBody>
      </p:sp>
      <p:sp>
        <p:nvSpPr>
          <p:cNvPr id="7" name="TextBox 6">
            <a:extLst>
              <a:ext uri="{FF2B5EF4-FFF2-40B4-BE49-F238E27FC236}">
                <a16:creationId xmlns:a16="http://schemas.microsoft.com/office/drawing/2014/main" id="{393F24C8-3321-834A-975F-46860E242027}"/>
              </a:ext>
            </a:extLst>
          </p:cNvPr>
          <p:cNvSpPr txBox="1"/>
          <p:nvPr/>
        </p:nvSpPr>
        <p:spPr>
          <a:xfrm>
            <a:off x="9792809" y="4587498"/>
            <a:ext cx="2215793" cy="646331"/>
          </a:xfrm>
          <a:prstGeom prst="rect">
            <a:avLst/>
          </a:prstGeom>
          <a:noFill/>
        </p:spPr>
        <p:txBody>
          <a:bodyPr wrap="square" rtlCol="0">
            <a:spAutoFit/>
          </a:bodyPr>
          <a:lstStyle/>
          <a:p>
            <a:r>
              <a:rPr lang="en-US" dirty="0"/>
              <a:t>data-driven models</a:t>
            </a:r>
          </a:p>
        </p:txBody>
      </p:sp>
    </p:spTree>
    <p:extLst>
      <p:ext uri="{BB962C8B-B14F-4D97-AF65-F5344CB8AC3E}">
        <p14:creationId xmlns:p14="http://schemas.microsoft.com/office/powerpoint/2010/main" val="592591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593290-1920-0647-B8F8-04ACFB69E1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9455" y="2678581"/>
            <a:ext cx="6013764" cy="4051300"/>
          </a:xfrm>
        </p:spPr>
      </p:pic>
      <p:pic>
        <p:nvPicPr>
          <p:cNvPr id="7" name="Picture 6">
            <a:extLst>
              <a:ext uri="{FF2B5EF4-FFF2-40B4-BE49-F238E27FC236}">
                <a16:creationId xmlns:a16="http://schemas.microsoft.com/office/drawing/2014/main" id="{8082CCA6-7725-8442-8C56-4243540B3D3A}"/>
              </a:ext>
            </a:extLst>
          </p:cNvPr>
          <p:cNvPicPr>
            <a:picLocks noChangeAspect="1"/>
          </p:cNvPicPr>
          <p:nvPr/>
        </p:nvPicPr>
        <p:blipFill rotWithShape="1">
          <a:blip r:embed="rId3">
            <a:extLst>
              <a:ext uri="{28A0092B-C50C-407E-A947-70E740481C1C}">
                <a14:useLocalDpi xmlns:a14="http://schemas.microsoft.com/office/drawing/2010/main" val="0"/>
              </a:ext>
            </a:extLst>
          </a:blip>
          <a:srcRect t="89501"/>
          <a:stretch/>
        </p:blipFill>
        <p:spPr>
          <a:xfrm>
            <a:off x="7323752" y="4515445"/>
            <a:ext cx="4868248" cy="377572"/>
          </a:xfrm>
          <a:prstGeom prst="rect">
            <a:avLst/>
          </a:prstGeom>
        </p:spPr>
      </p:pic>
      <p:pic>
        <p:nvPicPr>
          <p:cNvPr id="9" name="Picture 8">
            <a:extLst>
              <a:ext uri="{FF2B5EF4-FFF2-40B4-BE49-F238E27FC236}">
                <a16:creationId xmlns:a16="http://schemas.microsoft.com/office/drawing/2014/main" id="{4215FF0F-653F-C64B-8BE0-AF59235662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1675"/>
            <a:ext cx="7822511" cy="2368863"/>
          </a:xfrm>
          <a:prstGeom prst="rect">
            <a:avLst/>
          </a:prstGeom>
        </p:spPr>
      </p:pic>
      <p:pic>
        <p:nvPicPr>
          <p:cNvPr id="10" name="Picture 9">
            <a:extLst>
              <a:ext uri="{FF2B5EF4-FFF2-40B4-BE49-F238E27FC236}">
                <a16:creationId xmlns:a16="http://schemas.microsoft.com/office/drawing/2014/main" id="{C9685C7E-646F-0B43-B837-422B3DA687C8}"/>
              </a:ext>
            </a:extLst>
          </p:cNvPr>
          <p:cNvPicPr>
            <a:picLocks noChangeAspect="1"/>
          </p:cNvPicPr>
          <p:nvPr/>
        </p:nvPicPr>
        <p:blipFill rotWithShape="1">
          <a:blip r:embed="rId3">
            <a:extLst>
              <a:ext uri="{28A0092B-C50C-407E-A947-70E740481C1C}">
                <a14:useLocalDpi xmlns:a14="http://schemas.microsoft.com/office/drawing/2010/main" val="0"/>
              </a:ext>
            </a:extLst>
          </a:blip>
          <a:srcRect l="22937" r="23061" b="10447"/>
          <a:stretch/>
        </p:blipFill>
        <p:spPr>
          <a:xfrm>
            <a:off x="8383577" y="91675"/>
            <a:ext cx="3611106" cy="4423770"/>
          </a:xfrm>
          <a:prstGeom prst="rect">
            <a:avLst/>
          </a:prstGeom>
        </p:spPr>
      </p:pic>
      <p:sp>
        <p:nvSpPr>
          <p:cNvPr id="11" name="Rectangle 10">
            <a:extLst>
              <a:ext uri="{FF2B5EF4-FFF2-40B4-BE49-F238E27FC236}">
                <a16:creationId xmlns:a16="http://schemas.microsoft.com/office/drawing/2014/main" id="{47B8BA7E-AD8F-4B45-9516-02CA32A23703}"/>
              </a:ext>
            </a:extLst>
          </p:cNvPr>
          <p:cNvSpPr/>
          <p:nvPr/>
        </p:nvSpPr>
        <p:spPr>
          <a:xfrm>
            <a:off x="1084881" y="2460539"/>
            <a:ext cx="2541722" cy="406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05653B7-10AA-7148-B618-E598C3FF54F8}"/>
              </a:ext>
            </a:extLst>
          </p:cNvPr>
          <p:cNvSpPr txBox="1"/>
          <p:nvPr/>
        </p:nvSpPr>
        <p:spPr>
          <a:xfrm>
            <a:off x="7439186" y="4893017"/>
            <a:ext cx="4262034" cy="1477328"/>
          </a:xfrm>
          <a:prstGeom prst="rect">
            <a:avLst/>
          </a:prstGeom>
          <a:noFill/>
        </p:spPr>
        <p:txBody>
          <a:bodyPr wrap="square" rtlCol="0">
            <a:spAutoFit/>
          </a:bodyPr>
          <a:lstStyle/>
          <a:p>
            <a:r>
              <a:rPr lang="en-US" dirty="0">
                <a:solidFill>
                  <a:srgbClr val="00B050"/>
                </a:solidFill>
              </a:rPr>
              <a:t>In the 1700s Bernoulli created an age structured Susceptible-Immune model to estimate the change in life expectancy if smallpox were eradicated</a:t>
            </a:r>
          </a:p>
        </p:txBody>
      </p:sp>
    </p:spTree>
    <p:extLst>
      <p:ext uri="{BB962C8B-B14F-4D97-AF65-F5344CB8AC3E}">
        <p14:creationId xmlns:p14="http://schemas.microsoft.com/office/powerpoint/2010/main" val="1547740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E2BE-9A95-604F-A9F1-FA9EA693BCFF}"/>
              </a:ext>
            </a:extLst>
          </p:cNvPr>
          <p:cNvSpPr>
            <a:spLocks noGrp="1"/>
          </p:cNvSpPr>
          <p:nvPr>
            <p:ph type="title"/>
          </p:nvPr>
        </p:nvSpPr>
        <p:spPr/>
        <p:txBody>
          <a:bodyPr/>
          <a:lstStyle/>
          <a:p>
            <a:r>
              <a:rPr lang="en-US" dirty="0"/>
              <a:t>Theoretical models</a:t>
            </a:r>
          </a:p>
        </p:txBody>
      </p:sp>
      <p:sp>
        <p:nvSpPr>
          <p:cNvPr id="3" name="Content Placeholder 2">
            <a:extLst>
              <a:ext uri="{FF2B5EF4-FFF2-40B4-BE49-F238E27FC236}">
                <a16:creationId xmlns:a16="http://schemas.microsoft.com/office/drawing/2014/main" id="{503604FB-AB03-D047-A329-2D9C778A8143}"/>
              </a:ext>
            </a:extLst>
          </p:cNvPr>
          <p:cNvSpPr>
            <a:spLocks noGrp="1"/>
          </p:cNvSpPr>
          <p:nvPr>
            <p:ph idx="1"/>
          </p:nvPr>
        </p:nvSpPr>
        <p:spPr/>
        <p:txBody>
          <a:bodyPr/>
          <a:lstStyle/>
          <a:p>
            <a:r>
              <a:rPr lang="en-US" dirty="0"/>
              <a:t>Theoretical models, such as Bernoulli’s smallpox model have used to explore the behavior and impact of epidemics in theoretical populations, where simulations are run without one or more set of parameters that are not tied to a particular real-world population</a:t>
            </a:r>
          </a:p>
        </p:txBody>
      </p:sp>
    </p:spTree>
    <p:extLst>
      <p:ext uri="{BB962C8B-B14F-4D97-AF65-F5344CB8AC3E}">
        <p14:creationId xmlns:p14="http://schemas.microsoft.com/office/powerpoint/2010/main" val="128268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B31C-7ACF-7E4C-A3D4-BF7D1505B943}"/>
              </a:ext>
            </a:extLst>
          </p:cNvPr>
          <p:cNvSpPr>
            <a:spLocks noGrp="1"/>
          </p:cNvSpPr>
          <p:nvPr>
            <p:ph type="title"/>
          </p:nvPr>
        </p:nvSpPr>
        <p:spPr/>
        <p:txBody>
          <a:bodyPr/>
          <a:lstStyle/>
          <a:p>
            <a:r>
              <a:rPr lang="en-US" dirty="0"/>
              <a:t>Fully theoretical</a:t>
            </a:r>
          </a:p>
        </p:txBody>
      </p:sp>
      <p:pic>
        <p:nvPicPr>
          <p:cNvPr id="4" name="Picture 3">
            <a:extLst>
              <a:ext uri="{FF2B5EF4-FFF2-40B4-BE49-F238E27FC236}">
                <a16:creationId xmlns:a16="http://schemas.microsoft.com/office/drawing/2014/main" id="{1AA8C71B-30C4-2243-A486-011712065762}"/>
              </a:ext>
            </a:extLst>
          </p:cNvPr>
          <p:cNvPicPr>
            <a:picLocks noChangeAspect="1"/>
          </p:cNvPicPr>
          <p:nvPr/>
        </p:nvPicPr>
        <p:blipFill rotWithShape="1">
          <a:blip r:embed="rId2">
            <a:extLst>
              <a:ext uri="{28A0092B-C50C-407E-A947-70E740481C1C}">
                <a14:useLocalDpi xmlns:a14="http://schemas.microsoft.com/office/drawing/2010/main" val="0"/>
              </a:ext>
            </a:extLst>
          </a:blip>
          <a:srcRect l="11919" t="24655" r="83634" b="55220"/>
          <a:stretch/>
        </p:blipFill>
        <p:spPr>
          <a:xfrm>
            <a:off x="755463" y="1503033"/>
            <a:ext cx="887358" cy="5196698"/>
          </a:xfrm>
          <a:prstGeom prst="rect">
            <a:avLst/>
          </a:prstGeom>
          <a:solidFill>
            <a:schemeClr val="bg1"/>
          </a:solidFill>
        </p:spPr>
      </p:pic>
      <p:pic>
        <p:nvPicPr>
          <p:cNvPr id="5" name="Picture 4">
            <a:extLst>
              <a:ext uri="{FF2B5EF4-FFF2-40B4-BE49-F238E27FC236}">
                <a16:creationId xmlns:a16="http://schemas.microsoft.com/office/drawing/2014/main" id="{89191578-5343-B94D-BF10-3FBCB09BBFD2}"/>
              </a:ext>
            </a:extLst>
          </p:cNvPr>
          <p:cNvPicPr>
            <a:picLocks noChangeAspect="1"/>
          </p:cNvPicPr>
          <p:nvPr/>
        </p:nvPicPr>
        <p:blipFill rotWithShape="1">
          <a:blip r:embed="rId2">
            <a:extLst>
              <a:ext uri="{28A0092B-C50C-407E-A947-70E740481C1C}">
                <a14:useLocalDpi xmlns:a14="http://schemas.microsoft.com/office/drawing/2010/main" val="0"/>
              </a:ext>
            </a:extLst>
          </a:blip>
          <a:srcRect l="34711" t="24655" r="40580" b="55220"/>
          <a:stretch/>
        </p:blipFill>
        <p:spPr>
          <a:xfrm>
            <a:off x="1957206" y="1557174"/>
            <a:ext cx="4930070" cy="5196698"/>
          </a:xfrm>
          <a:prstGeom prst="rect">
            <a:avLst/>
          </a:prstGeom>
          <a:solidFill>
            <a:schemeClr val="bg1"/>
          </a:solidFill>
        </p:spPr>
      </p:pic>
      <p:sp>
        <p:nvSpPr>
          <p:cNvPr id="6" name="TextBox 5">
            <a:extLst>
              <a:ext uri="{FF2B5EF4-FFF2-40B4-BE49-F238E27FC236}">
                <a16:creationId xmlns:a16="http://schemas.microsoft.com/office/drawing/2014/main" id="{314FED9D-AD43-8B4F-B4F3-1C0D60838C26}"/>
              </a:ext>
            </a:extLst>
          </p:cNvPr>
          <p:cNvSpPr txBox="1"/>
          <p:nvPr/>
        </p:nvSpPr>
        <p:spPr>
          <a:xfrm>
            <a:off x="7857641" y="2262753"/>
            <a:ext cx="2743200" cy="1477328"/>
          </a:xfrm>
          <a:prstGeom prst="rect">
            <a:avLst/>
          </a:prstGeom>
          <a:noFill/>
        </p:spPr>
        <p:txBody>
          <a:bodyPr wrap="square" rtlCol="0">
            <a:spAutoFit/>
          </a:bodyPr>
          <a:lstStyle/>
          <a:p>
            <a:r>
              <a:rPr lang="en-US" dirty="0"/>
              <a:t>Here S, I, and R are fractions of the population and therefore can represent any population</a:t>
            </a:r>
          </a:p>
        </p:txBody>
      </p:sp>
    </p:spTree>
    <p:extLst>
      <p:ext uri="{BB962C8B-B14F-4D97-AF65-F5344CB8AC3E}">
        <p14:creationId xmlns:p14="http://schemas.microsoft.com/office/powerpoint/2010/main" val="2879873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B31C-7ACF-7E4C-A3D4-BF7D1505B943}"/>
              </a:ext>
            </a:extLst>
          </p:cNvPr>
          <p:cNvSpPr>
            <a:spLocks noGrp="1"/>
          </p:cNvSpPr>
          <p:nvPr>
            <p:ph type="title"/>
          </p:nvPr>
        </p:nvSpPr>
        <p:spPr/>
        <p:txBody>
          <a:bodyPr/>
          <a:lstStyle/>
          <a:p>
            <a:r>
              <a:rPr lang="en-US" dirty="0"/>
              <a:t>Model with real-world Population</a:t>
            </a:r>
          </a:p>
        </p:txBody>
      </p:sp>
      <p:pic>
        <p:nvPicPr>
          <p:cNvPr id="4" name="Picture 3">
            <a:extLst>
              <a:ext uri="{FF2B5EF4-FFF2-40B4-BE49-F238E27FC236}">
                <a16:creationId xmlns:a16="http://schemas.microsoft.com/office/drawing/2014/main" id="{1AA8C71B-30C4-2243-A486-011712065762}"/>
              </a:ext>
            </a:extLst>
          </p:cNvPr>
          <p:cNvPicPr>
            <a:picLocks noChangeAspect="1"/>
          </p:cNvPicPr>
          <p:nvPr/>
        </p:nvPicPr>
        <p:blipFill rotWithShape="1">
          <a:blip r:embed="rId2">
            <a:extLst>
              <a:ext uri="{28A0092B-C50C-407E-A947-70E740481C1C}">
                <a14:useLocalDpi xmlns:a14="http://schemas.microsoft.com/office/drawing/2010/main" val="0"/>
              </a:ext>
            </a:extLst>
          </a:blip>
          <a:srcRect l="11919" t="24655" r="83634" b="55220"/>
          <a:stretch/>
        </p:blipFill>
        <p:spPr>
          <a:xfrm>
            <a:off x="755463" y="1503033"/>
            <a:ext cx="887358" cy="5196698"/>
          </a:xfrm>
          <a:prstGeom prst="rect">
            <a:avLst/>
          </a:prstGeom>
          <a:solidFill>
            <a:schemeClr val="bg1"/>
          </a:solidFill>
        </p:spPr>
      </p:pic>
      <p:pic>
        <p:nvPicPr>
          <p:cNvPr id="5" name="Picture 4">
            <a:extLst>
              <a:ext uri="{FF2B5EF4-FFF2-40B4-BE49-F238E27FC236}">
                <a16:creationId xmlns:a16="http://schemas.microsoft.com/office/drawing/2014/main" id="{89191578-5343-B94D-BF10-3FBCB09BBFD2}"/>
              </a:ext>
            </a:extLst>
          </p:cNvPr>
          <p:cNvPicPr>
            <a:picLocks noChangeAspect="1"/>
          </p:cNvPicPr>
          <p:nvPr/>
        </p:nvPicPr>
        <p:blipFill rotWithShape="1">
          <a:blip r:embed="rId2">
            <a:extLst>
              <a:ext uri="{28A0092B-C50C-407E-A947-70E740481C1C}">
                <a14:useLocalDpi xmlns:a14="http://schemas.microsoft.com/office/drawing/2010/main" val="0"/>
              </a:ext>
            </a:extLst>
          </a:blip>
          <a:srcRect l="34711" t="24655" r="40580" b="55220"/>
          <a:stretch/>
        </p:blipFill>
        <p:spPr>
          <a:xfrm>
            <a:off x="1957206" y="1557174"/>
            <a:ext cx="4930070" cy="5196698"/>
          </a:xfrm>
          <a:prstGeom prst="rect">
            <a:avLst/>
          </a:prstGeom>
          <a:solidFill>
            <a:schemeClr val="bg1"/>
          </a:solidFill>
        </p:spPr>
      </p:pic>
      <p:sp>
        <p:nvSpPr>
          <p:cNvPr id="6" name="TextBox 5">
            <a:extLst>
              <a:ext uri="{FF2B5EF4-FFF2-40B4-BE49-F238E27FC236}">
                <a16:creationId xmlns:a16="http://schemas.microsoft.com/office/drawing/2014/main" id="{314FED9D-AD43-8B4F-B4F3-1C0D60838C26}"/>
              </a:ext>
            </a:extLst>
          </p:cNvPr>
          <p:cNvSpPr txBox="1"/>
          <p:nvPr/>
        </p:nvSpPr>
        <p:spPr>
          <a:xfrm>
            <a:off x="7857641" y="2262753"/>
            <a:ext cx="2743200" cy="2585323"/>
          </a:xfrm>
          <a:prstGeom prst="rect">
            <a:avLst/>
          </a:prstGeom>
          <a:noFill/>
        </p:spPr>
        <p:txBody>
          <a:bodyPr wrap="square" rtlCol="0">
            <a:spAutoFit/>
          </a:bodyPr>
          <a:lstStyle/>
          <a:p>
            <a:r>
              <a:rPr lang="en-US" dirty="0"/>
              <a:t>Set N equal to the population under study.</a:t>
            </a:r>
          </a:p>
          <a:p>
            <a:endParaRPr lang="en-US" dirty="0"/>
          </a:p>
          <a:p>
            <a:endParaRPr lang="en-US" dirty="0"/>
          </a:p>
          <a:p>
            <a:r>
              <a:rPr lang="en-US" dirty="0"/>
              <a:t>S, I, and R initial conditions can be fit to data and/or we can base them on real world data</a:t>
            </a:r>
          </a:p>
        </p:txBody>
      </p:sp>
      <p:sp>
        <p:nvSpPr>
          <p:cNvPr id="3" name="Oval 2">
            <a:extLst>
              <a:ext uri="{FF2B5EF4-FFF2-40B4-BE49-F238E27FC236}">
                <a16:creationId xmlns:a16="http://schemas.microsoft.com/office/drawing/2014/main" id="{563B2E83-3072-F541-A066-01C17989BC21}"/>
              </a:ext>
            </a:extLst>
          </p:cNvPr>
          <p:cNvSpPr/>
          <p:nvPr/>
        </p:nvSpPr>
        <p:spPr>
          <a:xfrm>
            <a:off x="2975907" y="1793534"/>
            <a:ext cx="3409627" cy="106938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0165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8A906-0D6C-C24D-9342-D3D964C08013}"/>
              </a:ext>
            </a:extLst>
          </p:cNvPr>
          <p:cNvSpPr>
            <a:spLocks noGrp="1"/>
          </p:cNvSpPr>
          <p:nvPr>
            <p:ph type="title"/>
          </p:nvPr>
        </p:nvSpPr>
        <p:spPr/>
        <p:txBody>
          <a:bodyPr/>
          <a:lstStyle/>
          <a:p>
            <a:r>
              <a:rPr lang="en-US" dirty="0"/>
              <a:t>Adding Demography</a:t>
            </a:r>
          </a:p>
        </p:txBody>
      </p:sp>
      <p:sp>
        <p:nvSpPr>
          <p:cNvPr id="3" name="Content Placeholder 2">
            <a:extLst>
              <a:ext uri="{FF2B5EF4-FFF2-40B4-BE49-F238E27FC236}">
                <a16:creationId xmlns:a16="http://schemas.microsoft.com/office/drawing/2014/main" id="{0D552B70-16E8-EF40-AE18-65C11C208829}"/>
              </a:ext>
            </a:extLst>
          </p:cNvPr>
          <p:cNvSpPr>
            <a:spLocks noGrp="1"/>
          </p:cNvSpPr>
          <p:nvPr>
            <p:ph idx="1"/>
          </p:nvPr>
        </p:nvSpPr>
        <p:spPr/>
        <p:txBody>
          <a:bodyPr/>
          <a:lstStyle/>
          <a:p>
            <a:pPr marL="0" indent="0">
              <a:buNone/>
            </a:pPr>
            <a:r>
              <a:rPr lang="en-US" dirty="0"/>
              <a:t>Demography may be added to models as covariates, fixed or time-varying parameters, and/or constraints on initial conditions:</a:t>
            </a:r>
          </a:p>
          <a:p>
            <a:pPr marL="0" indent="0">
              <a:buNone/>
            </a:pPr>
            <a:endParaRPr lang="en-US" dirty="0"/>
          </a:p>
          <a:p>
            <a:r>
              <a:rPr lang="en-US" dirty="0"/>
              <a:t>population size</a:t>
            </a:r>
          </a:p>
          <a:p>
            <a:r>
              <a:rPr lang="en-US" dirty="0"/>
              <a:t>births </a:t>
            </a:r>
          </a:p>
          <a:p>
            <a:r>
              <a:rPr lang="en-US" dirty="0"/>
              <a:t>natural death (i.e., deaths from causes other than for the disease in study</a:t>
            </a:r>
          </a:p>
          <a:p>
            <a:r>
              <a:rPr lang="en-US" dirty="0"/>
              <a:t>immigration</a:t>
            </a:r>
          </a:p>
          <a:p>
            <a:r>
              <a:rPr lang="en-US" dirty="0"/>
              <a:t>emigration</a:t>
            </a:r>
          </a:p>
        </p:txBody>
      </p:sp>
    </p:spTree>
    <p:extLst>
      <p:ext uri="{BB962C8B-B14F-4D97-AF65-F5344CB8AC3E}">
        <p14:creationId xmlns:p14="http://schemas.microsoft.com/office/powerpoint/2010/main" val="3486898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B31C-7ACF-7E4C-A3D4-BF7D1505B943}"/>
              </a:ext>
            </a:extLst>
          </p:cNvPr>
          <p:cNvSpPr>
            <a:spLocks noGrp="1"/>
          </p:cNvSpPr>
          <p:nvPr>
            <p:ph type="title"/>
          </p:nvPr>
        </p:nvSpPr>
        <p:spPr>
          <a:xfrm>
            <a:off x="526943" y="484632"/>
            <a:ext cx="11081288" cy="1609344"/>
          </a:xfrm>
        </p:spPr>
        <p:txBody>
          <a:bodyPr/>
          <a:lstStyle/>
          <a:p>
            <a:r>
              <a:rPr lang="en-US" dirty="0"/>
              <a:t>Adding real-world Population Size</a:t>
            </a:r>
          </a:p>
        </p:txBody>
      </p:sp>
      <p:pic>
        <p:nvPicPr>
          <p:cNvPr id="4" name="Picture 3">
            <a:extLst>
              <a:ext uri="{FF2B5EF4-FFF2-40B4-BE49-F238E27FC236}">
                <a16:creationId xmlns:a16="http://schemas.microsoft.com/office/drawing/2014/main" id="{1AA8C71B-30C4-2243-A486-011712065762}"/>
              </a:ext>
            </a:extLst>
          </p:cNvPr>
          <p:cNvPicPr>
            <a:picLocks noChangeAspect="1"/>
          </p:cNvPicPr>
          <p:nvPr/>
        </p:nvPicPr>
        <p:blipFill rotWithShape="1">
          <a:blip r:embed="rId2">
            <a:extLst>
              <a:ext uri="{28A0092B-C50C-407E-A947-70E740481C1C}">
                <a14:useLocalDpi xmlns:a14="http://schemas.microsoft.com/office/drawing/2010/main" val="0"/>
              </a:ext>
            </a:extLst>
          </a:blip>
          <a:srcRect l="11919" t="24655" r="83634" b="55220"/>
          <a:stretch/>
        </p:blipFill>
        <p:spPr>
          <a:xfrm>
            <a:off x="366047" y="1557174"/>
            <a:ext cx="887358" cy="5196698"/>
          </a:xfrm>
          <a:prstGeom prst="rect">
            <a:avLst/>
          </a:prstGeom>
          <a:solidFill>
            <a:schemeClr val="bg1"/>
          </a:solidFill>
        </p:spPr>
      </p:pic>
      <p:pic>
        <p:nvPicPr>
          <p:cNvPr id="5" name="Picture 4">
            <a:extLst>
              <a:ext uri="{FF2B5EF4-FFF2-40B4-BE49-F238E27FC236}">
                <a16:creationId xmlns:a16="http://schemas.microsoft.com/office/drawing/2014/main" id="{89191578-5343-B94D-BF10-3FBCB09BBFD2}"/>
              </a:ext>
            </a:extLst>
          </p:cNvPr>
          <p:cNvPicPr>
            <a:picLocks noChangeAspect="1"/>
          </p:cNvPicPr>
          <p:nvPr/>
        </p:nvPicPr>
        <p:blipFill rotWithShape="1">
          <a:blip r:embed="rId2">
            <a:extLst>
              <a:ext uri="{28A0092B-C50C-407E-A947-70E740481C1C}">
                <a14:useLocalDpi xmlns:a14="http://schemas.microsoft.com/office/drawing/2010/main" val="0"/>
              </a:ext>
            </a:extLst>
          </a:blip>
          <a:srcRect l="34711" t="24655" r="40580" b="55220"/>
          <a:stretch/>
        </p:blipFill>
        <p:spPr>
          <a:xfrm>
            <a:off x="809726" y="1557174"/>
            <a:ext cx="4930070" cy="5196698"/>
          </a:xfrm>
          <a:prstGeom prst="rect">
            <a:avLst/>
          </a:prstGeom>
          <a:solidFill>
            <a:schemeClr val="bg1"/>
          </a:solidFill>
        </p:spPr>
      </p:pic>
      <p:sp>
        <p:nvSpPr>
          <p:cNvPr id="6" name="TextBox 5">
            <a:extLst>
              <a:ext uri="{FF2B5EF4-FFF2-40B4-BE49-F238E27FC236}">
                <a16:creationId xmlns:a16="http://schemas.microsoft.com/office/drawing/2014/main" id="{314FED9D-AD43-8B4F-B4F3-1C0D60838C26}"/>
              </a:ext>
            </a:extLst>
          </p:cNvPr>
          <p:cNvSpPr txBox="1"/>
          <p:nvPr/>
        </p:nvSpPr>
        <p:spPr>
          <a:xfrm>
            <a:off x="5550389" y="1781579"/>
            <a:ext cx="6501519" cy="2308324"/>
          </a:xfrm>
          <a:prstGeom prst="rect">
            <a:avLst/>
          </a:prstGeom>
          <a:noFill/>
        </p:spPr>
        <p:txBody>
          <a:bodyPr wrap="square" rtlCol="0">
            <a:spAutoFit/>
          </a:bodyPr>
          <a:lstStyle/>
          <a:p>
            <a:r>
              <a:rPr lang="en-US" dirty="0">
                <a:solidFill>
                  <a:srgbClr val="00B050"/>
                </a:solidFill>
              </a:rPr>
              <a:t>Consider COVID-19 in NYC in March 2020. N = 8,461,961</a:t>
            </a:r>
          </a:p>
          <a:p>
            <a:endParaRPr lang="en-US" dirty="0">
              <a:solidFill>
                <a:srgbClr val="00B050"/>
              </a:solidFill>
            </a:endParaRPr>
          </a:p>
          <a:p>
            <a:r>
              <a:rPr lang="en-US" dirty="0">
                <a:solidFill>
                  <a:srgbClr val="00B050"/>
                </a:solidFill>
              </a:rPr>
              <a:t>We can assume that everyone was susceptible at the time SARS-CoV-2 came to NYC and there was initially one infected</a:t>
            </a:r>
          </a:p>
          <a:p>
            <a:endParaRPr lang="en-US" dirty="0">
              <a:solidFill>
                <a:srgbClr val="00B050"/>
              </a:solidFill>
            </a:endParaRPr>
          </a:p>
          <a:p>
            <a:endParaRPr lang="en-US" dirty="0">
              <a:solidFill>
                <a:srgbClr val="00B050"/>
              </a:solidFill>
            </a:endParaRPr>
          </a:p>
          <a:p>
            <a:endParaRPr lang="en-US" dirty="0">
              <a:solidFill>
                <a:srgbClr val="00B050"/>
              </a:solidFill>
            </a:endParaRPr>
          </a:p>
        </p:txBody>
      </p:sp>
      <p:sp>
        <p:nvSpPr>
          <p:cNvPr id="3" name="Oval 2">
            <a:extLst>
              <a:ext uri="{FF2B5EF4-FFF2-40B4-BE49-F238E27FC236}">
                <a16:creationId xmlns:a16="http://schemas.microsoft.com/office/drawing/2014/main" id="{563B2E83-3072-F541-A066-01C17989BC21}"/>
              </a:ext>
            </a:extLst>
          </p:cNvPr>
          <p:cNvSpPr/>
          <p:nvPr/>
        </p:nvSpPr>
        <p:spPr>
          <a:xfrm>
            <a:off x="1697084" y="1781579"/>
            <a:ext cx="3409627" cy="106938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4DFEF35-A6CD-E842-87FB-BEB18F9E9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500" y="3439172"/>
            <a:ext cx="6794500" cy="3314700"/>
          </a:xfrm>
          <a:prstGeom prst="rect">
            <a:avLst/>
          </a:prstGeom>
        </p:spPr>
      </p:pic>
    </p:spTree>
    <p:extLst>
      <p:ext uri="{BB962C8B-B14F-4D97-AF65-F5344CB8AC3E}">
        <p14:creationId xmlns:p14="http://schemas.microsoft.com/office/powerpoint/2010/main" val="347383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B31C-7ACF-7E4C-A3D4-BF7D1505B943}"/>
              </a:ext>
            </a:extLst>
          </p:cNvPr>
          <p:cNvSpPr>
            <a:spLocks noGrp="1"/>
          </p:cNvSpPr>
          <p:nvPr>
            <p:ph type="title"/>
          </p:nvPr>
        </p:nvSpPr>
        <p:spPr>
          <a:xfrm>
            <a:off x="1069847" y="484632"/>
            <a:ext cx="10538383" cy="1609344"/>
          </a:xfrm>
        </p:spPr>
        <p:txBody>
          <a:bodyPr/>
          <a:lstStyle/>
          <a:p>
            <a:r>
              <a:rPr lang="en-US" dirty="0"/>
              <a:t>Adding real-world Births &amp; Deaths</a:t>
            </a:r>
          </a:p>
        </p:txBody>
      </p:sp>
      <p:pic>
        <p:nvPicPr>
          <p:cNvPr id="4" name="Picture 3">
            <a:extLst>
              <a:ext uri="{FF2B5EF4-FFF2-40B4-BE49-F238E27FC236}">
                <a16:creationId xmlns:a16="http://schemas.microsoft.com/office/drawing/2014/main" id="{1AA8C71B-30C4-2243-A486-011712065762}"/>
              </a:ext>
            </a:extLst>
          </p:cNvPr>
          <p:cNvPicPr>
            <a:picLocks noChangeAspect="1"/>
          </p:cNvPicPr>
          <p:nvPr/>
        </p:nvPicPr>
        <p:blipFill rotWithShape="1">
          <a:blip r:embed="rId2">
            <a:extLst>
              <a:ext uri="{28A0092B-C50C-407E-A947-70E740481C1C}">
                <a14:useLocalDpi xmlns:a14="http://schemas.microsoft.com/office/drawing/2010/main" val="0"/>
              </a:ext>
            </a:extLst>
          </a:blip>
          <a:srcRect l="11919" t="24655" r="83634" b="55220"/>
          <a:stretch/>
        </p:blipFill>
        <p:spPr>
          <a:xfrm>
            <a:off x="366047" y="1557174"/>
            <a:ext cx="887358" cy="5196698"/>
          </a:xfrm>
          <a:prstGeom prst="rect">
            <a:avLst/>
          </a:prstGeom>
          <a:solidFill>
            <a:schemeClr val="bg1"/>
          </a:solidFill>
        </p:spPr>
      </p:pic>
      <p:pic>
        <p:nvPicPr>
          <p:cNvPr id="5" name="Picture 4">
            <a:extLst>
              <a:ext uri="{FF2B5EF4-FFF2-40B4-BE49-F238E27FC236}">
                <a16:creationId xmlns:a16="http://schemas.microsoft.com/office/drawing/2014/main" id="{89191578-5343-B94D-BF10-3FBCB09BBFD2}"/>
              </a:ext>
            </a:extLst>
          </p:cNvPr>
          <p:cNvPicPr>
            <a:picLocks noChangeAspect="1"/>
          </p:cNvPicPr>
          <p:nvPr/>
        </p:nvPicPr>
        <p:blipFill rotWithShape="1">
          <a:blip r:embed="rId2">
            <a:extLst>
              <a:ext uri="{28A0092B-C50C-407E-A947-70E740481C1C}">
                <a14:useLocalDpi xmlns:a14="http://schemas.microsoft.com/office/drawing/2010/main" val="0"/>
              </a:ext>
            </a:extLst>
          </a:blip>
          <a:srcRect l="34711" t="24655" r="40580" b="55220"/>
          <a:stretch/>
        </p:blipFill>
        <p:spPr>
          <a:xfrm>
            <a:off x="809726" y="1557174"/>
            <a:ext cx="4930070" cy="5196698"/>
          </a:xfrm>
          <a:prstGeom prst="rect">
            <a:avLst/>
          </a:prstGeom>
          <a:solidFill>
            <a:schemeClr val="bg1"/>
          </a:solidFill>
        </p:spPr>
      </p:pic>
      <p:sp>
        <p:nvSpPr>
          <p:cNvPr id="3" name="Oval 2">
            <a:extLst>
              <a:ext uri="{FF2B5EF4-FFF2-40B4-BE49-F238E27FC236}">
                <a16:creationId xmlns:a16="http://schemas.microsoft.com/office/drawing/2014/main" id="{563B2E83-3072-F541-A066-01C17989BC21}"/>
              </a:ext>
            </a:extLst>
          </p:cNvPr>
          <p:cNvSpPr/>
          <p:nvPr/>
        </p:nvSpPr>
        <p:spPr>
          <a:xfrm>
            <a:off x="2448732" y="3225261"/>
            <a:ext cx="284230" cy="7911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231141C-BB9A-5646-A63A-B4E8942DFA2F}"/>
              </a:ext>
            </a:extLst>
          </p:cNvPr>
          <p:cNvSpPr/>
          <p:nvPr/>
        </p:nvSpPr>
        <p:spPr>
          <a:xfrm>
            <a:off x="4215541" y="3225261"/>
            <a:ext cx="619932" cy="5094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D44759A-4E75-DB43-AA87-EABD17C707C6}"/>
              </a:ext>
            </a:extLst>
          </p:cNvPr>
          <p:cNvSpPr/>
          <p:nvPr/>
        </p:nvSpPr>
        <p:spPr>
          <a:xfrm>
            <a:off x="4525507" y="4480099"/>
            <a:ext cx="619932" cy="5094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989FFEA-FF0F-1D4A-AD74-C75B04DC9812}"/>
              </a:ext>
            </a:extLst>
          </p:cNvPr>
          <p:cNvSpPr/>
          <p:nvPr/>
        </p:nvSpPr>
        <p:spPr>
          <a:xfrm>
            <a:off x="3567690" y="5703940"/>
            <a:ext cx="619932" cy="5094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A4FBD0E-859A-7143-9D22-F33E3083623B}"/>
              </a:ext>
            </a:extLst>
          </p:cNvPr>
          <p:cNvSpPr txBox="1"/>
          <p:nvPr/>
        </p:nvSpPr>
        <p:spPr>
          <a:xfrm>
            <a:off x="5534891" y="2287620"/>
            <a:ext cx="6501519" cy="452431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B050"/>
                </a:solidFill>
              </a:rPr>
              <a:t>Now consider the birth rate and the natural death rate in a population.</a:t>
            </a: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r>
              <a:rPr lang="en-US" dirty="0">
                <a:solidFill>
                  <a:srgbClr val="00B050"/>
                </a:solidFill>
              </a:rPr>
              <a:t>Births can be added in as a rate or as a covariate time series.</a:t>
            </a: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r>
              <a:rPr lang="en-US" dirty="0">
                <a:solidFill>
                  <a:srgbClr val="00B050"/>
                </a:solidFill>
              </a:rPr>
              <a:t>Non-specific mortality can be entered as a fixed or time varying rate.</a:t>
            </a: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r>
              <a:rPr lang="en-US" dirty="0">
                <a:solidFill>
                  <a:srgbClr val="00B050"/>
                </a:solidFill>
              </a:rPr>
              <a:t>Incorporating data on time varying births and deaths is particularly important over long time horizons when birth and death rate vary and the population size fluctuates</a:t>
            </a: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p:txBody>
      </p:sp>
    </p:spTree>
    <p:extLst>
      <p:ext uri="{BB962C8B-B14F-4D97-AF65-F5344CB8AC3E}">
        <p14:creationId xmlns:p14="http://schemas.microsoft.com/office/powerpoint/2010/main" val="2513858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1.jpg">
            <a:extLst>
              <a:ext uri="{FF2B5EF4-FFF2-40B4-BE49-F238E27FC236}">
                <a16:creationId xmlns:a16="http://schemas.microsoft.com/office/drawing/2014/main" id="{896480F0-8651-E04E-A79C-C9598883846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 r="2982" b="40984"/>
          <a:stretch/>
        </p:blipFill>
        <p:spPr>
          <a:xfrm>
            <a:off x="838024" y="1417638"/>
            <a:ext cx="10207461" cy="4435076"/>
          </a:xfrm>
          <a:prstGeom prst="rect">
            <a:avLst/>
          </a:prstGeom>
        </p:spPr>
      </p:pic>
      <p:sp>
        <p:nvSpPr>
          <p:cNvPr id="6" name="Title 1">
            <a:extLst>
              <a:ext uri="{FF2B5EF4-FFF2-40B4-BE49-F238E27FC236}">
                <a16:creationId xmlns:a16="http://schemas.microsoft.com/office/drawing/2014/main" id="{F0E2F7ED-F60E-4845-9FAC-DA35C245F195}"/>
              </a:ext>
            </a:extLst>
          </p:cNvPr>
          <p:cNvSpPr txBox="1">
            <a:spLocks/>
          </p:cNvSpPr>
          <p:nvPr/>
        </p:nvSpPr>
        <p:spPr>
          <a:xfrm>
            <a:off x="-23151" y="274638"/>
            <a:ext cx="12244981" cy="11430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venir Book" charset="0"/>
                <a:ea typeface="Avenir Book" charset="0"/>
                <a:cs typeface="Avenir Book" charset="0"/>
              </a:rPr>
              <a:t>Rise and fall of polio in the 20</a:t>
            </a:r>
            <a:r>
              <a:rPr lang="en-US" sz="3600" baseline="30000" dirty="0">
                <a:latin typeface="Avenir Book" charset="0"/>
                <a:ea typeface="Avenir Book" charset="0"/>
                <a:cs typeface="Avenir Book" charset="0"/>
              </a:rPr>
              <a:t>th</a:t>
            </a:r>
            <a:r>
              <a:rPr lang="en-US" sz="3600" dirty="0">
                <a:latin typeface="Avenir Book" charset="0"/>
                <a:ea typeface="Avenir Book" charset="0"/>
                <a:cs typeface="Avenir Book" charset="0"/>
              </a:rPr>
              <a:t> century</a:t>
            </a:r>
            <a:br>
              <a:rPr lang="en-US" sz="3600" dirty="0">
                <a:latin typeface="Avenir Book" charset="0"/>
                <a:ea typeface="Avenir Book" charset="0"/>
                <a:cs typeface="Avenir Book" charset="0"/>
              </a:rPr>
            </a:br>
            <a:endParaRPr lang="en-US" sz="3600" dirty="0">
              <a:latin typeface="Avenir Book" charset="0"/>
              <a:ea typeface="Avenir Book" charset="0"/>
              <a:cs typeface="Avenir Book" charset="0"/>
            </a:endParaRPr>
          </a:p>
        </p:txBody>
      </p:sp>
      <p:sp>
        <p:nvSpPr>
          <p:cNvPr id="7" name="TextBox 6">
            <a:extLst>
              <a:ext uri="{FF2B5EF4-FFF2-40B4-BE49-F238E27FC236}">
                <a16:creationId xmlns:a16="http://schemas.microsoft.com/office/drawing/2014/main" id="{D2ADB0BA-C447-4B40-943F-DF6A9A15D88C}"/>
              </a:ext>
            </a:extLst>
          </p:cNvPr>
          <p:cNvSpPr txBox="1"/>
          <p:nvPr/>
        </p:nvSpPr>
        <p:spPr>
          <a:xfrm>
            <a:off x="2758698" y="5842337"/>
            <a:ext cx="8710048" cy="1200329"/>
          </a:xfrm>
          <a:prstGeom prst="rect">
            <a:avLst/>
          </a:prstGeom>
          <a:noFill/>
        </p:spPr>
        <p:txBody>
          <a:bodyPr wrap="square" rtlCol="0">
            <a:spAutoFit/>
          </a:bodyPr>
          <a:lstStyle/>
          <a:p>
            <a:r>
              <a:rPr lang="en-US" dirty="0">
                <a:solidFill>
                  <a:srgbClr val="00B050"/>
                </a:solidFill>
              </a:rPr>
              <a:t>Incorporating data on time-varying births is important for studying childhood disease dynamics during time periods when birth rates varied because births are the source of  susceptible recruitment</a:t>
            </a:r>
          </a:p>
          <a:p>
            <a:endParaRPr lang="en-US" dirty="0">
              <a:solidFill>
                <a:srgbClr val="00B050"/>
              </a:solidFill>
            </a:endParaRPr>
          </a:p>
        </p:txBody>
      </p:sp>
      <p:sp>
        <p:nvSpPr>
          <p:cNvPr id="8" name="TextBox 7">
            <a:extLst>
              <a:ext uri="{FF2B5EF4-FFF2-40B4-BE49-F238E27FC236}">
                <a16:creationId xmlns:a16="http://schemas.microsoft.com/office/drawing/2014/main" id="{0F7B2B6C-A131-6646-9D45-F57995EA80EB}"/>
              </a:ext>
            </a:extLst>
          </p:cNvPr>
          <p:cNvSpPr txBox="1"/>
          <p:nvPr/>
        </p:nvSpPr>
        <p:spPr>
          <a:xfrm>
            <a:off x="0" y="6052273"/>
            <a:ext cx="2296451" cy="738664"/>
          </a:xfrm>
          <a:prstGeom prst="rect">
            <a:avLst/>
          </a:prstGeom>
          <a:noFill/>
        </p:spPr>
        <p:txBody>
          <a:bodyPr wrap="square" rtlCol="0">
            <a:spAutoFit/>
          </a:bodyPr>
          <a:lstStyle/>
          <a:p>
            <a:r>
              <a:rPr lang="en-US" sz="1400" b="1" u="sng" dirty="0">
                <a:latin typeface="Avenir Book" charset="0"/>
                <a:ea typeface="Avenir Book" charset="0"/>
                <a:cs typeface="Avenir Book" charset="0"/>
              </a:rPr>
              <a:t>ME Martinez-Bakker</a:t>
            </a:r>
            <a:r>
              <a:rPr lang="en-US" sz="1400" dirty="0">
                <a:latin typeface="Avenir Book" charset="0"/>
                <a:ea typeface="Avenir Book" charset="0"/>
                <a:cs typeface="Avenir Book" charset="0"/>
              </a:rPr>
              <a:t>, King, &amp; </a:t>
            </a:r>
            <a:r>
              <a:rPr lang="en-US" sz="1400" dirty="0" err="1">
                <a:latin typeface="Avenir Book" charset="0"/>
                <a:ea typeface="Avenir Book" charset="0"/>
                <a:cs typeface="Avenir Book" charset="0"/>
              </a:rPr>
              <a:t>Rohani</a:t>
            </a:r>
            <a:r>
              <a:rPr lang="en-US" sz="1400" dirty="0">
                <a:latin typeface="Avenir Book" charset="0"/>
                <a:ea typeface="Avenir Book" charset="0"/>
                <a:cs typeface="Avenir Book" charset="0"/>
              </a:rPr>
              <a:t> 2015. </a:t>
            </a:r>
          </a:p>
          <a:p>
            <a:r>
              <a:rPr lang="en-US" sz="1400" dirty="0" err="1">
                <a:latin typeface="Avenir Book" charset="0"/>
                <a:ea typeface="Avenir Book" charset="0"/>
                <a:cs typeface="Avenir Book" charset="0"/>
              </a:rPr>
              <a:t>PLoS</a:t>
            </a:r>
            <a:r>
              <a:rPr lang="en-US" sz="1400" dirty="0">
                <a:latin typeface="Avenir Book" charset="0"/>
                <a:ea typeface="Avenir Book" charset="0"/>
                <a:cs typeface="Avenir Book" charset="0"/>
              </a:rPr>
              <a:t> Biology</a:t>
            </a:r>
          </a:p>
        </p:txBody>
      </p:sp>
    </p:spTree>
    <p:extLst>
      <p:ext uri="{BB962C8B-B14F-4D97-AF65-F5344CB8AC3E}">
        <p14:creationId xmlns:p14="http://schemas.microsoft.com/office/powerpoint/2010/main" val="1791268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0E2F7ED-F60E-4845-9FAC-DA35C245F195}"/>
              </a:ext>
            </a:extLst>
          </p:cNvPr>
          <p:cNvSpPr txBox="1">
            <a:spLocks/>
          </p:cNvSpPr>
          <p:nvPr/>
        </p:nvSpPr>
        <p:spPr>
          <a:xfrm>
            <a:off x="-23151" y="274638"/>
            <a:ext cx="12244981" cy="11430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venir Book" charset="0"/>
                <a:ea typeface="Avenir Book" charset="0"/>
                <a:cs typeface="Avenir Book" charset="0"/>
              </a:rPr>
              <a:t>Rise and fall of polio in the 20</a:t>
            </a:r>
            <a:r>
              <a:rPr lang="en-US" sz="3600" baseline="30000" dirty="0">
                <a:latin typeface="Avenir Book" charset="0"/>
                <a:ea typeface="Avenir Book" charset="0"/>
                <a:cs typeface="Avenir Book" charset="0"/>
              </a:rPr>
              <a:t>th</a:t>
            </a:r>
            <a:r>
              <a:rPr lang="en-US" sz="3600" dirty="0">
                <a:latin typeface="Avenir Book" charset="0"/>
                <a:ea typeface="Avenir Book" charset="0"/>
                <a:cs typeface="Avenir Book" charset="0"/>
              </a:rPr>
              <a:t> century</a:t>
            </a:r>
            <a:br>
              <a:rPr lang="en-US" sz="3600" dirty="0">
                <a:latin typeface="Avenir Book" charset="0"/>
                <a:ea typeface="Avenir Book" charset="0"/>
                <a:cs typeface="Avenir Book" charset="0"/>
              </a:rPr>
            </a:br>
            <a:endParaRPr lang="en-US" sz="3600" dirty="0">
              <a:latin typeface="Avenir Book" charset="0"/>
              <a:ea typeface="Avenir Book" charset="0"/>
              <a:cs typeface="Avenir Book" charset="0"/>
            </a:endParaRPr>
          </a:p>
        </p:txBody>
      </p:sp>
      <p:sp>
        <p:nvSpPr>
          <p:cNvPr id="7" name="TextBox 6">
            <a:extLst>
              <a:ext uri="{FF2B5EF4-FFF2-40B4-BE49-F238E27FC236}">
                <a16:creationId xmlns:a16="http://schemas.microsoft.com/office/drawing/2014/main" id="{D2ADB0BA-C447-4B40-943F-DF6A9A15D88C}"/>
              </a:ext>
            </a:extLst>
          </p:cNvPr>
          <p:cNvSpPr txBox="1"/>
          <p:nvPr/>
        </p:nvSpPr>
        <p:spPr>
          <a:xfrm>
            <a:off x="286874" y="4566078"/>
            <a:ext cx="6497729" cy="1754326"/>
          </a:xfrm>
          <a:prstGeom prst="rect">
            <a:avLst/>
          </a:prstGeom>
          <a:noFill/>
        </p:spPr>
        <p:txBody>
          <a:bodyPr wrap="square" rtlCol="0">
            <a:spAutoFit/>
          </a:bodyPr>
          <a:lstStyle/>
          <a:p>
            <a:r>
              <a:rPr lang="en-US" dirty="0">
                <a:solidFill>
                  <a:srgbClr val="00B050"/>
                </a:solidFill>
              </a:rPr>
              <a:t>Incorporating data on births is important for capturing </a:t>
            </a:r>
            <a:r>
              <a:rPr lang="en-US" u="sng" dirty="0">
                <a:solidFill>
                  <a:srgbClr val="00B050"/>
                </a:solidFill>
              </a:rPr>
              <a:t>time-varying birth rates</a:t>
            </a:r>
          </a:p>
          <a:p>
            <a:endParaRPr lang="en-US" dirty="0">
              <a:solidFill>
                <a:srgbClr val="00B050"/>
              </a:solidFill>
            </a:endParaRPr>
          </a:p>
          <a:p>
            <a:r>
              <a:rPr lang="en-US" dirty="0">
                <a:solidFill>
                  <a:srgbClr val="00B050"/>
                </a:solidFill>
              </a:rPr>
              <a:t>Birth data is important for studying multiple populations where birth have </a:t>
            </a:r>
            <a:r>
              <a:rPr lang="en-US" u="sng" dirty="0">
                <a:solidFill>
                  <a:srgbClr val="00B050"/>
                </a:solidFill>
              </a:rPr>
              <a:t>spatial variation</a:t>
            </a:r>
          </a:p>
          <a:p>
            <a:endParaRPr lang="en-US" dirty="0">
              <a:solidFill>
                <a:srgbClr val="00B050"/>
              </a:solidFill>
            </a:endParaRPr>
          </a:p>
        </p:txBody>
      </p:sp>
      <p:sp>
        <p:nvSpPr>
          <p:cNvPr id="8" name="TextBox 7">
            <a:extLst>
              <a:ext uri="{FF2B5EF4-FFF2-40B4-BE49-F238E27FC236}">
                <a16:creationId xmlns:a16="http://schemas.microsoft.com/office/drawing/2014/main" id="{8C759F43-839D-BB46-A56C-6D4013148A10}"/>
              </a:ext>
            </a:extLst>
          </p:cNvPr>
          <p:cNvSpPr txBox="1"/>
          <p:nvPr/>
        </p:nvSpPr>
        <p:spPr>
          <a:xfrm>
            <a:off x="5753708" y="6281130"/>
            <a:ext cx="5696313" cy="646331"/>
          </a:xfrm>
          <a:prstGeom prst="rect">
            <a:avLst/>
          </a:prstGeom>
          <a:noFill/>
        </p:spPr>
        <p:txBody>
          <a:bodyPr wrap="square" rtlCol="0">
            <a:spAutoFit/>
          </a:bodyPr>
          <a:lstStyle/>
          <a:p>
            <a:pPr algn="r"/>
            <a:r>
              <a:rPr lang="en-US" b="1" u="sng" dirty="0">
                <a:latin typeface="Avenir Book" charset="0"/>
                <a:ea typeface="Avenir Book" charset="0"/>
                <a:cs typeface="Avenir Book" charset="0"/>
              </a:rPr>
              <a:t>ME Martinez-Bakker</a:t>
            </a:r>
            <a:r>
              <a:rPr lang="en-US" dirty="0">
                <a:latin typeface="Avenir Book" charset="0"/>
                <a:ea typeface="Avenir Book" charset="0"/>
                <a:cs typeface="Avenir Book" charset="0"/>
              </a:rPr>
              <a:t>, Bakker, King &amp; </a:t>
            </a:r>
            <a:r>
              <a:rPr lang="en-US" dirty="0" err="1">
                <a:latin typeface="Avenir Book" charset="0"/>
                <a:ea typeface="Avenir Book" charset="0"/>
                <a:cs typeface="Avenir Book" charset="0"/>
              </a:rPr>
              <a:t>Rohani</a:t>
            </a:r>
            <a:r>
              <a:rPr lang="en-US" dirty="0">
                <a:latin typeface="Avenir Book" charset="0"/>
                <a:ea typeface="Avenir Book" charset="0"/>
                <a:cs typeface="Avenir Book" charset="0"/>
              </a:rPr>
              <a:t> (2014) Proc B</a:t>
            </a:r>
          </a:p>
        </p:txBody>
      </p:sp>
      <p:pic>
        <p:nvPicPr>
          <p:cNvPr id="9" name="Picture 8" descr="Figure2.pdf">
            <a:extLst>
              <a:ext uri="{FF2B5EF4-FFF2-40B4-BE49-F238E27FC236}">
                <a16:creationId xmlns:a16="http://schemas.microsoft.com/office/drawing/2014/main" id="{2D1B338F-2777-2347-83B9-76300FAACCD6}"/>
              </a:ext>
            </a:extLst>
          </p:cNvPr>
          <p:cNvPicPr>
            <a:picLocks noChangeAspect="1"/>
          </p:cNvPicPr>
          <p:nvPr/>
        </p:nvPicPr>
        <p:blipFill rotWithShape="1">
          <a:blip r:embed="rId2">
            <a:extLst>
              <a:ext uri="{28A0092B-C50C-407E-A947-70E740481C1C}">
                <a14:useLocalDpi xmlns:a14="http://schemas.microsoft.com/office/drawing/2010/main" val="0"/>
              </a:ext>
            </a:extLst>
          </a:blip>
          <a:srcRect l="5000" t="29323" r="52720" b="32834"/>
          <a:stretch/>
        </p:blipFill>
        <p:spPr>
          <a:xfrm>
            <a:off x="7172244" y="1660891"/>
            <a:ext cx="4732882" cy="2450557"/>
          </a:xfrm>
          <a:prstGeom prst="rect">
            <a:avLst/>
          </a:prstGeom>
          <a:solidFill>
            <a:schemeClr val="bg1"/>
          </a:solidFill>
          <a:ln>
            <a:solidFill>
              <a:schemeClr val="tx1"/>
            </a:solidFill>
          </a:ln>
          <a:effectLst>
            <a:outerShdw blurRad="50800" dist="76200" dir="8100000" algn="tr" rotWithShape="0">
              <a:prstClr val="black">
                <a:alpha val="40000"/>
              </a:prstClr>
            </a:outerShdw>
          </a:effectLst>
        </p:spPr>
      </p:pic>
      <p:sp>
        <p:nvSpPr>
          <p:cNvPr id="10" name="TextBox 9">
            <a:extLst>
              <a:ext uri="{FF2B5EF4-FFF2-40B4-BE49-F238E27FC236}">
                <a16:creationId xmlns:a16="http://schemas.microsoft.com/office/drawing/2014/main" id="{6588E7B0-BF8D-2A4E-8A30-3D2489AB604E}"/>
              </a:ext>
            </a:extLst>
          </p:cNvPr>
          <p:cNvSpPr txBox="1"/>
          <p:nvPr/>
        </p:nvSpPr>
        <p:spPr>
          <a:xfrm>
            <a:off x="6640938" y="1268689"/>
            <a:ext cx="5441949" cy="369332"/>
          </a:xfrm>
          <a:prstGeom prst="rect">
            <a:avLst/>
          </a:prstGeom>
          <a:noFill/>
        </p:spPr>
        <p:txBody>
          <a:bodyPr wrap="square" rtlCol="0">
            <a:spAutoFit/>
          </a:bodyPr>
          <a:lstStyle/>
          <a:p>
            <a:r>
              <a:rPr lang="en-US" dirty="0">
                <a:solidFill>
                  <a:schemeClr val="bg1"/>
                </a:solidFill>
                <a:latin typeface="Avenir Book" charset="0"/>
                <a:ea typeface="Avenir Book" charset="0"/>
                <a:cs typeface="Avenir Book" charset="0"/>
              </a:rPr>
              <a:t>Latitudinal gradient in timing of birth peak</a:t>
            </a:r>
          </a:p>
        </p:txBody>
      </p:sp>
      <p:pic>
        <p:nvPicPr>
          <p:cNvPr id="11" name="Picture 10" descr="Figure2.pdf">
            <a:extLst>
              <a:ext uri="{FF2B5EF4-FFF2-40B4-BE49-F238E27FC236}">
                <a16:creationId xmlns:a16="http://schemas.microsoft.com/office/drawing/2014/main" id="{B1AFE4B2-AF9F-C848-886E-9D059CFA3E16}"/>
              </a:ext>
            </a:extLst>
          </p:cNvPr>
          <p:cNvPicPr>
            <a:picLocks noChangeAspect="1"/>
          </p:cNvPicPr>
          <p:nvPr/>
        </p:nvPicPr>
        <p:blipFill rotWithShape="1">
          <a:blip r:embed="rId2">
            <a:extLst>
              <a:ext uri="{28A0092B-C50C-407E-A947-70E740481C1C}">
                <a14:useLocalDpi xmlns:a14="http://schemas.microsoft.com/office/drawing/2010/main" val="0"/>
              </a:ext>
            </a:extLst>
          </a:blip>
          <a:srcRect l="50378" t="35463" r="7342" b="35079"/>
          <a:stretch/>
        </p:blipFill>
        <p:spPr>
          <a:xfrm>
            <a:off x="7172244" y="4169787"/>
            <a:ext cx="4944544" cy="1992913"/>
          </a:xfrm>
          <a:prstGeom prst="rect">
            <a:avLst/>
          </a:prstGeom>
          <a:solidFill>
            <a:schemeClr val="bg1"/>
          </a:solidFill>
          <a:effectLst>
            <a:outerShdw blurRad="50800" dist="76200" dir="8100000" algn="tr" rotWithShape="0">
              <a:prstClr val="black">
                <a:alpha val="40000"/>
              </a:prstClr>
            </a:outerShdw>
          </a:effectLst>
        </p:spPr>
      </p:pic>
      <p:sp>
        <p:nvSpPr>
          <p:cNvPr id="12" name="TextBox 11">
            <a:extLst>
              <a:ext uri="{FF2B5EF4-FFF2-40B4-BE49-F238E27FC236}">
                <a16:creationId xmlns:a16="http://schemas.microsoft.com/office/drawing/2014/main" id="{AAB81401-B374-5947-AD15-6FC3905E2FBB}"/>
              </a:ext>
            </a:extLst>
          </p:cNvPr>
          <p:cNvSpPr txBox="1"/>
          <p:nvPr/>
        </p:nvSpPr>
        <p:spPr>
          <a:xfrm>
            <a:off x="6640938" y="4263844"/>
            <a:ext cx="5003194" cy="369332"/>
          </a:xfrm>
          <a:prstGeom prst="rect">
            <a:avLst/>
          </a:prstGeom>
          <a:noFill/>
        </p:spPr>
        <p:txBody>
          <a:bodyPr wrap="square" rtlCol="0">
            <a:spAutoFit/>
          </a:bodyPr>
          <a:lstStyle/>
          <a:p>
            <a:r>
              <a:rPr lang="en-US" dirty="0">
                <a:solidFill>
                  <a:schemeClr val="bg1"/>
                </a:solidFill>
                <a:latin typeface="Avenir Book" charset="0"/>
                <a:ea typeface="Avenir Book" charset="0"/>
                <a:cs typeface="Avenir Book" charset="0"/>
              </a:rPr>
              <a:t>Latitudinal gradient in birth amplitude</a:t>
            </a:r>
          </a:p>
        </p:txBody>
      </p:sp>
      <p:sp>
        <p:nvSpPr>
          <p:cNvPr id="13" name="TextBox 12">
            <a:extLst>
              <a:ext uri="{FF2B5EF4-FFF2-40B4-BE49-F238E27FC236}">
                <a16:creationId xmlns:a16="http://schemas.microsoft.com/office/drawing/2014/main" id="{70998D65-104D-4440-A0F6-3974BD2CFBAB}"/>
              </a:ext>
            </a:extLst>
          </p:cNvPr>
          <p:cNvSpPr txBox="1"/>
          <p:nvPr/>
        </p:nvSpPr>
        <p:spPr>
          <a:xfrm rot="5400000">
            <a:off x="10228698" y="2490015"/>
            <a:ext cx="2842756" cy="400110"/>
          </a:xfrm>
          <a:prstGeom prst="rect">
            <a:avLst/>
          </a:prstGeom>
          <a:noFill/>
        </p:spPr>
        <p:txBody>
          <a:bodyPr wrap="square" rtlCol="0">
            <a:spAutoFit/>
          </a:bodyPr>
          <a:lstStyle/>
          <a:p>
            <a:pPr algn="ctr"/>
            <a:r>
              <a:rPr lang="en-US" sz="2000" dirty="0">
                <a:solidFill>
                  <a:schemeClr val="bg1"/>
                </a:solidFill>
                <a:latin typeface="Avenir Book" charset="0"/>
                <a:ea typeface="Avenir Book" charset="0"/>
                <a:cs typeface="Avenir Book" charset="0"/>
              </a:rPr>
              <a:t>Time of birth peak</a:t>
            </a:r>
          </a:p>
        </p:txBody>
      </p:sp>
      <p:sp>
        <p:nvSpPr>
          <p:cNvPr id="14" name="TextBox 13">
            <a:extLst>
              <a:ext uri="{FF2B5EF4-FFF2-40B4-BE49-F238E27FC236}">
                <a16:creationId xmlns:a16="http://schemas.microsoft.com/office/drawing/2014/main" id="{57D8435E-731C-1544-AB6A-0279C99DD0E6}"/>
              </a:ext>
            </a:extLst>
          </p:cNvPr>
          <p:cNvSpPr txBox="1"/>
          <p:nvPr/>
        </p:nvSpPr>
        <p:spPr>
          <a:xfrm>
            <a:off x="286874" y="2312472"/>
            <a:ext cx="6268050" cy="369332"/>
          </a:xfrm>
          <a:prstGeom prst="rect">
            <a:avLst/>
          </a:prstGeom>
          <a:noFill/>
        </p:spPr>
        <p:txBody>
          <a:bodyPr wrap="square" rtlCol="0">
            <a:spAutoFit/>
          </a:bodyPr>
          <a:lstStyle/>
          <a:p>
            <a:pPr algn="ctr"/>
            <a:r>
              <a:rPr lang="en-US" dirty="0">
                <a:solidFill>
                  <a:schemeClr val="bg1"/>
                </a:solidFill>
                <a:latin typeface="Avenir Book" charset="0"/>
                <a:ea typeface="Avenir Book" charset="0"/>
                <a:cs typeface="Avenir Book" charset="0"/>
              </a:rPr>
              <a:t>Birth seasonality was observed in every state</a:t>
            </a:r>
          </a:p>
        </p:txBody>
      </p:sp>
      <p:pic>
        <p:nvPicPr>
          <p:cNvPr id="15" name="Picture 14">
            <a:extLst>
              <a:ext uri="{FF2B5EF4-FFF2-40B4-BE49-F238E27FC236}">
                <a16:creationId xmlns:a16="http://schemas.microsoft.com/office/drawing/2014/main" id="{F16A9A1F-B9F5-D843-AC01-47FD3A012A3F}"/>
              </a:ext>
            </a:extLst>
          </p:cNvPr>
          <p:cNvPicPr>
            <a:picLocks noChangeAspect="1"/>
          </p:cNvPicPr>
          <p:nvPr/>
        </p:nvPicPr>
        <p:blipFill rotWithShape="1">
          <a:blip r:embed="rId3">
            <a:extLst>
              <a:ext uri="{28A0092B-C50C-407E-A947-70E740481C1C}">
                <a14:useLocalDpi xmlns:a14="http://schemas.microsoft.com/office/drawing/2010/main" val="0"/>
              </a:ext>
            </a:extLst>
          </a:blip>
          <a:srcRect l="13317" r="1092"/>
          <a:stretch/>
        </p:blipFill>
        <p:spPr>
          <a:xfrm>
            <a:off x="208084" y="1511694"/>
            <a:ext cx="6825217" cy="2658093"/>
          </a:xfrm>
          <a:prstGeom prst="rect">
            <a:avLst/>
          </a:prstGeom>
          <a:solidFill>
            <a:schemeClr val="bg1"/>
          </a:solidFill>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524434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4F4F77-A5A5-594D-8C3E-325E24716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6" y="485775"/>
            <a:ext cx="3181426" cy="6362852"/>
          </a:xfrm>
          <a:prstGeom prst="rect">
            <a:avLst/>
          </a:prstGeom>
          <a:solidFill>
            <a:schemeClr val="bg1"/>
          </a:solidFill>
        </p:spPr>
      </p:pic>
      <p:sp>
        <p:nvSpPr>
          <p:cNvPr id="5" name="TextBox 4">
            <a:extLst>
              <a:ext uri="{FF2B5EF4-FFF2-40B4-BE49-F238E27FC236}">
                <a16:creationId xmlns:a16="http://schemas.microsoft.com/office/drawing/2014/main" id="{7ACF60EC-218F-1042-821C-469479BC4082}"/>
              </a:ext>
            </a:extLst>
          </p:cNvPr>
          <p:cNvSpPr txBox="1"/>
          <p:nvPr/>
        </p:nvSpPr>
        <p:spPr>
          <a:xfrm>
            <a:off x="0" y="6519916"/>
            <a:ext cx="5891212" cy="369332"/>
          </a:xfrm>
          <a:prstGeom prst="rect">
            <a:avLst/>
          </a:prstGeom>
          <a:noFill/>
        </p:spPr>
        <p:txBody>
          <a:bodyPr wrap="square" rtlCol="0">
            <a:spAutoFit/>
          </a:bodyPr>
          <a:lstStyle/>
          <a:p>
            <a:r>
              <a:rPr lang="en-US" b="1" u="sng" dirty="0"/>
              <a:t>ME Martinez </a:t>
            </a:r>
            <a:r>
              <a:rPr lang="en-US" dirty="0"/>
              <a:t>(unpublished)</a:t>
            </a:r>
          </a:p>
        </p:txBody>
      </p:sp>
      <p:grpSp>
        <p:nvGrpSpPr>
          <p:cNvPr id="6" name="Group 5">
            <a:extLst>
              <a:ext uri="{FF2B5EF4-FFF2-40B4-BE49-F238E27FC236}">
                <a16:creationId xmlns:a16="http://schemas.microsoft.com/office/drawing/2014/main" id="{7F089769-8C3B-9C4B-BADC-FBC5A104E5D1}"/>
              </a:ext>
            </a:extLst>
          </p:cNvPr>
          <p:cNvGrpSpPr/>
          <p:nvPr/>
        </p:nvGrpSpPr>
        <p:grpSpPr>
          <a:xfrm>
            <a:off x="3327564" y="14288"/>
            <a:ext cx="5102060" cy="6837743"/>
            <a:chOff x="3327564" y="14288"/>
            <a:chExt cx="5102060" cy="6837743"/>
          </a:xfrm>
        </p:grpSpPr>
        <p:pic>
          <p:nvPicPr>
            <p:cNvPr id="7" name="Picture 6">
              <a:extLst>
                <a:ext uri="{FF2B5EF4-FFF2-40B4-BE49-F238E27FC236}">
                  <a16:creationId xmlns:a16="http://schemas.microsoft.com/office/drawing/2014/main" id="{6412343E-B2E4-1E48-88AD-E19594C61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7564" y="474456"/>
              <a:ext cx="5102060" cy="6377575"/>
            </a:xfrm>
            <a:prstGeom prst="rect">
              <a:avLst/>
            </a:prstGeom>
            <a:solidFill>
              <a:schemeClr val="bg1"/>
            </a:solidFill>
          </p:spPr>
        </p:pic>
        <p:sp>
          <p:nvSpPr>
            <p:cNvPr id="8" name="TextBox 7">
              <a:extLst>
                <a:ext uri="{FF2B5EF4-FFF2-40B4-BE49-F238E27FC236}">
                  <a16:creationId xmlns:a16="http://schemas.microsoft.com/office/drawing/2014/main" id="{F47C2700-0A04-5543-95AE-52FA7C33C156}"/>
                </a:ext>
              </a:extLst>
            </p:cNvPr>
            <p:cNvSpPr txBox="1"/>
            <p:nvPr/>
          </p:nvSpPr>
          <p:spPr>
            <a:xfrm>
              <a:off x="3327564" y="14288"/>
              <a:ext cx="5102060" cy="461665"/>
            </a:xfrm>
            <a:prstGeom prst="rect">
              <a:avLst/>
            </a:prstGeom>
            <a:solidFill>
              <a:schemeClr val="bg1">
                <a:alpha val="75000"/>
              </a:schemeClr>
            </a:solidFill>
          </p:spPr>
          <p:txBody>
            <a:bodyPr wrap="square" rtlCol="0">
              <a:spAutoFit/>
            </a:bodyPr>
            <a:lstStyle/>
            <a:p>
              <a:pPr algn="ctr"/>
              <a:r>
                <a:rPr lang="en-US" sz="2400" dirty="0">
                  <a:solidFill>
                    <a:srgbClr val="002060"/>
                  </a:solidFill>
                  <a:latin typeface="Avenir Book" charset="0"/>
                  <a:ea typeface="Avenir Book" charset="0"/>
                  <a:cs typeface="Avenir Book" charset="0"/>
                </a:rPr>
                <a:t>Non-Infectious Disease Mortality</a:t>
              </a:r>
            </a:p>
          </p:txBody>
        </p:sp>
      </p:grpSp>
      <p:pic>
        <p:nvPicPr>
          <p:cNvPr id="9" name="Picture 8">
            <a:extLst>
              <a:ext uri="{FF2B5EF4-FFF2-40B4-BE49-F238E27FC236}">
                <a16:creationId xmlns:a16="http://schemas.microsoft.com/office/drawing/2014/main" id="{6A36B5BD-1BF2-4C4C-B58B-5F17861FA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3440" y="4491833"/>
            <a:ext cx="7107456" cy="2369152"/>
          </a:xfrm>
          <a:prstGeom prst="rect">
            <a:avLst/>
          </a:prstGeom>
        </p:spPr>
      </p:pic>
      <p:sp>
        <p:nvSpPr>
          <p:cNvPr id="10" name="TextBox 9">
            <a:extLst>
              <a:ext uri="{FF2B5EF4-FFF2-40B4-BE49-F238E27FC236}">
                <a16:creationId xmlns:a16="http://schemas.microsoft.com/office/drawing/2014/main" id="{1883E176-F0A3-524D-9FCC-BF5CFCF26585}"/>
              </a:ext>
            </a:extLst>
          </p:cNvPr>
          <p:cNvSpPr txBox="1"/>
          <p:nvPr/>
        </p:nvSpPr>
        <p:spPr>
          <a:xfrm>
            <a:off x="-23150" y="28576"/>
            <a:ext cx="3190916" cy="461665"/>
          </a:xfrm>
          <a:prstGeom prst="rect">
            <a:avLst/>
          </a:prstGeom>
          <a:solidFill>
            <a:schemeClr val="bg1">
              <a:alpha val="75000"/>
            </a:schemeClr>
          </a:solidFill>
        </p:spPr>
        <p:txBody>
          <a:bodyPr wrap="square" rtlCol="0">
            <a:spAutoFit/>
          </a:bodyPr>
          <a:lstStyle/>
          <a:p>
            <a:pPr algn="ctr"/>
            <a:r>
              <a:rPr lang="en-US" sz="2400" dirty="0">
                <a:solidFill>
                  <a:srgbClr val="D18C70"/>
                </a:solidFill>
                <a:latin typeface="Avenir Book" charset="0"/>
                <a:ea typeface="Avenir Book" charset="0"/>
                <a:cs typeface="Avenir Book" charset="0"/>
              </a:rPr>
              <a:t>Infectious Diseases</a:t>
            </a:r>
          </a:p>
        </p:txBody>
      </p:sp>
      <p:sp>
        <p:nvSpPr>
          <p:cNvPr id="11" name="TextBox 10">
            <a:extLst>
              <a:ext uri="{FF2B5EF4-FFF2-40B4-BE49-F238E27FC236}">
                <a16:creationId xmlns:a16="http://schemas.microsoft.com/office/drawing/2014/main" id="{8B088425-FAEE-CE44-936A-32388ADD3CA2}"/>
              </a:ext>
            </a:extLst>
          </p:cNvPr>
          <p:cNvSpPr txBox="1"/>
          <p:nvPr/>
        </p:nvSpPr>
        <p:spPr>
          <a:xfrm>
            <a:off x="8880528" y="852406"/>
            <a:ext cx="3022170" cy="2862322"/>
          </a:xfrm>
          <a:prstGeom prst="rect">
            <a:avLst/>
          </a:prstGeom>
          <a:noFill/>
        </p:spPr>
        <p:txBody>
          <a:bodyPr wrap="square" rtlCol="0">
            <a:spAutoFit/>
          </a:bodyPr>
          <a:lstStyle/>
          <a:p>
            <a:r>
              <a:rPr lang="en-US" dirty="0"/>
              <a:t>Including variation in births, mortality, and/or population size can be important when there is co-variation over. Births and non-specific deaths can impact transmission through their impact on the size of the susceptible pool.</a:t>
            </a:r>
          </a:p>
        </p:txBody>
      </p:sp>
    </p:spTree>
    <p:extLst>
      <p:ext uri="{BB962C8B-B14F-4D97-AF65-F5344CB8AC3E}">
        <p14:creationId xmlns:p14="http://schemas.microsoft.com/office/powerpoint/2010/main" val="1858546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514EE6-CF24-C046-ABA2-9DF8A4BD2B72}"/>
              </a:ext>
            </a:extLst>
          </p:cNvPr>
          <p:cNvPicPr>
            <a:picLocks noChangeAspect="1"/>
          </p:cNvPicPr>
          <p:nvPr/>
        </p:nvPicPr>
        <p:blipFill rotWithShape="1">
          <a:blip r:embed="rId2">
            <a:extLst>
              <a:ext uri="{28A0092B-C50C-407E-A947-70E740481C1C}">
                <a14:useLocalDpi xmlns:a14="http://schemas.microsoft.com/office/drawing/2010/main" val="0"/>
              </a:ext>
            </a:extLst>
          </a:blip>
          <a:srcRect r="3021"/>
          <a:stretch/>
        </p:blipFill>
        <p:spPr>
          <a:xfrm>
            <a:off x="2407291" y="0"/>
            <a:ext cx="9784709" cy="6755777"/>
          </a:xfrm>
          <a:prstGeom prst="rect">
            <a:avLst/>
          </a:prstGeom>
        </p:spPr>
      </p:pic>
      <p:pic>
        <p:nvPicPr>
          <p:cNvPr id="8" name="Picture 7">
            <a:extLst>
              <a:ext uri="{FF2B5EF4-FFF2-40B4-BE49-F238E27FC236}">
                <a16:creationId xmlns:a16="http://schemas.microsoft.com/office/drawing/2014/main" id="{ED6733A6-5AD4-534D-B899-B0F0F5D7D281}"/>
              </a:ext>
            </a:extLst>
          </p:cNvPr>
          <p:cNvPicPr>
            <a:picLocks noChangeAspect="1"/>
          </p:cNvPicPr>
          <p:nvPr/>
        </p:nvPicPr>
        <p:blipFill rotWithShape="1">
          <a:blip r:embed="rId3">
            <a:extLst>
              <a:ext uri="{28A0092B-C50C-407E-A947-70E740481C1C}">
                <a14:useLocalDpi xmlns:a14="http://schemas.microsoft.com/office/drawing/2010/main" val="0"/>
              </a:ext>
            </a:extLst>
          </a:blip>
          <a:srcRect l="28196" t="18164" r="3445"/>
          <a:stretch/>
        </p:blipFill>
        <p:spPr>
          <a:xfrm>
            <a:off x="357619" y="1897784"/>
            <a:ext cx="5116256" cy="3062431"/>
          </a:xfrm>
          <a:prstGeom prst="rect">
            <a:avLst/>
          </a:prstGeom>
        </p:spPr>
      </p:pic>
    </p:spTree>
    <p:extLst>
      <p:ext uri="{BB962C8B-B14F-4D97-AF65-F5344CB8AC3E}">
        <p14:creationId xmlns:p14="http://schemas.microsoft.com/office/powerpoint/2010/main" val="206403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B31C-7ACF-7E4C-A3D4-BF7D1505B943}"/>
              </a:ext>
            </a:extLst>
          </p:cNvPr>
          <p:cNvSpPr>
            <a:spLocks noGrp="1"/>
          </p:cNvSpPr>
          <p:nvPr>
            <p:ph type="title"/>
          </p:nvPr>
        </p:nvSpPr>
        <p:spPr>
          <a:xfrm>
            <a:off x="366047" y="484632"/>
            <a:ext cx="11825953" cy="1609344"/>
          </a:xfrm>
        </p:spPr>
        <p:txBody>
          <a:bodyPr>
            <a:normAutofit/>
          </a:bodyPr>
          <a:lstStyle/>
          <a:p>
            <a:r>
              <a:rPr lang="en-US" sz="4800" dirty="0"/>
              <a:t>Adding real-world Immigration &amp; Emigration</a:t>
            </a:r>
          </a:p>
        </p:txBody>
      </p:sp>
      <p:pic>
        <p:nvPicPr>
          <p:cNvPr id="5" name="Picture 4">
            <a:extLst>
              <a:ext uri="{FF2B5EF4-FFF2-40B4-BE49-F238E27FC236}">
                <a16:creationId xmlns:a16="http://schemas.microsoft.com/office/drawing/2014/main" id="{89191578-5343-B94D-BF10-3FBCB09BBFD2}"/>
              </a:ext>
            </a:extLst>
          </p:cNvPr>
          <p:cNvPicPr>
            <a:picLocks noChangeAspect="1"/>
          </p:cNvPicPr>
          <p:nvPr/>
        </p:nvPicPr>
        <p:blipFill rotWithShape="1">
          <a:blip r:embed="rId2">
            <a:extLst>
              <a:ext uri="{28A0092B-C50C-407E-A947-70E740481C1C}">
                <a14:useLocalDpi xmlns:a14="http://schemas.microsoft.com/office/drawing/2010/main" val="0"/>
              </a:ext>
            </a:extLst>
          </a:blip>
          <a:srcRect l="34711" t="30029" r="40580" b="55220"/>
          <a:stretch/>
        </p:blipFill>
        <p:spPr>
          <a:xfrm>
            <a:off x="118075" y="2899341"/>
            <a:ext cx="4930070" cy="3809194"/>
          </a:xfrm>
          <a:prstGeom prst="rect">
            <a:avLst/>
          </a:prstGeom>
          <a:solidFill>
            <a:schemeClr val="bg1"/>
          </a:solidFill>
        </p:spPr>
      </p:pic>
      <p:sp>
        <p:nvSpPr>
          <p:cNvPr id="12" name="TextBox 11">
            <a:extLst>
              <a:ext uri="{FF2B5EF4-FFF2-40B4-BE49-F238E27FC236}">
                <a16:creationId xmlns:a16="http://schemas.microsoft.com/office/drawing/2014/main" id="{EA4FBD0E-859A-7143-9D22-F33E3083623B}"/>
              </a:ext>
            </a:extLst>
          </p:cNvPr>
          <p:cNvSpPr txBox="1"/>
          <p:nvPr/>
        </p:nvSpPr>
        <p:spPr>
          <a:xfrm>
            <a:off x="520169" y="1745179"/>
            <a:ext cx="11119058"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B050"/>
                </a:solidFill>
              </a:rPr>
              <a:t>immigration and emigration are often used in coupled SIR models where multiple populations are coupled via migration and SIR. Since the migration of infected individuals will have the most impact on the system, we can explore an example of only tracking infection migration</a:t>
            </a: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a:p>
            <a:pPr marL="285750" indent="-285750">
              <a:buFont typeface="Arial" panose="020B0604020202020204" pitchFamily="34" charset="0"/>
              <a:buChar char="•"/>
            </a:pPr>
            <a:endParaRPr lang="en-US" dirty="0">
              <a:solidFill>
                <a:srgbClr val="00B050"/>
              </a:solidFill>
            </a:endParaRPr>
          </a:p>
        </p:txBody>
      </p:sp>
      <p:pic>
        <p:nvPicPr>
          <p:cNvPr id="14" name="Picture 13">
            <a:extLst>
              <a:ext uri="{FF2B5EF4-FFF2-40B4-BE49-F238E27FC236}">
                <a16:creationId xmlns:a16="http://schemas.microsoft.com/office/drawing/2014/main" id="{B1347C6C-349F-8A41-9AD1-23A02167511A}"/>
              </a:ext>
            </a:extLst>
          </p:cNvPr>
          <p:cNvPicPr>
            <a:picLocks noChangeAspect="1"/>
          </p:cNvPicPr>
          <p:nvPr/>
        </p:nvPicPr>
        <p:blipFill rotWithShape="1">
          <a:blip r:embed="rId2">
            <a:extLst>
              <a:ext uri="{28A0092B-C50C-407E-A947-70E740481C1C}">
                <a14:useLocalDpi xmlns:a14="http://schemas.microsoft.com/office/drawing/2010/main" val="0"/>
              </a:ext>
            </a:extLst>
          </a:blip>
          <a:srcRect l="34711" t="30029" r="40580" b="55220"/>
          <a:stretch/>
        </p:blipFill>
        <p:spPr>
          <a:xfrm>
            <a:off x="6096000" y="2867808"/>
            <a:ext cx="4930070" cy="3809194"/>
          </a:xfrm>
          <a:prstGeom prst="rect">
            <a:avLst/>
          </a:prstGeom>
          <a:solidFill>
            <a:schemeClr val="bg1"/>
          </a:solidFill>
        </p:spPr>
      </p:pic>
      <p:sp>
        <p:nvSpPr>
          <p:cNvPr id="7" name="TextBox 6">
            <a:extLst>
              <a:ext uri="{FF2B5EF4-FFF2-40B4-BE49-F238E27FC236}">
                <a16:creationId xmlns:a16="http://schemas.microsoft.com/office/drawing/2014/main" id="{91B60EC8-4730-7647-85D5-59DCAAE22FF5}"/>
              </a:ext>
            </a:extLst>
          </p:cNvPr>
          <p:cNvSpPr txBox="1"/>
          <p:nvPr/>
        </p:nvSpPr>
        <p:spPr>
          <a:xfrm>
            <a:off x="4788977" y="4525505"/>
            <a:ext cx="1984739" cy="369332"/>
          </a:xfrm>
          <a:prstGeom prst="rect">
            <a:avLst/>
          </a:prstGeom>
          <a:noFill/>
        </p:spPr>
        <p:txBody>
          <a:bodyPr wrap="square" rtlCol="0">
            <a:spAutoFit/>
          </a:bodyPr>
          <a:lstStyle/>
          <a:p>
            <a:r>
              <a:rPr lang="en-US" dirty="0"/>
              <a:t>+ e</a:t>
            </a:r>
            <a:r>
              <a:rPr lang="en-US" baseline="-25000" dirty="0"/>
              <a:t>2</a:t>
            </a:r>
            <a:r>
              <a:rPr lang="en-US" dirty="0"/>
              <a:t>I</a:t>
            </a:r>
            <a:r>
              <a:rPr lang="en-US" baseline="-25000" dirty="0"/>
              <a:t>2</a:t>
            </a:r>
            <a:r>
              <a:rPr lang="en-US" dirty="0"/>
              <a:t> – e</a:t>
            </a:r>
            <a:r>
              <a:rPr lang="en-US" baseline="-25000" dirty="0"/>
              <a:t>1</a:t>
            </a:r>
            <a:r>
              <a:rPr lang="en-US" dirty="0"/>
              <a:t>I</a:t>
            </a:r>
            <a:r>
              <a:rPr lang="en-US" baseline="-25000" dirty="0"/>
              <a:t>1</a:t>
            </a:r>
          </a:p>
        </p:txBody>
      </p:sp>
      <p:sp>
        <p:nvSpPr>
          <p:cNvPr id="15" name="TextBox 14">
            <a:extLst>
              <a:ext uri="{FF2B5EF4-FFF2-40B4-BE49-F238E27FC236}">
                <a16:creationId xmlns:a16="http://schemas.microsoft.com/office/drawing/2014/main" id="{F50CDFD7-3AC6-3446-BDBB-601660E1E131}"/>
              </a:ext>
            </a:extLst>
          </p:cNvPr>
          <p:cNvSpPr txBox="1"/>
          <p:nvPr/>
        </p:nvSpPr>
        <p:spPr>
          <a:xfrm>
            <a:off x="10648943" y="4507424"/>
            <a:ext cx="1543057" cy="369332"/>
          </a:xfrm>
          <a:prstGeom prst="rect">
            <a:avLst/>
          </a:prstGeom>
          <a:noFill/>
        </p:spPr>
        <p:txBody>
          <a:bodyPr wrap="square" rtlCol="0">
            <a:spAutoFit/>
          </a:bodyPr>
          <a:lstStyle/>
          <a:p>
            <a:r>
              <a:rPr lang="en-US" dirty="0"/>
              <a:t>+ e</a:t>
            </a:r>
            <a:r>
              <a:rPr lang="en-US" baseline="-25000" dirty="0"/>
              <a:t>1</a:t>
            </a:r>
            <a:r>
              <a:rPr lang="en-US" dirty="0"/>
              <a:t>I</a:t>
            </a:r>
            <a:r>
              <a:rPr lang="en-US" baseline="-25000" dirty="0"/>
              <a:t>1</a:t>
            </a:r>
            <a:r>
              <a:rPr lang="en-US" dirty="0"/>
              <a:t> – e</a:t>
            </a:r>
            <a:r>
              <a:rPr lang="en-US" baseline="-25000" dirty="0"/>
              <a:t>2</a:t>
            </a:r>
            <a:r>
              <a:rPr lang="en-US" dirty="0"/>
              <a:t>I</a:t>
            </a:r>
            <a:r>
              <a:rPr lang="en-US" baseline="-25000" dirty="0"/>
              <a:t>2</a:t>
            </a:r>
          </a:p>
        </p:txBody>
      </p:sp>
      <p:sp>
        <p:nvSpPr>
          <p:cNvPr id="8" name="TextBox 7">
            <a:extLst>
              <a:ext uri="{FF2B5EF4-FFF2-40B4-BE49-F238E27FC236}">
                <a16:creationId xmlns:a16="http://schemas.microsoft.com/office/drawing/2014/main" id="{D1547D77-7EFC-044F-B2EE-F0365030124A}"/>
              </a:ext>
            </a:extLst>
          </p:cNvPr>
          <p:cNvSpPr txBox="1"/>
          <p:nvPr/>
        </p:nvSpPr>
        <p:spPr>
          <a:xfrm>
            <a:off x="820760" y="4403073"/>
            <a:ext cx="185980" cy="369332"/>
          </a:xfrm>
          <a:prstGeom prst="rect">
            <a:avLst/>
          </a:prstGeom>
          <a:noFill/>
        </p:spPr>
        <p:txBody>
          <a:bodyPr wrap="square" rtlCol="0">
            <a:spAutoFit/>
          </a:bodyPr>
          <a:lstStyle/>
          <a:p>
            <a:r>
              <a:rPr lang="en-US" dirty="0"/>
              <a:t>1</a:t>
            </a:r>
          </a:p>
        </p:txBody>
      </p:sp>
      <p:sp>
        <p:nvSpPr>
          <p:cNvPr id="16" name="TextBox 15">
            <a:extLst>
              <a:ext uri="{FF2B5EF4-FFF2-40B4-BE49-F238E27FC236}">
                <a16:creationId xmlns:a16="http://schemas.microsoft.com/office/drawing/2014/main" id="{CF3FC6C2-BABE-3942-ACFA-019136194AEA}"/>
              </a:ext>
            </a:extLst>
          </p:cNvPr>
          <p:cNvSpPr txBox="1"/>
          <p:nvPr/>
        </p:nvSpPr>
        <p:spPr>
          <a:xfrm>
            <a:off x="1724923" y="4650268"/>
            <a:ext cx="185980" cy="369332"/>
          </a:xfrm>
          <a:prstGeom prst="rect">
            <a:avLst/>
          </a:prstGeom>
          <a:noFill/>
        </p:spPr>
        <p:txBody>
          <a:bodyPr wrap="square" rtlCol="0">
            <a:spAutoFit/>
          </a:bodyPr>
          <a:lstStyle/>
          <a:p>
            <a:r>
              <a:rPr lang="en-US" dirty="0"/>
              <a:t>1</a:t>
            </a:r>
          </a:p>
        </p:txBody>
      </p:sp>
      <p:sp>
        <p:nvSpPr>
          <p:cNvPr id="17" name="TextBox 16">
            <a:extLst>
              <a:ext uri="{FF2B5EF4-FFF2-40B4-BE49-F238E27FC236}">
                <a16:creationId xmlns:a16="http://schemas.microsoft.com/office/drawing/2014/main" id="{903F9DEA-8069-E04A-B8F3-8025B1F1C9D1}"/>
              </a:ext>
            </a:extLst>
          </p:cNvPr>
          <p:cNvSpPr txBox="1"/>
          <p:nvPr/>
        </p:nvSpPr>
        <p:spPr>
          <a:xfrm>
            <a:off x="2768247" y="4674202"/>
            <a:ext cx="185980" cy="369332"/>
          </a:xfrm>
          <a:prstGeom prst="rect">
            <a:avLst/>
          </a:prstGeom>
          <a:noFill/>
        </p:spPr>
        <p:txBody>
          <a:bodyPr wrap="square" rtlCol="0">
            <a:spAutoFit/>
          </a:bodyPr>
          <a:lstStyle/>
          <a:p>
            <a:r>
              <a:rPr lang="en-US" dirty="0"/>
              <a:t>1</a:t>
            </a:r>
          </a:p>
        </p:txBody>
      </p:sp>
      <p:sp>
        <p:nvSpPr>
          <p:cNvPr id="18" name="TextBox 17">
            <a:extLst>
              <a:ext uri="{FF2B5EF4-FFF2-40B4-BE49-F238E27FC236}">
                <a16:creationId xmlns:a16="http://schemas.microsoft.com/office/drawing/2014/main" id="{88CF18B0-47E1-724A-9180-78AF93A6E142}"/>
              </a:ext>
            </a:extLst>
          </p:cNvPr>
          <p:cNvSpPr txBox="1"/>
          <p:nvPr/>
        </p:nvSpPr>
        <p:spPr>
          <a:xfrm>
            <a:off x="3656912" y="4674202"/>
            <a:ext cx="185980" cy="369332"/>
          </a:xfrm>
          <a:prstGeom prst="rect">
            <a:avLst/>
          </a:prstGeom>
          <a:noFill/>
        </p:spPr>
        <p:txBody>
          <a:bodyPr wrap="square" rtlCol="0">
            <a:spAutoFit/>
          </a:bodyPr>
          <a:lstStyle/>
          <a:p>
            <a:r>
              <a:rPr lang="en-US" dirty="0"/>
              <a:t>1</a:t>
            </a:r>
          </a:p>
        </p:txBody>
      </p:sp>
      <p:sp>
        <p:nvSpPr>
          <p:cNvPr id="19" name="TextBox 18">
            <a:extLst>
              <a:ext uri="{FF2B5EF4-FFF2-40B4-BE49-F238E27FC236}">
                <a16:creationId xmlns:a16="http://schemas.microsoft.com/office/drawing/2014/main" id="{76F42962-23C4-2841-9272-738920C9DE90}"/>
              </a:ext>
            </a:extLst>
          </p:cNvPr>
          <p:cNvSpPr txBox="1"/>
          <p:nvPr/>
        </p:nvSpPr>
        <p:spPr>
          <a:xfrm>
            <a:off x="4452587" y="4674202"/>
            <a:ext cx="185980" cy="369332"/>
          </a:xfrm>
          <a:prstGeom prst="rect">
            <a:avLst/>
          </a:prstGeom>
          <a:noFill/>
        </p:spPr>
        <p:txBody>
          <a:bodyPr wrap="square" rtlCol="0">
            <a:spAutoFit/>
          </a:bodyPr>
          <a:lstStyle/>
          <a:p>
            <a:r>
              <a:rPr lang="en-US" dirty="0"/>
              <a:t>1</a:t>
            </a:r>
          </a:p>
        </p:txBody>
      </p:sp>
      <p:sp>
        <p:nvSpPr>
          <p:cNvPr id="20" name="TextBox 19">
            <a:extLst>
              <a:ext uri="{FF2B5EF4-FFF2-40B4-BE49-F238E27FC236}">
                <a16:creationId xmlns:a16="http://schemas.microsoft.com/office/drawing/2014/main" id="{3BD972E7-3350-A94A-A8E5-218C30B6AB86}"/>
              </a:ext>
            </a:extLst>
          </p:cNvPr>
          <p:cNvSpPr txBox="1"/>
          <p:nvPr/>
        </p:nvSpPr>
        <p:spPr>
          <a:xfrm>
            <a:off x="6850253" y="4352443"/>
            <a:ext cx="201478" cy="369332"/>
          </a:xfrm>
          <a:prstGeom prst="rect">
            <a:avLst/>
          </a:prstGeom>
          <a:noFill/>
        </p:spPr>
        <p:txBody>
          <a:bodyPr wrap="square" rtlCol="0">
            <a:spAutoFit/>
          </a:bodyPr>
          <a:lstStyle/>
          <a:p>
            <a:r>
              <a:rPr lang="en-US" dirty="0"/>
              <a:t>2</a:t>
            </a:r>
          </a:p>
        </p:txBody>
      </p:sp>
      <p:sp>
        <p:nvSpPr>
          <p:cNvPr id="21" name="TextBox 20">
            <a:extLst>
              <a:ext uri="{FF2B5EF4-FFF2-40B4-BE49-F238E27FC236}">
                <a16:creationId xmlns:a16="http://schemas.microsoft.com/office/drawing/2014/main" id="{6FC2DC41-57AF-5147-8C99-18264B835F38}"/>
              </a:ext>
            </a:extLst>
          </p:cNvPr>
          <p:cNvSpPr txBox="1"/>
          <p:nvPr/>
        </p:nvSpPr>
        <p:spPr>
          <a:xfrm>
            <a:off x="8736683" y="4674202"/>
            <a:ext cx="201478" cy="369332"/>
          </a:xfrm>
          <a:prstGeom prst="rect">
            <a:avLst/>
          </a:prstGeom>
          <a:noFill/>
        </p:spPr>
        <p:txBody>
          <a:bodyPr wrap="square" rtlCol="0">
            <a:spAutoFit/>
          </a:bodyPr>
          <a:lstStyle/>
          <a:p>
            <a:r>
              <a:rPr lang="en-US" dirty="0"/>
              <a:t>2</a:t>
            </a:r>
          </a:p>
        </p:txBody>
      </p:sp>
      <p:sp>
        <p:nvSpPr>
          <p:cNvPr id="22" name="TextBox 21">
            <a:extLst>
              <a:ext uri="{FF2B5EF4-FFF2-40B4-BE49-F238E27FC236}">
                <a16:creationId xmlns:a16="http://schemas.microsoft.com/office/drawing/2014/main" id="{7E2EA70A-10AB-5C47-960E-8B38DA3CCC73}"/>
              </a:ext>
            </a:extLst>
          </p:cNvPr>
          <p:cNvSpPr txBox="1"/>
          <p:nvPr/>
        </p:nvSpPr>
        <p:spPr>
          <a:xfrm>
            <a:off x="9569660" y="4721775"/>
            <a:ext cx="201478" cy="369332"/>
          </a:xfrm>
          <a:prstGeom prst="rect">
            <a:avLst/>
          </a:prstGeom>
          <a:noFill/>
        </p:spPr>
        <p:txBody>
          <a:bodyPr wrap="square" rtlCol="0">
            <a:spAutoFit/>
          </a:bodyPr>
          <a:lstStyle/>
          <a:p>
            <a:r>
              <a:rPr lang="en-US" dirty="0"/>
              <a:t>2</a:t>
            </a:r>
          </a:p>
        </p:txBody>
      </p:sp>
      <p:sp>
        <p:nvSpPr>
          <p:cNvPr id="23" name="TextBox 22">
            <a:extLst>
              <a:ext uri="{FF2B5EF4-FFF2-40B4-BE49-F238E27FC236}">
                <a16:creationId xmlns:a16="http://schemas.microsoft.com/office/drawing/2014/main" id="{0F9EAB9C-E83A-6C42-96E5-714F2ACBCC32}"/>
              </a:ext>
            </a:extLst>
          </p:cNvPr>
          <p:cNvSpPr txBox="1"/>
          <p:nvPr/>
        </p:nvSpPr>
        <p:spPr>
          <a:xfrm>
            <a:off x="10395804" y="4674202"/>
            <a:ext cx="201478" cy="369332"/>
          </a:xfrm>
          <a:prstGeom prst="rect">
            <a:avLst/>
          </a:prstGeom>
          <a:noFill/>
        </p:spPr>
        <p:txBody>
          <a:bodyPr wrap="square" rtlCol="0">
            <a:spAutoFit/>
          </a:bodyPr>
          <a:lstStyle/>
          <a:p>
            <a:r>
              <a:rPr lang="en-US" dirty="0"/>
              <a:t>2</a:t>
            </a:r>
          </a:p>
        </p:txBody>
      </p:sp>
      <p:sp>
        <p:nvSpPr>
          <p:cNvPr id="24" name="TextBox 23">
            <a:extLst>
              <a:ext uri="{FF2B5EF4-FFF2-40B4-BE49-F238E27FC236}">
                <a16:creationId xmlns:a16="http://schemas.microsoft.com/office/drawing/2014/main" id="{AD02DBE6-52AC-C54A-BFA2-B9D6C1E3DB96}"/>
              </a:ext>
            </a:extLst>
          </p:cNvPr>
          <p:cNvSpPr txBox="1"/>
          <p:nvPr/>
        </p:nvSpPr>
        <p:spPr>
          <a:xfrm>
            <a:off x="7670315" y="4721775"/>
            <a:ext cx="201478" cy="369332"/>
          </a:xfrm>
          <a:prstGeom prst="rect">
            <a:avLst/>
          </a:prstGeom>
          <a:noFill/>
        </p:spPr>
        <p:txBody>
          <a:bodyPr wrap="square" rtlCol="0">
            <a:spAutoFit/>
          </a:bodyPr>
          <a:lstStyle/>
          <a:p>
            <a:r>
              <a:rPr lang="en-US" dirty="0"/>
              <a:t>2</a:t>
            </a:r>
          </a:p>
        </p:txBody>
      </p:sp>
      <p:sp>
        <p:nvSpPr>
          <p:cNvPr id="25" name="Rectangle 24">
            <a:extLst>
              <a:ext uri="{FF2B5EF4-FFF2-40B4-BE49-F238E27FC236}">
                <a16:creationId xmlns:a16="http://schemas.microsoft.com/office/drawing/2014/main" id="{6A2AE4AB-8C79-1A46-BB02-B3BFE1227066}"/>
              </a:ext>
            </a:extLst>
          </p:cNvPr>
          <p:cNvSpPr/>
          <p:nvPr/>
        </p:nvSpPr>
        <p:spPr>
          <a:xfrm>
            <a:off x="247973" y="4053503"/>
            <a:ext cx="11809708" cy="12934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5662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0E707-7AC0-B74D-9074-384B86951D2B}"/>
              </a:ext>
            </a:extLst>
          </p:cNvPr>
          <p:cNvSpPr>
            <a:spLocks noGrp="1"/>
          </p:cNvSpPr>
          <p:nvPr>
            <p:ph type="title"/>
          </p:nvPr>
        </p:nvSpPr>
        <p:spPr/>
        <p:txBody>
          <a:bodyPr/>
          <a:lstStyle/>
          <a:p>
            <a:r>
              <a:rPr lang="en-US" dirty="0"/>
              <a:t>Adding Covariates</a:t>
            </a:r>
          </a:p>
        </p:txBody>
      </p:sp>
      <p:sp>
        <p:nvSpPr>
          <p:cNvPr id="3" name="Content Placeholder 2">
            <a:extLst>
              <a:ext uri="{FF2B5EF4-FFF2-40B4-BE49-F238E27FC236}">
                <a16:creationId xmlns:a16="http://schemas.microsoft.com/office/drawing/2014/main" id="{51993F42-DA14-8843-877B-A6BF2852B3F3}"/>
              </a:ext>
            </a:extLst>
          </p:cNvPr>
          <p:cNvSpPr>
            <a:spLocks noGrp="1"/>
          </p:cNvSpPr>
          <p:nvPr>
            <p:ph idx="1"/>
          </p:nvPr>
        </p:nvSpPr>
        <p:spPr/>
        <p:txBody>
          <a:bodyPr>
            <a:normAutofit/>
          </a:bodyPr>
          <a:lstStyle/>
          <a:p>
            <a:r>
              <a:rPr lang="en-US" sz="2400" dirty="0"/>
              <a:t>Covariates are time series data or time-varying functions put into the model that covary with the infection process</a:t>
            </a:r>
          </a:p>
          <a:p>
            <a:r>
              <a:rPr lang="en-US" sz="2400" dirty="0"/>
              <a:t>Seasonal covariates are common in models of recurrent epidemics</a:t>
            </a:r>
          </a:p>
          <a:p>
            <a:r>
              <a:rPr lang="en-US" sz="2400" dirty="0"/>
              <a:t>covariates may represent behavioral changes, economic changes, interventions (essentially any time varying elements important that impact disease dynamics other than demography)</a:t>
            </a:r>
          </a:p>
        </p:txBody>
      </p:sp>
    </p:spTree>
    <p:extLst>
      <p:ext uri="{BB962C8B-B14F-4D97-AF65-F5344CB8AC3E}">
        <p14:creationId xmlns:p14="http://schemas.microsoft.com/office/powerpoint/2010/main" val="787067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B0F7-8DBB-9644-9AB7-3D62FB4F8A31}"/>
              </a:ext>
            </a:extLst>
          </p:cNvPr>
          <p:cNvSpPr>
            <a:spLocks noGrp="1"/>
          </p:cNvSpPr>
          <p:nvPr>
            <p:ph type="title"/>
          </p:nvPr>
        </p:nvSpPr>
        <p:spPr/>
        <p:txBody>
          <a:bodyPr/>
          <a:lstStyle/>
          <a:p>
            <a:r>
              <a:rPr lang="en-US" dirty="0"/>
              <a:t>Seasonal forcing of transmission</a:t>
            </a:r>
          </a:p>
        </p:txBody>
      </p:sp>
      <p:sp>
        <p:nvSpPr>
          <p:cNvPr id="3" name="Content Placeholder 2">
            <a:extLst>
              <a:ext uri="{FF2B5EF4-FFF2-40B4-BE49-F238E27FC236}">
                <a16:creationId xmlns:a16="http://schemas.microsoft.com/office/drawing/2014/main" id="{FE120D48-48FF-0649-95B5-FB17C3983BF4}"/>
              </a:ext>
            </a:extLst>
          </p:cNvPr>
          <p:cNvSpPr>
            <a:spLocks noGrp="1"/>
          </p:cNvSpPr>
          <p:nvPr>
            <p:ph idx="1"/>
          </p:nvPr>
        </p:nvSpPr>
        <p:spPr>
          <a:xfrm>
            <a:off x="1069848" y="2322576"/>
            <a:ext cx="10058400" cy="4050792"/>
          </a:xfrm>
        </p:spPr>
        <p:txBody>
          <a:bodyPr>
            <a:normAutofit/>
          </a:bodyPr>
          <a:lstStyle/>
          <a:p>
            <a:r>
              <a:rPr lang="en-US" sz="2800" dirty="0"/>
              <a:t>Transmission may be </a:t>
            </a:r>
            <a:r>
              <a:rPr lang="en-US" sz="2800" u="sng" dirty="0"/>
              <a:t>seasonally forced </a:t>
            </a:r>
            <a:r>
              <a:rPr lang="en-US" sz="2800" dirty="0"/>
              <a:t>via environmental conditions, host behavior, and/or host physiology</a:t>
            </a:r>
          </a:p>
          <a:p>
            <a:r>
              <a:rPr lang="en-US" sz="2800" dirty="0"/>
              <a:t>Common seasonal forcing include </a:t>
            </a:r>
            <a:r>
              <a:rPr lang="en-US" sz="2800" u="sng" dirty="0"/>
              <a:t>term-time forcing </a:t>
            </a:r>
            <a:r>
              <a:rPr lang="en-US" sz="2800" dirty="0"/>
              <a:t>based on school terms in childhood disease models, as well as climate and weather forcing for infections whose transmission is sensitive to environmental conditions</a:t>
            </a:r>
          </a:p>
        </p:txBody>
      </p:sp>
    </p:spTree>
    <p:extLst>
      <p:ext uri="{BB962C8B-B14F-4D97-AF65-F5344CB8AC3E}">
        <p14:creationId xmlns:p14="http://schemas.microsoft.com/office/powerpoint/2010/main" val="687970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B0F7-8DBB-9644-9AB7-3D62FB4F8A31}"/>
              </a:ext>
            </a:extLst>
          </p:cNvPr>
          <p:cNvSpPr>
            <a:spLocks noGrp="1"/>
          </p:cNvSpPr>
          <p:nvPr>
            <p:ph type="title"/>
          </p:nvPr>
        </p:nvSpPr>
        <p:spPr>
          <a:xfrm>
            <a:off x="460248" y="367499"/>
            <a:ext cx="3432879" cy="1925782"/>
          </a:xfrm>
        </p:spPr>
        <p:txBody>
          <a:bodyPr>
            <a:normAutofit fontScale="90000"/>
          </a:bodyPr>
          <a:lstStyle/>
          <a:p>
            <a:r>
              <a:rPr lang="en-US" dirty="0"/>
              <a:t>temperature and humidity in models</a:t>
            </a:r>
          </a:p>
        </p:txBody>
      </p:sp>
      <p:pic>
        <p:nvPicPr>
          <p:cNvPr id="7" name="Picture 6">
            <a:extLst>
              <a:ext uri="{FF2B5EF4-FFF2-40B4-BE49-F238E27FC236}">
                <a16:creationId xmlns:a16="http://schemas.microsoft.com/office/drawing/2014/main" id="{215FC1B4-93BD-F54D-ACA1-1F36E7DDBA06}"/>
              </a:ext>
            </a:extLst>
          </p:cNvPr>
          <p:cNvPicPr>
            <a:picLocks noChangeAspect="1"/>
          </p:cNvPicPr>
          <p:nvPr/>
        </p:nvPicPr>
        <p:blipFill rotWithShape="1">
          <a:blip r:embed="rId2">
            <a:extLst>
              <a:ext uri="{28A0092B-C50C-407E-A947-70E740481C1C}">
                <a14:useLocalDpi xmlns:a14="http://schemas.microsoft.com/office/drawing/2010/main" val="0"/>
              </a:ext>
            </a:extLst>
          </a:blip>
          <a:srcRect t="4023"/>
          <a:stretch/>
        </p:blipFill>
        <p:spPr>
          <a:xfrm>
            <a:off x="4779818" y="0"/>
            <a:ext cx="6765811" cy="5312074"/>
          </a:xfrm>
          <a:prstGeom prst="rect">
            <a:avLst/>
          </a:prstGeom>
        </p:spPr>
      </p:pic>
      <p:pic>
        <p:nvPicPr>
          <p:cNvPr id="9" name="Picture 8">
            <a:extLst>
              <a:ext uri="{FF2B5EF4-FFF2-40B4-BE49-F238E27FC236}">
                <a16:creationId xmlns:a16="http://schemas.microsoft.com/office/drawing/2014/main" id="{8BB95C18-E101-4C47-ADEC-282553E1812D}"/>
              </a:ext>
            </a:extLst>
          </p:cNvPr>
          <p:cNvPicPr>
            <a:picLocks noChangeAspect="1"/>
          </p:cNvPicPr>
          <p:nvPr/>
        </p:nvPicPr>
        <p:blipFill rotWithShape="1">
          <a:blip r:embed="rId3">
            <a:extLst>
              <a:ext uri="{28A0092B-C50C-407E-A947-70E740481C1C}">
                <a14:useLocalDpi xmlns:a14="http://schemas.microsoft.com/office/drawing/2010/main" val="0"/>
              </a:ext>
            </a:extLst>
          </a:blip>
          <a:srcRect b="44115"/>
          <a:stretch/>
        </p:blipFill>
        <p:spPr>
          <a:xfrm>
            <a:off x="214655" y="5143947"/>
            <a:ext cx="9691345" cy="1464672"/>
          </a:xfrm>
          <a:prstGeom prst="rect">
            <a:avLst/>
          </a:prstGeom>
        </p:spPr>
      </p:pic>
      <p:sp>
        <p:nvSpPr>
          <p:cNvPr id="10" name="TextBox 9">
            <a:extLst>
              <a:ext uri="{FF2B5EF4-FFF2-40B4-BE49-F238E27FC236}">
                <a16:creationId xmlns:a16="http://schemas.microsoft.com/office/drawing/2014/main" id="{A65F8EF4-B9FB-8440-87EC-F81C40BC93E0}"/>
              </a:ext>
            </a:extLst>
          </p:cNvPr>
          <p:cNvSpPr txBox="1"/>
          <p:nvPr/>
        </p:nvSpPr>
        <p:spPr>
          <a:xfrm>
            <a:off x="637308" y="3118449"/>
            <a:ext cx="4059382" cy="1477328"/>
          </a:xfrm>
          <a:prstGeom prst="rect">
            <a:avLst/>
          </a:prstGeom>
          <a:noFill/>
        </p:spPr>
        <p:txBody>
          <a:bodyPr wrap="square" rtlCol="0">
            <a:spAutoFit/>
          </a:bodyPr>
          <a:lstStyle/>
          <a:p>
            <a:r>
              <a:rPr lang="en-US" dirty="0">
                <a:solidFill>
                  <a:srgbClr val="00B050"/>
                </a:solidFill>
              </a:rPr>
              <a:t>Specific humidity impacts flu survival and transmission and may be added into models as a covariate into Beta(t) to capture the seasonal transmission of flu</a:t>
            </a:r>
          </a:p>
        </p:txBody>
      </p:sp>
    </p:spTree>
    <p:extLst>
      <p:ext uri="{BB962C8B-B14F-4D97-AF65-F5344CB8AC3E}">
        <p14:creationId xmlns:p14="http://schemas.microsoft.com/office/powerpoint/2010/main" val="2212081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08FBC0-BD53-ED41-BC23-ADCB5B49E835}"/>
              </a:ext>
            </a:extLst>
          </p:cNvPr>
          <p:cNvPicPr>
            <a:picLocks noChangeAspect="1"/>
          </p:cNvPicPr>
          <p:nvPr/>
        </p:nvPicPr>
        <p:blipFill rotWithShape="1">
          <a:blip r:embed="rId2">
            <a:extLst>
              <a:ext uri="{28A0092B-C50C-407E-A947-70E740481C1C}">
                <a14:useLocalDpi xmlns:a14="http://schemas.microsoft.com/office/drawing/2010/main" val="0"/>
              </a:ext>
            </a:extLst>
          </a:blip>
          <a:srcRect t="5808"/>
          <a:stretch/>
        </p:blipFill>
        <p:spPr>
          <a:xfrm>
            <a:off x="2653145" y="1468581"/>
            <a:ext cx="9316529" cy="5167745"/>
          </a:xfrm>
          <a:prstGeom prst="rect">
            <a:avLst/>
          </a:prstGeom>
        </p:spPr>
      </p:pic>
      <p:sp>
        <p:nvSpPr>
          <p:cNvPr id="7" name="Title 1">
            <a:extLst>
              <a:ext uri="{FF2B5EF4-FFF2-40B4-BE49-F238E27FC236}">
                <a16:creationId xmlns:a16="http://schemas.microsoft.com/office/drawing/2014/main" id="{1D8EE703-6B70-FE4C-BC0D-CC76404A48DE}"/>
              </a:ext>
            </a:extLst>
          </p:cNvPr>
          <p:cNvSpPr txBox="1">
            <a:spLocks/>
          </p:cNvSpPr>
          <p:nvPr/>
        </p:nvSpPr>
        <p:spPr>
          <a:xfrm>
            <a:off x="668066" y="221674"/>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dirty="0"/>
              <a:t>school terms</a:t>
            </a:r>
          </a:p>
        </p:txBody>
      </p:sp>
      <p:sp>
        <p:nvSpPr>
          <p:cNvPr id="8" name="TextBox 7">
            <a:extLst>
              <a:ext uri="{FF2B5EF4-FFF2-40B4-BE49-F238E27FC236}">
                <a16:creationId xmlns:a16="http://schemas.microsoft.com/office/drawing/2014/main" id="{1620EA22-4C7C-6D4B-95AA-E695AD973E2E}"/>
              </a:ext>
            </a:extLst>
          </p:cNvPr>
          <p:cNvSpPr txBox="1"/>
          <p:nvPr/>
        </p:nvSpPr>
        <p:spPr>
          <a:xfrm>
            <a:off x="445196" y="1831018"/>
            <a:ext cx="2430819" cy="3970318"/>
          </a:xfrm>
          <a:prstGeom prst="rect">
            <a:avLst/>
          </a:prstGeom>
          <a:noFill/>
        </p:spPr>
        <p:txBody>
          <a:bodyPr wrap="square" rtlCol="0">
            <a:spAutoFit/>
          </a:bodyPr>
          <a:lstStyle/>
          <a:p>
            <a:r>
              <a:rPr lang="en-US" dirty="0">
                <a:solidFill>
                  <a:srgbClr val="00B050"/>
                </a:solidFill>
              </a:rPr>
              <a:t>School terms can be added into models of childhood disease transmission to modulate Beta(t) seasonally. </a:t>
            </a:r>
          </a:p>
          <a:p>
            <a:endParaRPr lang="en-US" dirty="0">
              <a:solidFill>
                <a:srgbClr val="00B050"/>
              </a:solidFill>
            </a:endParaRPr>
          </a:p>
          <a:p>
            <a:r>
              <a:rPr lang="en-US" dirty="0">
                <a:solidFill>
                  <a:srgbClr val="00B050"/>
                </a:solidFill>
              </a:rPr>
              <a:t>B-splines can also be uses to estimate the seasonal transmission rate as shown here for chickenpox in Thailand</a:t>
            </a:r>
          </a:p>
        </p:txBody>
      </p:sp>
      <p:sp>
        <p:nvSpPr>
          <p:cNvPr id="9" name="TextBox 8">
            <a:extLst>
              <a:ext uri="{FF2B5EF4-FFF2-40B4-BE49-F238E27FC236}">
                <a16:creationId xmlns:a16="http://schemas.microsoft.com/office/drawing/2014/main" id="{F16500D5-812D-334C-A3AE-C2FDDD0E75C0}"/>
              </a:ext>
            </a:extLst>
          </p:cNvPr>
          <p:cNvSpPr txBox="1"/>
          <p:nvPr/>
        </p:nvSpPr>
        <p:spPr>
          <a:xfrm>
            <a:off x="222326" y="6451660"/>
            <a:ext cx="4266547" cy="338554"/>
          </a:xfrm>
          <a:prstGeom prst="rect">
            <a:avLst/>
          </a:prstGeom>
          <a:noFill/>
        </p:spPr>
        <p:txBody>
          <a:bodyPr wrap="square" rtlCol="0">
            <a:spAutoFit/>
          </a:bodyPr>
          <a:lstStyle/>
          <a:p>
            <a:r>
              <a:rPr lang="en-US" sz="1600" dirty="0"/>
              <a:t>Bakker et al. </a:t>
            </a:r>
            <a:r>
              <a:rPr lang="en-US" sz="1600" dirty="0" err="1"/>
              <a:t>Amer</a:t>
            </a:r>
            <a:r>
              <a:rPr lang="en-US" sz="1600" dirty="0"/>
              <a:t> J Epi 2021</a:t>
            </a:r>
          </a:p>
        </p:txBody>
      </p:sp>
    </p:spTree>
    <p:extLst>
      <p:ext uri="{BB962C8B-B14F-4D97-AF65-F5344CB8AC3E}">
        <p14:creationId xmlns:p14="http://schemas.microsoft.com/office/powerpoint/2010/main" val="2418754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0393A-36DC-6A40-A06B-887E2C0CB5E6}"/>
              </a:ext>
            </a:extLst>
          </p:cNvPr>
          <p:cNvSpPr>
            <a:spLocks noGrp="1"/>
          </p:cNvSpPr>
          <p:nvPr>
            <p:ph type="title"/>
          </p:nvPr>
        </p:nvSpPr>
        <p:spPr/>
        <p:txBody>
          <a:bodyPr/>
          <a:lstStyle/>
          <a:p>
            <a:r>
              <a:rPr lang="en-US" dirty="0"/>
              <a:t>mobility</a:t>
            </a:r>
          </a:p>
        </p:txBody>
      </p:sp>
      <p:pic>
        <p:nvPicPr>
          <p:cNvPr id="4" name="Picture 3">
            <a:extLst>
              <a:ext uri="{FF2B5EF4-FFF2-40B4-BE49-F238E27FC236}">
                <a16:creationId xmlns:a16="http://schemas.microsoft.com/office/drawing/2014/main" id="{735774E4-D71E-1C49-AE14-9E4BA0CC6BDE}"/>
              </a:ext>
            </a:extLst>
          </p:cNvPr>
          <p:cNvPicPr>
            <a:picLocks noChangeAspect="1"/>
          </p:cNvPicPr>
          <p:nvPr/>
        </p:nvPicPr>
        <p:blipFill rotWithShape="1">
          <a:blip r:embed="rId2"/>
          <a:srcRect r="21505"/>
          <a:stretch/>
        </p:blipFill>
        <p:spPr>
          <a:xfrm>
            <a:off x="168697" y="1542760"/>
            <a:ext cx="5664067" cy="4326374"/>
          </a:xfrm>
          <a:prstGeom prst="rect">
            <a:avLst/>
          </a:prstGeom>
        </p:spPr>
      </p:pic>
      <p:pic>
        <p:nvPicPr>
          <p:cNvPr id="7" name="Picture 6">
            <a:extLst>
              <a:ext uri="{FF2B5EF4-FFF2-40B4-BE49-F238E27FC236}">
                <a16:creationId xmlns:a16="http://schemas.microsoft.com/office/drawing/2014/main" id="{1C565A2A-0F21-8945-8775-3B826E36B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698" y="5620316"/>
            <a:ext cx="5978814" cy="1237684"/>
          </a:xfrm>
          <a:prstGeom prst="rect">
            <a:avLst/>
          </a:prstGeom>
        </p:spPr>
      </p:pic>
      <p:pic>
        <p:nvPicPr>
          <p:cNvPr id="9" name="Picture 8">
            <a:extLst>
              <a:ext uri="{FF2B5EF4-FFF2-40B4-BE49-F238E27FC236}">
                <a16:creationId xmlns:a16="http://schemas.microsoft.com/office/drawing/2014/main" id="{990F9FA9-B05A-7E43-8C0B-87092D348E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6718" y="0"/>
            <a:ext cx="6147572" cy="1350900"/>
          </a:xfrm>
          <a:prstGeom prst="rect">
            <a:avLst/>
          </a:prstGeom>
        </p:spPr>
      </p:pic>
      <p:pic>
        <p:nvPicPr>
          <p:cNvPr id="11" name="Picture 10">
            <a:extLst>
              <a:ext uri="{FF2B5EF4-FFF2-40B4-BE49-F238E27FC236}">
                <a16:creationId xmlns:a16="http://schemas.microsoft.com/office/drawing/2014/main" id="{40619B64-B72E-3948-B031-EC85E69FC2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5729" y="1521934"/>
            <a:ext cx="6147573" cy="4098382"/>
          </a:xfrm>
          <a:prstGeom prst="rect">
            <a:avLst/>
          </a:prstGeom>
        </p:spPr>
      </p:pic>
      <p:pic>
        <p:nvPicPr>
          <p:cNvPr id="12" name="Picture 11">
            <a:extLst>
              <a:ext uri="{FF2B5EF4-FFF2-40B4-BE49-F238E27FC236}">
                <a16:creationId xmlns:a16="http://schemas.microsoft.com/office/drawing/2014/main" id="{AF57E58F-FC94-DE48-B66D-57C77C4B806B}"/>
              </a:ext>
            </a:extLst>
          </p:cNvPr>
          <p:cNvPicPr>
            <a:picLocks noChangeAspect="1"/>
          </p:cNvPicPr>
          <p:nvPr/>
        </p:nvPicPr>
        <p:blipFill rotWithShape="1">
          <a:blip r:embed="rId2"/>
          <a:srcRect l="76560" t="26380" b="31605"/>
          <a:stretch/>
        </p:blipFill>
        <p:spPr>
          <a:xfrm>
            <a:off x="3774954" y="1679895"/>
            <a:ext cx="1594070" cy="1713226"/>
          </a:xfrm>
          <a:prstGeom prst="rect">
            <a:avLst/>
          </a:prstGeom>
        </p:spPr>
      </p:pic>
    </p:spTree>
    <p:extLst>
      <p:ext uri="{BB962C8B-B14F-4D97-AF65-F5344CB8AC3E}">
        <p14:creationId xmlns:p14="http://schemas.microsoft.com/office/powerpoint/2010/main" val="3807310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67C2-E9B3-F44A-926F-9688907A0FCF}"/>
              </a:ext>
            </a:extLst>
          </p:cNvPr>
          <p:cNvSpPr>
            <a:spLocks noGrp="1"/>
          </p:cNvSpPr>
          <p:nvPr>
            <p:ph type="title"/>
          </p:nvPr>
        </p:nvSpPr>
        <p:spPr>
          <a:xfrm>
            <a:off x="571084" y="13864"/>
            <a:ext cx="10058400" cy="1609344"/>
          </a:xfrm>
        </p:spPr>
        <p:txBody>
          <a:bodyPr/>
          <a:lstStyle/>
          <a:p>
            <a:r>
              <a:rPr lang="en-US" dirty="0"/>
              <a:t>vaccination Uptake</a:t>
            </a:r>
          </a:p>
        </p:txBody>
      </p:sp>
      <p:pic>
        <p:nvPicPr>
          <p:cNvPr id="4" name="Picture 3">
            <a:extLst>
              <a:ext uri="{FF2B5EF4-FFF2-40B4-BE49-F238E27FC236}">
                <a16:creationId xmlns:a16="http://schemas.microsoft.com/office/drawing/2014/main" id="{8D10DB96-0A8B-C541-AF91-58C77B044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084" y="1144113"/>
            <a:ext cx="7454699" cy="5497841"/>
          </a:xfrm>
          <a:prstGeom prst="rect">
            <a:avLst/>
          </a:prstGeom>
        </p:spPr>
      </p:pic>
      <p:sp>
        <p:nvSpPr>
          <p:cNvPr id="6" name="Title 1">
            <a:extLst>
              <a:ext uri="{FF2B5EF4-FFF2-40B4-BE49-F238E27FC236}">
                <a16:creationId xmlns:a16="http://schemas.microsoft.com/office/drawing/2014/main" id="{45213C92-880B-4041-94A3-699044BCC708}"/>
              </a:ext>
            </a:extLst>
          </p:cNvPr>
          <p:cNvSpPr txBox="1">
            <a:spLocks/>
          </p:cNvSpPr>
          <p:nvPr/>
        </p:nvSpPr>
        <p:spPr>
          <a:xfrm>
            <a:off x="8628840" y="3244645"/>
            <a:ext cx="3206436" cy="279481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latin typeface="Avenir Book" charset="0"/>
                <a:ea typeface="Avenir Book" charset="0"/>
                <a:cs typeface="Avenir Book" charset="0"/>
              </a:rPr>
              <a:t>IPV was initially studied and rolled-out in 2nd and 3rd graders before expanding across age groups and eventually becoming an infant vaccine</a:t>
            </a:r>
          </a:p>
        </p:txBody>
      </p:sp>
    </p:spTree>
    <p:extLst>
      <p:ext uri="{BB962C8B-B14F-4D97-AF65-F5344CB8AC3E}">
        <p14:creationId xmlns:p14="http://schemas.microsoft.com/office/powerpoint/2010/main" val="291060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24B4C9-9FA8-4148-BE4C-6913A3249E21}"/>
              </a:ext>
            </a:extLst>
          </p:cNvPr>
          <p:cNvSpPr>
            <a:spLocks noGrp="1"/>
          </p:cNvSpPr>
          <p:nvPr>
            <p:ph type="title"/>
          </p:nvPr>
        </p:nvSpPr>
        <p:spPr>
          <a:xfrm>
            <a:off x="571084" y="13864"/>
            <a:ext cx="10058400" cy="1609344"/>
          </a:xfrm>
        </p:spPr>
        <p:txBody>
          <a:bodyPr/>
          <a:lstStyle/>
          <a:p>
            <a:r>
              <a:rPr lang="en-US" dirty="0"/>
              <a:t>vaccination Uptake</a:t>
            </a:r>
          </a:p>
        </p:txBody>
      </p:sp>
      <p:pic>
        <p:nvPicPr>
          <p:cNvPr id="5" name="Picture 4" descr="model_schematic_vaccine_process.pdf">
            <a:extLst>
              <a:ext uri="{FF2B5EF4-FFF2-40B4-BE49-F238E27FC236}">
                <a16:creationId xmlns:a16="http://schemas.microsoft.com/office/drawing/2014/main" id="{5F9B1446-AD59-D64B-9BEB-3B3EC245F131}"/>
              </a:ext>
            </a:extLst>
          </p:cNvPr>
          <p:cNvPicPr>
            <a:picLocks noChangeAspect="1"/>
          </p:cNvPicPr>
          <p:nvPr/>
        </p:nvPicPr>
        <p:blipFill rotWithShape="1">
          <a:blip r:embed="rId2">
            <a:extLst>
              <a:ext uri="{28A0092B-C50C-407E-A947-70E740481C1C}">
                <a14:useLocalDpi xmlns:a14="http://schemas.microsoft.com/office/drawing/2010/main" val="0"/>
              </a:ext>
            </a:extLst>
          </a:blip>
          <a:srcRect l="23254" t="4005" r="20773" b="56138"/>
          <a:stretch/>
        </p:blipFill>
        <p:spPr>
          <a:xfrm>
            <a:off x="6200176" y="1391486"/>
            <a:ext cx="5545431" cy="5110301"/>
          </a:xfrm>
          <a:prstGeom prst="rect">
            <a:avLst/>
          </a:prstGeom>
          <a:effectLst>
            <a:outerShdw blurRad="50800" dist="304800" dir="2700000" algn="tl" rotWithShape="0">
              <a:srgbClr val="000000">
                <a:alpha val="43000"/>
              </a:srgbClr>
            </a:outerShdw>
          </a:effectLst>
        </p:spPr>
      </p:pic>
      <p:pic>
        <p:nvPicPr>
          <p:cNvPr id="6" name="Picture 5" descr="IPV_OPV_coverage_by_age.pdf">
            <a:extLst>
              <a:ext uri="{FF2B5EF4-FFF2-40B4-BE49-F238E27FC236}">
                <a16:creationId xmlns:a16="http://schemas.microsoft.com/office/drawing/2014/main" id="{60410C03-6F3B-6B43-9C33-95A5467E2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60" y="1307563"/>
            <a:ext cx="5194224" cy="5194224"/>
          </a:xfrm>
          <a:prstGeom prst="rect">
            <a:avLst/>
          </a:prstGeom>
          <a:solidFill>
            <a:schemeClr val="bg1"/>
          </a:solidFill>
          <a:ln>
            <a:solidFill>
              <a:schemeClr val="bg1"/>
            </a:solidFill>
          </a:ln>
          <a:effectLst>
            <a:outerShdw blurRad="50800" dist="304800" dir="2700000" algn="tl" rotWithShape="0">
              <a:prstClr val="black">
                <a:alpha val="40000"/>
              </a:prstClr>
            </a:outerShdw>
          </a:effectLst>
        </p:spPr>
      </p:pic>
    </p:spTree>
    <p:extLst>
      <p:ext uri="{BB962C8B-B14F-4D97-AF65-F5344CB8AC3E}">
        <p14:creationId xmlns:p14="http://schemas.microsoft.com/office/powerpoint/2010/main" val="3606847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6CCEEB7-D584-BC44-9F7E-3123430BBFDA}"/>
              </a:ext>
            </a:extLst>
          </p:cNvPr>
          <p:cNvSpPr>
            <a:spLocks noGrp="1"/>
          </p:cNvSpPr>
          <p:nvPr>
            <p:ph type="title"/>
          </p:nvPr>
        </p:nvSpPr>
        <p:spPr>
          <a:xfrm>
            <a:off x="457200" y="274638"/>
            <a:ext cx="8229600" cy="1143000"/>
          </a:xfrm>
        </p:spPr>
        <p:txBody>
          <a:bodyPr>
            <a:normAutofit/>
          </a:bodyPr>
          <a:lstStyle/>
          <a:p>
            <a:r>
              <a:rPr lang="en-US" sz="3600" dirty="0"/>
              <a:t>Model is fit to case data</a:t>
            </a:r>
            <a:br>
              <a:rPr lang="en-US" sz="3600" dirty="0"/>
            </a:br>
            <a:endParaRPr lang="en-US" sz="3600" dirty="0"/>
          </a:p>
        </p:txBody>
      </p:sp>
      <p:pic>
        <p:nvPicPr>
          <p:cNvPr id="5" name="Picture 4" descr="Figure1.jpg">
            <a:extLst>
              <a:ext uri="{FF2B5EF4-FFF2-40B4-BE49-F238E27FC236}">
                <a16:creationId xmlns:a16="http://schemas.microsoft.com/office/drawing/2014/main" id="{F94FC9EF-2905-404E-AF9D-A665E02332F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 r="2982" b="40984"/>
          <a:stretch/>
        </p:blipFill>
        <p:spPr>
          <a:xfrm>
            <a:off x="457200" y="1600319"/>
            <a:ext cx="10101418" cy="4389001"/>
          </a:xfrm>
          <a:prstGeom prst="rect">
            <a:avLst/>
          </a:prstGeom>
        </p:spPr>
      </p:pic>
    </p:spTree>
    <p:extLst>
      <p:ext uri="{BB962C8B-B14F-4D97-AF65-F5344CB8AC3E}">
        <p14:creationId xmlns:p14="http://schemas.microsoft.com/office/powerpoint/2010/main" val="202956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9BD24AD-F347-4D4C-8087-ADAE92DF2751}"/>
              </a:ext>
            </a:extLst>
          </p:cNvPr>
          <p:cNvSpPr txBox="1">
            <a:spLocks/>
          </p:cNvSpPr>
          <p:nvPr/>
        </p:nvSpPr>
        <p:spPr>
          <a:xfrm>
            <a:off x="907447" y="296056"/>
            <a:ext cx="7434604" cy="11430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3600" u="sng" dirty="0"/>
              <a:t>M</a:t>
            </a:r>
            <a:r>
              <a:rPr lang="en-US" sz="3600" dirty="0"/>
              <a:t>aximum likelihood via </a:t>
            </a:r>
            <a:r>
              <a:rPr lang="en-US" sz="3600" u="sng" dirty="0"/>
              <a:t>I</a:t>
            </a:r>
            <a:r>
              <a:rPr lang="en-US" sz="3600" dirty="0"/>
              <a:t>terated particle </a:t>
            </a:r>
            <a:r>
              <a:rPr lang="en-US" sz="3600" u="sng" dirty="0"/>
              <a:t>F</a:t>
            </a:r>
            <a:r>
              <a:rPr lang="en-US" sz="3600" dirty="0"/>
              <a:t>iltering (MIF)</a:t>
            </a:r>
          </a:p>
        </p:txBody>
      </p:sp>
      <p:sp>
        <p:nvSpPr>
          <p:cNvPr id="6" name="Rounded Rectangle 5">
            <a:extLst>
              <a:ext uri="{FF2B5EF4-FFF2-40B4-BE49-F238E27FC236}">
                <a16:creationId xmlns:a16="http://schemas.microsoft.com/office/drawing/2014/main" id="{ACCDAF22-47F7-9441-87CA-7E1935C4DAFB}"/>
              </a:ext>
            </a:extLst>
          </p:cNvPr>
          <p:cNvSpPr/>
          <p:nvPr/>
        </p:nvSpPr>
        <p:spPr>
          <a:xfrm>
            <a:off x="387336" y="2537180"/>
            <a:ext cx="4286902" cy="3541463"/>
          </a:xfrm>
          <a:prstGeom prst="roundRect">
            <a:avLst/>
          </a:prstGeom>
          <a:solidFill>
            <a:srgbClr val="EBD1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Connector 6">
            <a:extLst>
              <a:ext uri="{FF2B5EF4-FFF2-40B4-BE49-F238E27FC236}">
                <a16:creationId xmlns:a16="http://schemas.microsoft.com/office/drawing/2014/main" id="{017D4275-73A1-BE42-9A6D-9D49C9EB149D}"/>
              </a:ext>
            </a:extLst>
          </p:cNvPr>
          <p:cNvSpPr/>
          <p:nvPr/>
        </p:nvSpPr>
        <p:spPr>
          <a:xfrm>
            <a:off x="1433946" y="3036306"/>
            <a:ext cx="350889" cy="343191"/>
          </a:xfrm>
          <a:prstGeom prst="flowChartConnector">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Connector 7">
            <a:extLst>
              <a:ext uri="{FF2B5EF4-FFF2-40B4-BE49-F238E27FC236}">
                <a16:creationId xmlns:a16="http://schemas.microsoft.com/office/drawing/2014/main" id="{F8461EDA-7204-C647-AEF9-09925082B5AC}"/>
              </a:ext>
            </a:extLst>
          </p:cNvPr>
          <p:cNvSpPr/>
          <p:nvPr/>
        </p:nvSpPr>
        <p:spPr>
          <a:xfrm>
            <a:off x="2969155" y="3029192"/>
            <a:ext cx="350889" cy="357418"/>
          </a:xfrm>
          <a:prstGeom prst="flowChartConnector">
            <a:avLst/>
          </a:prstGeom>
          <a:solidFill>
            <a:srgbClr val="8FF657"/>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Connector 8">
            <a:extLst>
              <a:ext uri="{FF2B5EF4-FFF2-40B4-BE49-F238E27FC236}">
                <a16:creationId xmlns:a16="http://schemas.microsoft.com/office/drawing/2014/main" id="{016F455E-B8F0-5945-B9F0-1CB007C07C24}"/>
              </a:ext>
            </a:extLst>
          </p:cNvPr>
          <p:cNvSpPr/>
          <p:nvPr/>
        </p:nvSpPr>
        <p:spPr>
          <a:xfrm>
            <a:off x="907612" y="3036306"/>
            <a:ext cx="350889" cy="343191"/>
          </a:xfrm>
          <a:prstGeom prst="flowChartConnector">
            <a:avLst/>
          </a:prstGeom>
          <a:solidFill>
            <a:schemeClr val="tx1">
              <a:lumMod val="6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Connector 9">
            <a:extLst>
              <a:ext uri="{FF2B5EF4-FFF2-40B4-BE49-F238E27FC236}">
                <a16:creationId xmlns:a16="http://schemas.microsoft.com/office/drawing/2014/main" id="{7559EF2D-64A4-9C4E-9AD2-D40CCAC11BCC}"/>
              </a:ext>
            </a:extLst>
          </p:cNvPr>
          <p:cNvSpPr/>
          <p:nvPr/>
        </p:nvSpPr>
        <p:spPr>
          <a:xfrm>
            <a:off x="2437948" y="3036306"/>
            <a:ext cx="350889" cy="343191"/>
          </a:xfrm>
          <a:prstGeom prst="flowChartConnector">
            <a:avLst/>
          </a:prstGeom>
          <a:solidFill>
            <a:srgbClr val="FFFF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57061DD-4C02-AC45-A195-DBAF73E89F15}"/>
              </a:ext>
            </a:extLst>
          </p:cNvPr>
          <p:cNvSpPr txBox="1"/>
          <p:nvPr/>
        </p:nvSpPr>
        <p:spPr>
          <a:xfrm>
            <a:off x="1502801" y="3435765"/>
            <a:ext cx="1919516"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After selection</a:t>
            </a:r>
          </a:p>
        </p:txBody>
      </p:sp>
      <p:sp>
        <p:nvSpPr>
          <p:cNvPr id="12" name="TextBox 11">
            <a:extLst>
              <a:ext uri="{FF2B5EF4-FFF2-40B4-BE49-F238E27FC236}">
                <a16:creationId xmlns:a16="http://schemas.microsoft.com/office/drawing/2014/main" id="{202ABCB3-6DCF-8A4C-AEEA-8DB910A19C2C}"/>
              </a:ext>
            </a:extLst>
          </p:cNvPr>
          <p:cNvSpPr txBox="1"/>
          <p:nvPr/>
        </p:nvSpPr>
        <p:spPr>
          <a:xfrm>
            <a:off x="1333692" y="4382385"/>
            <a:ext cx="2420786"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After reproduction</a:t>
            </a:r>
          </a:p>
        </p:txBody>
      </p:sp>
      <p:sp>
        <p:nvSpPr>
          <p:cNvPr id="13" name="TextBox 12">
            <a:extLst>
              <a:ext uri="{FF2B5EF4-FFF2-40B4-BE49-F238E27FC236}">
                <a16:creationId xmlns:a16="http://schemas.microsoft.com/office/drawing/2014/main" id="{8A4E7363-342D-7142-8F07-70EF8E33251F}"/>
              </a:ext>
            </a:extLst>
          </p:cNvPr>
          <p:cNvSpPr txBox="1"/>
          <p:nvPr/>
        </p:nvSpPr>
        <p:spPr>
          <a:xfrm>
            <a:off x="453614" y="5236404"/>
            <a:ext cx="4220624"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Maximum likelihood estimate (MLE)</a:t>
            </a:r>
          </a:p>
        </p:txBody>
      </p:sp>
      <p:sp>
        <p:nvSpPr>
          <p:cNvPr id="14" name="Connector 13">
            <a:extLst>
              <a:ext uri="{FF2B5EF4-FFF2-40B4-BE49-F238E27FC236}">
                <a16:creationId xmlns:a16="http://schemas.microsoft.com/office/drawing/2014/main" id="{3B93855B-9337-6A4D-BB7D-80B2BE102455}"/>
              </a:ext>
            </a:extLst>
          </p:cNvPr>
          <p:cNvSpPr/>
          <p:nvPr/>
        </p:nvSpPr>
        <p:spPr>
          <a:xfrm>
            <a:off x="1736170" y="3904136"/>
            <a:ext cx="350889" cy="343191"/>
          </a:xfrm>
          <a:prstGeom prst="flowChartConnector">
            <a:avLst/>
          </a:prstGeom>
          <a:solidFill>
            <a:srgbClr val="5C6EF6"/>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Connector 14">
            <a:extLst>
              <a:ext uri="{FF2B5EF4-FFF2-40B4-BE49-F238E27FC236}">
                <a16:creationId xmlns:a16="http://schemas.microsoft.com/office/drawing/2014/main" id="{74B3B929-B22C-8746-BD9C-0972F3C98277}"/>
              </a:ext>
            </a:extLst>
          </p:cNvPr>
          <p:cNvSpPr/>
          <p:nvPr/>
        </p:nvSpPr>
        <p:spPr>
          <a:xfrm>
            <a:off x="2314928" y="3904136"/>
            <a:ext cx="350889" cy="343191"/>
          </a:xfrm>
          <a:prstGeom prst="flowChartConnector">
            <a:avLst/>
          </a:prstGeom>
          <a:solidFill>
            <a:schemeClr val="accent6">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onnector 15">
            <a:extLst>
              <a:ext uri="{FF2B5EF4-FFF2-40B4-BE49-F238E27FC236}">
                <a16:creationId xmlns:a16="http://schemas.microsoft.com/office/drawing/2014/main" id="{3B479E0E-A47D-1F4C-8816-2DC8DF2AB5ED}"/>
              </a:ext>
            </a:extLst>
          </p:cNvPr>
          <p:cNvSpPr/>
          <p:nvPr/>
        </p:nvSpPr>
        <p:spPr>
          <a:xfrm>
            <a:off x="2832907" y="3904136"/>
            <a:ext cx="350889" cy="343191"/>
          </a:xfrm>
          <a:prstGeom prst="flowChartConnector">
            <a:avLst/>
          </a:prstGeom>
          <a:solidFill>
            <a:schemeClr val="accent2">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Connector 16">
            <a:extLst>
              <a:ext uri="{FF2B5EF4-FFF2-40B4-BE49-F238E27FC236}">
                <a16:creationId xmlns:a16="http://schemas.microsoft.com/office/drawing/2014/main" id="{1892AFAA-1E91-F141-A5B8-97518D4AEEB9}"/>
              </a:ext>
            </a:extLst>
          </p:cNvPr>
          <p:cNvSpPr/>
          <p:nvPr/>
        </p:nvSpPr>
        <p:spPr>
          <a:xfrm>
            <a:off x="4005114" y="3036306"/>
            <a:ext cx="350889" cy="343191"/>
          </a:xfrm>
          <a:prstGeom prst="flowChartConnector">
            <a:avLst/>
          </a:prstGeom>
          <a:solidFill>
            <a:schemeClr val="accent2">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Connector 17">
            <a:extLst>
              <a:ext uri="{FF2B5EF4-FFF2-40B4-BE49-F238E27FC236}">
                <a16:creationId xmlns:a16="http://schemas.microsoft.com/office/drawing/2014/main" id="{7F614A4A-F0A2-7349-9870-7C31D8F9B639}"/>
              </a:ext>
            </a:extLst>
          </p:cNvPr>
          <p:cNvSpPr/>
          <p:nvPr/>
        </p:nvSpPr>
        <p:spPr>
          <a:xfrm>
            <a:off x="1644549" y="4822562"/>
            <a:ext cx="350889" cy="343191"/>
          </a:xfrm>
          <a:prstGeom prst="flowChartConnector">
            <a:avLst/>
          </a:prstGeom>
          <a:solidFill>
            <a:srgbClr val="EC956C"/>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Connector 18">
            <a:extLst>
              <a:ext uri="{FF2B5EF4-FFF2-40B4-BE49-F238E27FC236}">
                <a16:creationId xmlns:a16="http://schemas.microsoft.com/office/drawing/2014/main" id="{F9E20962-ADAB-2047-AE51-2B67D2037069}"/>
              </a:ext>
            </a:extLst>
          </p:cNvPr>
          <p:cNvSpPr/>
          <p:nvPr/>
        </p:nvSpPr>
        <p:spPr>
          <a:xfrm>
            <a:off x="2204022" y="4822562"/>
            <a:ext cx="350889" cy="343191"/>
          </a:xfrm>
          <a:prstGeom prst="flowChartConnector">
            <a:avLst/>
          </a:prstGeom>
          <a:solidFill>
            <a:schemeClr val="accent6">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Connector 19">
            <a:extLst>
              <a:ext uri="{FF2B5EF4-FFF2-40B4-BE49-F238E27FC236}">
                <a16:creationId xmlns:a16="http://schemas.microsoft.com/office/drawing/2014/main" id="{9E08C8AF-205A-9942-A62E-C4573716DD56}"/>
              </a:ext>
            </a:extLst>
          </p:cNvPr>
          <p:cNvSpPr/>
          <p:nvPr/>
        </p:nvSpPr>
        <p:spPr>
          <a:xfrm>
            <a:off x="2774425" y="4822562"/>
            <a:ext cx="350889" cy="343191"/>
          </a:xfrm>
          <a:prstGeom prst="flowChartConnector">
            <a:avLst/>
          </a:prstGeom>
          <a:solidFill>
            <a:schemeClr val="accent2">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Connector 20">
            <a:extLst>
              <a:ext uri="{FF2B5EF4-FFF2-40B4-BE49-F238E27FC236}">
                <a16:creationId xmlns:a16="http://schemas.microsoft.com/office/drawing/2014/main" id="{3A791978-6A5E-5A43-9C4A-09E82865F565}"/>
              </a:ext>
            </a:extLst>
          </p:cNvPr>
          <p:cNvSpPr/>
          <p:nvPr/>
        </p:nvSpPr>
        <p:spPr>
          <a:xfrm>
            <a:off x="3328398" y="4822562"/>
            <a:ext cx="350889" cy="343191"/>
          </a:xfrm>
          <a:prstGeom prst="flowChartConnector">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Connector 21">
            <a:extLst>
              <a:ext uri="{FF2B5EF4-FFF2-40B4-BE49-F238E27FC236}">
                <a16:creationId xmlns:a16="http://schemas.microsoft.com/office/drawing/2014/main" id="{EB4D8BBE-5512-034E-9ED2-1A613294F5CA}"/>
              </a:ext>
            </a:extLst>
          </p:cNvPr>
          <p:cNvSpPr/>
          <p:nvPr/>
        </p:nvSpPr>
        <p:spPr>
          <a:xfrm>
            <a:off x="1099766" y="4830734"/>
            <a:ext cx="350889" cy="343191"/>
          </a:xfrm>
          <a:prstGeom prst="flowChartConnector">
            <a:avLst/>
          </a:prstGeom>
          <a:solidFill>
            <a:srgbClr val="5C6EF6"/>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Connector 22">
            <a:extLst>
              <a:ext uri="{FF2B5EF4-FFF2-40B4-BE49-F238E27FC236}">
                <a16:creationId xmlns:a16="http://schemas.microsoft.com/office/drawing/2014/main" id="{D6C879AB-1C0A-174D-9F76-514F55D95330}"/>
              </a:ext>
            </a:extLst>
          </p:cNvPr>
          <p:cNvSpPr/>
          <p:nvPr/>
        </p:nvSpPr>
        <p:spPr>
          <a:xfrm>
            <a:off x="3860789" y="4822562"/>
            <a:ext cx="350889" cy="343191"/>
          </a:xfrm>
          <a:prstGeom prst="flowChartConnector">
            <a:avLst/>
          </a:prstGeom>
          <a:solidFill>
            <a:schemeClr val="accent2">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Connector 23">
            <a:extLst>
              <a:ext uri="{FF2B5EF4-FFF2-40B4-BE49-F238E27FC236}">
                <a16:creationId xmlns:a16="http://schemas.microsoft.com/office/drawing/2014/main" id="{C47A5A3B-EBFE-F043-9F0F-39E9E5A1D214}"/>
              </a:ext>
            </a:extLst>
          </p:cNvPr>
          <p:cNvSpPr/>
          <p:nvPr/>
        </p:nvSpPr>
        <p:spPr>
          <a:xfrm>
            <a:off x="433425" y="3036306"/>
            <a:ext cx="350889" cy="343191"/>
          </a:xfrm>
          <a:prstGeom prst="flowChartConnector">
            <a:avLst/>
          </a:prstGeom>
          <a:solidFill>
            <a:schemeClr val="bg1">
              <a:lumMod val="95000"/>
              <a:lumOff val="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Connector 24">
            <a:extLst>
              <a:ext uri="{FF2B5EF4-FFF2-40B4-BE49-F238E27FC236}">
                <a16:creationId xmlns:a16="http://schemas.microsoft.com/office/drawing/2014/main" id="{41D11DAE-EE74-0944-923E-274B237638F1}"/>
              </a:ext>
            </a:extLst>
          </p:cNvPr>
          <p:cNvSpPr/>
          <p:nvPr/>
        </p:nvSpPr>
        <p:spPr>
          <a:xfrm>
            <a:off x="2397915" y="5636514"/>
            <a:ext cx="350889" cy="343191"/>
          </a:xfrm>
          <a:prstGeom prst="flowChartConnector">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Connector 25">
            <a:extLst>
              <a:ext uri="{FF2B5EF4-FFF2-40B4-BE49-F238E27FC236}">
                <a16:creationId xmlns:a16="http://schemas.microsoft.com/office/drawing/2014/main" id="{5E7399FC-9583-BE44-AC5E-B8ED3BE8E88E}"/>
              </a:ext>
            </a:extLst>
          </p:cNvPr>
          <p:cNvSpPr/>
          <p:nvPr/>
        </p:nvSpPr>
        <p:spPr>
          <a:xfrm>
            <a:off x="558464" y="4830734"/>
            <a:ext cx="350889" cy="343191"/>
          </a:xfrm>
          <a:prstGeom prst="flowChartConnector">
            <a:avLst/>
          </a:prstGeom>
          <a:solidFill>
            <a:schemeClr val="accent5">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7" name="Picture 26" descr="6a00d834524f9f69e2011570b9ff7f970c-800wi.jpg">
            <a:extLst>
              <a:ext uri="{FF2B5EF4-FFF2-40B4-BE49-F238E27FC236}">
                <a16:creationId xmlns:a16="http://schemas.microsoft.com/office/drawing/2014/main" id="{4F4455F9-2EDF-6041-9819-C669821EE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866" y="3937540"/>
            <a:ext cx="967660" cy="967660"/>
          </a:xfrm>
          <a:prstGeom prst="ellipse">
            <a:avLst/>
          </a:prstGeom>
        </p:spPr>
      </p:pic>
      <p:sp>
        <p:nvSpPr>
          <p:cNvPr id="28" name="Connector 27">
            <a:extLst>
              <a:ext uri="{FF2B5EF4-FFF2-40B4-BE49-F238E27FC236}">
                <a16:creationId xmlns:a16="http://schemas.microsoft.com/office/drawing/2014/main" id="{B789FEDA-9D30-994A-94AE-45F9E9194944}"/>
              </a:ext>
            </a:extLst>
          </p:cNvPr>
          <p:cNvSpPr/>
          <p:nvPr/>
        </p:nvSpPr>
        <p:spPr>
          <a:xfrm>
            <a:off x="3503842" y="3056743"/>
            <a:ext cx="350889" cy="343191"/>
          </a:xfrm>
          <a:prstGeom prst="flowChartConnector">
            <a:avLst/>
          </a:prstGeom>
          <a:solidFill>
            <a:srgbClr val="5C6EF6"/>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Connector 28">
            <a:extLst>
              <a:ext uri="{FF2B5EF4-FFF2-40B4-BE49-F238E27FC236}">
                <a16:creationId xmlns:a16="http://schemas.microsoft.com/office/drawing/2014/main" id="{B24A35EC-4353-C94B-9773-21F648F8DAB8}"/>
              </a:ext>
            </a:extLst>
          </p:cNvPr>
          <p:cNvSpPr/>
          <p:nvPr/>
        </p:nvSpPr>
        <p:spPr>
          <a:xfrm>
            <a:off x="1980748" y="3037547"/>
            <a:ext cx="350889" cy="343191"/>
          </a:xfrm>
          <a:prstGeom prst="flowChartConnector">
            <a:avLst/>
          </a:prstGeom>
          <a:solidFill>
            <a:schemeClr val="accent6">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4FC57767-5E9B-684B-B17B-0FBFF946AA99}"/>
              </a:ext>
            </a:extLst>
          </p:cNvPr>
          <p:cNvSpPr txBox="1"/>
          <p:nvPr/>
        </p:nvSpPr>
        <p:spPr>
          <a:xfrm>
            <a:off x="907447" y="2637437"/>
            <a:ext cx="3304231"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parameter sets</a:t>
            </a:r>
          </a:p>
        </p:txBody>
      </p:sp>
      <p:sp>
        <p:nvSpPr>
          <p:cNvPr id="31" name="TextBox 30">
            <a:extLst>
              <a:ext uri="{FF2B5EF4-FFF2-40B4-BE49-F238E27FC236}">
                <a16:creationId xmlns:a16="http://schemas.microsoft.com/office/drawing/2014/main" id="{DD7A91D0-7459-5D44-86F2-8FC52411AE03}"/>
              </a:ext>
            </a:extLst>
          </p:cNvPr>
          <p:cNvSpPr txBox="1"/>
          <p:nvPr/>
        </p:nvSpPr>
        <p:spPr>
          <a:xfrm>
            <a:off x="5256674" y="2058779"/>
            <a:ext cx="4102419" cy="2862322"/>
          </a:xfrm>
          <a:prstGeom prst="rect">
            <a:avLst/>
          </a:prstGeom>
          <a:noFill/>
        </p:spPr>
        <p:txBody>
          <a:bodyPr wrap="square" rtlCol="0">
            <a:spAutoFit/>
          </a:bodyPr>
          <a:lstStyle/>
          <a:p>
            <a:pPr marL="285750" indent="-285750">
              <a:buFont typeface="Arial"/>
              <a:buChar char="•"/>
            </a:pPr>
            <a:r>
              <a:rPr lang="en-US" dirty="0"/>
              <a:t>MIF is an algorithm that can be used to search parameter space to maximize likelihood</a:t>
            </a:r>
          </a:p>
          <a:p>
            <a:pPr marL="285750" indent="-285750">
              <a:buFont typeface="Arial"/>
              <a:buChar char="•"/>
            </a:pPr>
            <a:endParaRPr lang="en-US" dirty="0"/>
          </a:p>
          <a:p>
            <a:pPr marL="285750" indent="-285750">
              <a:buFont typeface="Arial"/>
              <a:buChar char="•"/>
            </a:pPr>
            <a:r>
              <a:rPr lang="en-US" dirty="0"/>
              <a:t>The </a:t>
            </a:r>
            <a:r>
              <a:rPr lang="en-US" i="1" dirty="0"/>
              <a:t>“fitness” </a:t>
            </a:r>
            <a:r>
              <a:rPr lang="en-US" dirty="0"/>
              <a:t>of each parameter set is the likelihood of the data given the model with that parameter set, L(</a:t>
            </a:r>
            <a:r>
              <a:rPr lang="en-US" dirty="0" err="1"/>
              <a:t>Θ</a:t>
            </a:r>
            <a:r>
              <a:rPr lang="en-US" dirty="0"/>
              <a:t>) =  p(</a:t>
            </a:r>
            <a:r>
              <a:rPr lang="en-US" dirty="0" err="1"/>
              <a:t>y|Θ</a:t>
            </a:r>
            <a:r>
              <a:rPr lang="en-US" dirty="0"/>
              <a:t>)</a:t>
            </a:r>
          </a:p>
          <a:p>
            <a:pPr marL="285750" indent="-285750">
              <a:buFont typeface="Arial"/>
              <a:buChar char="•"/>
            </a:pPr>
            <a:endParaRPr lang="en-US" dirty="0"/>
          </a:p>
          <a:p>
            <a:pPr marL="285750" indent="-285750">
              <a:buFont typeface="Arial"/>
              <a:buChar char="•"/>
            </a:pPr>
            <a:endParaRPr lang="en-US" dirty="0"/>
          </a:p>
        </p:txBody>
      </p:sp>
      <p:sp>
        <p:nvSpPr>
          <p:cNvPr id="32" name="TextBox 31">
            <a:extLst>
              <a:ext uri="{FF2B5EF4-FFF2-40B4-BE49-F238E27FC236}">
                <a16:creationId xmlns:a16="http://schemas.microsoft.com/office/drawing/2014/main" id="{FA18835C-A9E7-604A-93E9-FF7F58F152E1}"/>
              </a:ext>
            </a:extLst>
          </p:cNvPr>
          <p:cNvSpPr txBox="1"/>
          <p:nvPr/>
        </p:nvSpPr>
        <p:spPr>
          <a:xfrm>
            <a:off x="519892" y="1890849"/>
            <a:ext cx="3776167" cy="369332"/>
          </a:xfrm>
          <a:prstGeom prst="rect">
            <a:avLst/>
          </a:prstGeom>
          <a:noFill/>
        </p:spPr>
        <p:txBody>
          <a:bodyPr wrap="square" rtlCol="0">
            <a:spAutoFit/>
          </a:bodyPr>
          <a:lstStyle/>
          <a:p>
            <a:pPr algn="ctr"/>
            <a:r>
              <a:rPr lang="en-US" dirty="0"/>
              <a:t>Natural Selection on Parameter Sets</a:t>
            </a:r>
          </a:p>
        </p:txBody>
      </p:sp>
    </p:spTree>
    <p:extLst>
      <p:ext uri="{BB962C8B-B14F-4D97-AF65-F5344CB8AC3E}">
        <p14:creationId xmlns:p14="http://schemas.microsoft.com/office/powerpoint/2010/main" val="308642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animBg="1"/>
      <p:bldP spid="15" grpId="0" animBg="1"/>
      <p:bldP spid="16" grpId="0" animBg="1"/>
      <p:bldP spid="18" grpId="0" animBg="1"/>
      <p:bldP spid="19" grpId="0" animBg="1"/>
      <p:bldP spid="20" grpId="0" animBg="1"/>
      <p:bldP spid="21" grpId="0" animBg="1"/>
      <p:bldP spid="22" grpId="0" animBg="1"/>
      <p:bldP spid="23" grpId="0" animBg="1"/>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16993E-6ECE-7445-9AD5-567D82505A1A}"/>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Likelihood Estimation</a:t>
            </a:r>
          </a:p>
        </p:txBody>
      </p:sp>
      <p:pic>
        <p:nvPicPr>
          <p:cNvPr id="5" name="Picture 4">
            <a:extLst>
              <a:ext uri="{FF2B5EF4-FFF2-40B4-BE49-F238E27FC236}">
                <a16:creationId xmlns:a16="http://schemas.microsoft.com/office/drawing/2014/main" id="{7D851645-921C-F443-B144-B7ACFEE64DA4}"/>
              </a:ext>
            </a:extLst>
          </p:cNvPr>
          <p:cNvPicPr>
            <a:picLocks noChangeAspect="1"/>
          </p:cNvPicPr>
          <p:nvPr/>
        </p:nvPicPr>
        <p:blipFill>
          <a:blip r:embed="rId2"/>
          <a:stretch>
            <a:fillRect/>
          </a:stretch>
        </p:blipFill>
        <p:spPr>
          <a:xfrm>
            <a:off x="977900" y="1029018"/>
            <a:ext cx="10236200" cy="5232400"/>
          </a:xfrm>
          <a:prstGeom prst="rect">
            <a:avLst/>
          </a:prstGeom>
        </p:spPr>
      </p:pic>
    </p:spTree>
    <p:extLst>
      <p:ext uri="{BB962C8B-B14F-4D97-AF65-F5344CB8AC3E}">
        <p14:creationId xmlns:p14="http://schemas.microsoft.com/office/powerpoint/2010/main" val="1203302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F23303-B7F8-0740-89C7-E1DA5F27F800}"/>
              </a:ext>
            </a:extLst>
          </p:cNvPr>
          <p:cNvSpPr>
            <a:spLocks noGrp="1"/>
          </p:cNvSpPr>
          <p:nvPr>
            <p:ph type="title"/>
          </p:nvPr>
        </p:nvSpPr>
        <p:spPr>
          <a:xfrm>
            <a:off x="907447" y="296056"/>
            <a:ext cx="7434604" cy="1143000"/>
          </a:xfrm>
        </p:spPr>
        <p:txBody>
          <a:bodyPr>
            <a:normAutofit/>
          </a:bodyPr>
          <a:lstStyle/>
          <a:p>
            <a:r>
              <a:rPr lang="en-US" sz="3600" u="sng" dirty="0"/>
              <a:t>M</a:t>
            </a:r>
            <a:r>
              <a:rPr lang="en-US" sz="3600" dirty="0"/>
              <a:t>aximum likelihood via </a:t>
            </a:r>
            <a:r>
              <a:rPr lang="en-US" sz="3600" u="sng" dirty="0"/>
              <a:t>I</a:t>
            </a:r>
            <a:r>
              <a:rPr lang="en-US" sz="3600" dirty="0"/>
              <a:t>terated particle </a:t>
            </a:r>
            <a:r>
              <a:rPr lang="en-US" sz="3600" u="sng" dirty="0"/>
              <a:t>F</a:t>
            </a:r>
            <a:r>
              <a:rPr lang="en-US" sz="3600" dirty="0"/>
              <a:t>iltering (MIF)</a:t>
            </a:r>
          </a:p>
        </p:txBody>
      </p:sp>
      <p:sp>
        <p:nvSpPr>
          <p:cNvPr id="5" name="TextBox 4">
            <a:extLst>
              <a:ext uri="{FF2B5EF4-FFF2-40B4-BE49-F238E27FC236}">
                <a16:creationId xmlns:a16="http://schemas.microsoft.com/office/drawing/2014/main" id="{44E738BC-29B5-4244-94C7-0B23410023EF}"/>
              </a:ext>
            </a:extLst>
          </p:cNvPr>
          <p:cNvSpPr txBox="1"/>
          <p:nvPr/>
        </p:nvSpPr>
        <p:spPr>
          <a:xfrm>
            <a:off x="6978795" y="1992533"/>
            <a:ext cx="3085376" cy="3139321"/>
          </a:xfrm>
          <a:prstGeom prst="rect">
            <a:avLst/>
          </a:prstGeom>
          <a:noFill/>
        </p:spPr>
        <p:txBody>
          <a:bodyPr wrap="square" rtlCol="0">
            <a:spAutoFit/>
          </a:bodyPr>
          <a:lstStyle/>
          <a:p>
            <a:pPr marL="285750" indent="-285750">
              <a:buFont typeface="Arial"/>
              <a:buChar char="•"/>
            </a:pPr>
            <a:r>
              <a:rPr lang="en-US" dirty="0"/>
              <a:t>MIF is an algorithm that can be used to search parameter space to maximize likelihood</a:t>
            </a:r>
          </a:p>
          <a:p>
            <a:pPr marL="285750" indent="-285750">
              <a:buFont typeface="Arial"/>
              <a:buChar char="•"/>
            </a:pPr>
            <a:endParaRPr lang="en-US" dirty="0"/>
          </a:p>
          <a:p>
            <a:pPr marL="285750" indent="-285750">
              <a:buFont typeface="Arial"/>
              <a:buChar char="•"/>
            </a:pPr>
            <a:r>
              <a:rPr lang="en-US" dirty="0"/>
              <a:t>The </a:t>
            </a:r>
            <a:r>
              <a:rPr lang="en-US" i="1" dirty="0"/>
              <a:t>“fitness” </a:t>
            </a:r>
            <a:r>
              <a:rPr lang="en-US" dirty="0"/>
              <a:t>of each parameter set is the likelihood of the data given the model with that parameter set, L(y|Θ)</a:t>
            </a:r>
          </a:p>
          <a:p>
            <a:pPr marL="285750" indent="-285750">
              <a:buFont typeface="Arial"/>
              <a:buChar char="•"/>
            </a:pPr>
            <a:endParaRPr lang="en-US" dirty="0"/>
          </a:p>
        </p:txBody>
      </p:sp>
      <p:pic>
        <p:nvPicPr>
          <p:cNvPr id="6" name="Picture 5" descr="Supp_Fig_profiles.pdf">
            <a:extLst>
              <a:ext uri="{FF2B5EF4-FFF2-40B4-BE49-F238E27FC236}">
                <a16:creationId xmlns:a16="http://schemas.microsoft.com/office/drawing/2014/main" id="{3FEF7D0B-89B8-724A-AD5C-462254C5E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634" y="1992533"/>
            <a:ext cx="5960766" cy="4768612"/>
          </a:xfrm>
          <a:prstGeom prst="rect">
            <a:avLst/>
          </a:prstGeom>
          <a:solidFill>
            <a:schemeClr val="bg1"/>
          </a:solidFill>
        </p:spPr>
      </p:pic>
    </p:spTree>
    <p:extLst>
      <p:ext uri="{BB962C8B-B14F-4D97-AF65-F5344CB8AC3E}">
        <p14:creationId xmlns:p14="http://schemas.microsoft.com/office/powerpoint/2010/main" val="193292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F6D628-4F6C-784D-B9FD-EE5B6556B0CF}"/>
              </a:ext>
            </a:extLst>
          </p:cNvPr>
          <p:cNvSpPr>
            <a:spLocks noGrp="1"/>
          </p:cNvSpPr>
          <p:nvPr>
            <p:ph type="title"/>
          </p:nvPr>
        </p:nvSpPr>
        <p:spPr>
          <a:xfrm>
            <a:off x="457200" y="274638"/>
            <a:ext cx="8229600" cy="1143000"/>
          </a:xfrm>
        </p:spPr>
        <p:txBody>
          <a:bodyPr>
            <a:normAutofit/>
          </a:bodyPr>
          <a:lstStyle/>
          <a:p>
            <a:r>
              <a:rPr lang="en-US" sz="3600" dirty="0"/>
              <a:t>Simulating from the MLE</a:t>
            </a:r>
          </a:p>
        </p:txBody>
      </p:sp>
      <p:pic>
        <p:nvPicPr>
          <p:cNvPr id="6" name="Picture 5" descr="MLE_sims_best_of.pdf">
            <a:extLst>
              <a:ext uri="{FF2B5EF4-FFF2-40B4-BE49-F238E27FC236}">
                <a16:creationId xmlns:a16="http://schemas.microsoft.com/office/drawing/2014/main" id="{AC7B7D8B-00D0-2A4C-B811-B8963C62B86E}"/>
              </a:ext>
            </a:extLst>
          </p:cNvPr>
          <p:cNvPicPr>
            <a:picLocks noChangeAspect="1"/>
          </p:cNvPicPr>
          <p:nvPr/>
        </p:nvPicPr>
        <p:blipFill rotWithShape="1">
          <a:blip r:embed="rId2">
            <a:extLst>
              <a:ext uri="{28A0092B-C50C-407E-A947-70E740481C1C}">
                <a14:useLocalDpi xmlns:a14="http://schemas.microsoft.com/office/drawing/2010/main" val="0"/>
              </a:ext>
            </a:extLst>
          </a:blip>
          <a:srcRect t="5338" r="6059"/>
          <a:stretch/>
        </p:blipFill>
        <p:spPr>
          <a:xfrm>
            <a:off x="609600" y="3966127"/>
            <a:ext cx="4343925" cy="2735793"/>
          </a:xfrm>
          <a:prstGeom prst="rect">
            <a:avLst/>
          </a:prstGeom>
          <a:solidFill>
            <a:schemeClr val="bg1"/>
          </a:solidFill>
        </p:spPr>
      </p:pic>
      <p:pic>
        <p:nvPicPr>
          <p:cNvPr id="7" name="Picture 6" descr="images.jpg">
            <a:extLst>
              <a:ext uri="{FF2B5EF4-FFF2-40B4-BE49-F238E27FC236}">
                <a16:creationId xmlns:a16="http://schemas.microsoft.com/office/drawing/2014/main" id="{56392771-4F04-D94E-8882-DE0512BF1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102235"/>
            <a:ext cx="726434" cy="589316"/>
          </a:xfrm>
          <a:prstGeom prst="rect">
            <a:avLst/>
          </a:prstGeom>
        </p:spPr>
      </p:pic>
      <p:sp>
        <p:nvSpPr>
          <p:cNvPr id="8" name="TextBox 7">
            <a:extLst>
              <a:ext uri="{FF2B5EF4-FFF2-40B4-BE49-F238E27FC236}">
                <a16:creationId xmlns:a16="http://schemas.microsoft.com/office/drawing/2014/main" id="{F34D0002-EAFB-A244-ADB5-D26212C8D659}"/>
              </a:ext>
            </a:extLst>
          </p:cNvPr>
          <p:cNvSpPr txBox="1"/>
          <p:nvPr/>
        </p:nvSpPr>
        <p:spPr>
          <a:xfrm>
            <a:off x="168822" y="3429000"/>
            <a:ext cx="4620891" cy="584776"/>
          </a:xfrm>
          <a:prstGeom prst="rect">
            <a:avLst/>
          </a:prstGeom>
          <a:noFill/>
        </p:spPr>
        <p:txBody>
          <a:bodyPr wrap="square" rtlCol="0">
            <a:spAutoFit/>
          </a:bodyPr>
          <a:lstStyle/>
          <a:p>
            <a:pPr algn="ctr"/>
            <a:r>
              <a:rPr lang="en-US" sz="1600" dirty="0"/>
              <a:t>We can obtain the observed dynamics by simulating forward from initial conditions</a:t>
            </a:r>
          </a:p>
        </p:txBody>
      </p:sp>
      <p:pic>
        <p:nvPicPr>
          <p:cNvPr id="9" name="Picture 8" descr="Figure2.jpg">
            <a:extLst>
              <a:ext uri="{FF2B5EF4-FFF2-40B4-BE49-F238E27FC236}">
                <a16:creationId xmlns:a16="http://schemas.microsoft.com/office/drawing/2014/main" id="{6D3CB0F5-C513-5941-BFF7-336E5E7CAE3A}"/>
              </a:ext>
            </a:extLst>
          </p:cNvPr>
          <p:cNvPicPr>
            <a:picLocks noChangeAspect="1"/>
          </p:cNvPicPr>
          <p:nvPr/>
        </p:nvPicPr>
        <p:blipFill rotWithShape="1">
          <a:blip r:embed="rId4">
            <a:extLst>
              <a:ext uri="{28A0092B-C50C-407E-A947-70E740481C1C}">
                <a14:useLocalDpi xmlns:a14="http://schemas.microsoft.com/office/drawing/2010/main" val="0"/>
              </a:ext>
            </a:extLst>
          </a:blip>
          <a:srcRect b="82316"/>
          <a:stretch/>
        </p:blipFill>
        <p:spPr>
          <a:xfrm>
            <a:off x="168822" y="1338070"/>
            <a:ext cx="8425270" cy="1702742"/>
          </a:xfrm>
          <a:prstGeom prst="rect">
            <a:avLst/>
          </a:prstGeom>
        </p:spPr>
      </p:pic>
      <p:sp>
        <p:nvSpPr>
          <p:cNvPr id="10" name="TextBox 9">
            <a:extLst>
              <a:ext uri="{FF2B5EF4-FFF2-40B4-BE49-F238E27FC236}">
                <a16:creationId xmlns:a16="http://schemas.microsoft.com/office/drawing/2014/main" id="{31425C7B-E6DD-C14F-8DFB-F34EDA8D6F66}"/>
              </a:ext>
            </a:extLst>
          </p:cNvPr>
          <p:cNvSpPr txBox="1"/>
          <p:nvPr/>
        </p:nvSpPr>
        <p:spPr>
          <a:xfrm>
            <a:off x="8802636" y="1514934"/>
            <a:ext cx="3096136" cy="1200329"/>
          </a:xfrm>
          <a:prstGeom prst="rect">
            <a:avLst/>
          </a:prstGeom>
          <a:noFill/>
        </p:spPr>
        <p:txBody>
          <a:bodyPr wrap="square" rtlCol="0">
            <a:spAutoFit/>
          </a:bodyPr>
          <a:lstStyle/>
          <a:p>
            <a:r>
              <a:rPr lang="en-US" dirty="0"/>
              <a:t>The data we observe is a single realization of all the possible trajectories of a stochastic process.</a:t>
            </a:r>
          </a:p>
        </p:txBody>
      </p:sp>
      <p:pic>
        <p:nvPicPr>
          <p:cNvPr id="11" name="Picture 10" descr="mle_sim_pv6_V_profiling.pdf">
            <a:extLst>
              <a:ext uri="{FF2B5EF4-FFF2-40B4-BE49-F238E27FC236}">
                <a16:creationId xmlns:a16="http://schemas.microsoft.com/office/drawing/2014/main" id="{CD4BD692-1EFD-CC4C-B239-514A05FB25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5457" y="3062573"/>
            <a:ext cx="3747387" cy="3747387"/>
          </a:xfrm>
          <a:prstGeom prst="rect">
            <a:avLst/>
          </a:prstGeom>
          <a:solidFill>
            <a:schemeClr val="bg1"/>
          </a:solidFill>
        </p:spPr>
      </p:pic>
      <p:cxnSp>
        <p:nvCxnSpPr>
          <p:cNvPr id="12" name="Straight Connector 11">
            <a:extLst>
              <a:ext uri="{FF2B5EF4-FFF2-40B4-BE49-F238E27FC236}">
                <a16:creationId xmlns:a16="http://schemas.microsoft.com/office/drawing/2014/main" id="{D819B203-CB69-1646-93EB-BF18215C0429}"/>
              </a:ext>
            </a:extLst>
          </p:cNvPr>
          <p:cNvCxnSpPr/>
          <p:nvPr/>
        </p:nvCxnSpPr>
        <p:spPr>
          <a:xfrm>
            <a:off x="5922249" y="4102235"/>
            <a:ext cx="430415" cy="0"/>
          </a:xfrm>
          <a:prstGeom prst="line">
            <a:avLst/>
          </a:prstGeom>
          <a:ln>
            <a:solidFill>
              <a:srgbClr val="9F21DE"/>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1675D0C-0F7E-894D-903F-D2E67C1801BF}"/>
              </a:ext>
            </a:extLst>
          </p:cNvPr>
          <p:cNvCxnSpPr/>
          <p:nvPr/>
        </p:nvCxnSpPr>
        <p:spPr>
          <a:xfrm>
            <a:off x="5922249" y="4200300"/>
            <a:ext cx="43041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2103013-9EEA-8D48-B730-0943204EF66B}"/>
              </a:ext>
            </a:extLst>
          </p:cNvPr>
          <p:cNvSpPr txBox="1"/>
          <p:nvPr/>
        </p:nvSpPr>
        <p:spPr>
          <a:xfrm>
            <a:off x="6352664" y="3925371"/>
            <a:ext cx="1313056" cy="246221"/>
          </a:xfrm>
          <a:prstGeom prst="rect">
            <a:avLst/>
          </a:prstGeom>
          <a:noFill/>
        </p:spPr>
        <p:txBody>
          <a:bodyPr wrap="square" rtlCol="0">
            <a:spAutoFit/>
          </a:bodyPr>
          <a:lstStyle/>
          <a:p>
            <a:r>
              <a:rPr lang="en-US" sz="1000" dirty="0"/>
              <a:t>simulation</a:t>
            </a:r>
          </a:p>
        </p:txBody>
      </p:sp>
      <p:sp>
        <p:nvSpPr>
          <p:cNvPr id="15" name="TextBox 14">
            <a:extLst>
              <a:ext uri="{FF2B5EF4-FFF2-40B4-BE49-F238E27FC236}">
                <a16:creationId xmlns:a16="http://schemas.microsoft.com/office/drawing/2014/main" id="{7882606F-ADE4-0D42-8332-954917949D02}"/>
              </a:ext>
            </a:extLst>
          </p:cNvPr>
          <p:cNvSpPr txBox="1"/>
          <p:nvPr/>
        </p:nvSpPr>
        <p:spPr>
          <a:xfrm>
            <a:off x="6393837" y="4110182"/>
            <a:ext cx="778484" cy="246221"/>
          </a:xfrm>
          <a:prstGeom prst="rect">
            <a:avLst/>
          </a:prstGeom>
          <a:noFill/>
        </p:spPr>
        <p:txBody>
          <a:bodyPr wrap="square" rtlCol="0">
            <a:spAutoFit/>
          </a:bodyPr>
          <a:lstStyle/>
          <a:p>
            <a:r>
              <a:rPr lang="en-US" sz="1000" dirty="0"/>
              <a:t>data</a:t>
            </a:r>
          </a:p>
        </p:txBody>
      </p:sp>
    </p:spTree>
    <p:extLst>
      <p:ext uri="{BB962C8B-B14F-4D97-AF65-F5344CB8AC3E}">
        <p14:creationId xmlns:p14="http://schemas.microsoft.com/office/powerpoint/2010/main" val="1979424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B02618A-67BD-5542-BE39-85E7161D5F5F}"/>
              </a:ext>
            </a:extLst>
          </p:cNvPr>
          <p:cNvSpPr>
            <a:spLocks noGrp="1"/>
          </p:cNvSpPr>
          <p:nvPr>
            <p:ph type="title"/>
          </p:nvPr>
        </p:nvSpPr>
        <p:spPr>
          <a:xfrm>
            <a:off x="457200" y="274638"/>
            <a:ext cx="8229600" cy="1143000"/>
          </a:xfrm>
        </p:spPr>
        <p:txBody>
          <a:bodyPr>
            <a:normAutofit/>
          </a:bodyPr>
          <a:lstStyle/>
          <a:p>
            <a:r>
              <a:rPr lang="en-US" sz="3600" dirty="0"/>
              <a:t>Model Validation</a:t>
            </a:r>
          </a:p>
        </p:txBody>
      </p:sp>
      <p:sp>
        <p:nvSpPr>
          <p:cNvPr id="6" name="TextBox 5">
            <a:extLst>
              <a:ext uri="{FF2B5EF4-FFF2-40B4-BE49-F238E27FC236}">
                <a16:creationId xmlns:a16="http://schemas.microsoft.com/office/drawing/2014/main" id="{7A9B9CAC-24C4-A94F-8493-E3B76AE4FD03}"/>
              </a:ext>
            </a:extLst>
          </p:cNvPr>
          <p:cNvSpPr txBox="1"/>
          <p:nvPr/>
        </p:nvSpPr>
        <p:spPr>
          <a:xfrm>
            <a:off x="4522985" y="1771331"/>
            <a:ext cx="2415851" cy="276999"/>
          </a:xfrm>
          <a:prstGeom prst="rect">
            <a:avLst/>
          </a:prstGeom>
          <a:noFill/>
        </p:spPr>
        <p:txBody>
          <a:bodyPr wrap="square" rtlCol="0">
            <a:spAutoFit/>
          </a:bodyPr>
          <a:lstStyle/>
          <a:p>
            <a:pPr algn="ctr"/>
            <a:r>
              <a:rPr lang="en-US" sz="1200" b="1" dirty="0">
                <a:solidFill>
                  <a:schemeClr val="bg1"/>
                </a:solidFill>
              </a:rPr>
              <a:t>cases</a:t>
            </a:r>
            <a:r>
              <a:rPr lang="en-US" sz="1200" b="1" baseline="-25000" dirty="0">
                <a:solidFill>
                  <a:schemeClr val="bg1"/>
                </a:solidFill>
              </a:rPr>
              <a:t>0</a:t>
            </a:r>
            <a:r>
              <a:rPr lang="en-US" sz="1200" b="1" dirty="0">
                <a:solidFill>
                  <a:schemeClr val="bg1"/>
                </a:solidFill>
              </a:rPr>
              <a:t>-cases</a:t>
            </a:r>
            <a:r>
              <a:rPr lang="en-US" sz="1200" b="1" baseline="-25000" dirty="0">
                <a:solidFill>
                  <a:schemeClr val="bg1"/>
                </a:solidFill>
              </a:rPr>
              <a:t>n-1</a:t>
            </a:r>
            <a:endParaRPr lang="en-US" sz="1200" b="1" dirty="0">
              <a:solidFill>
                <a:schemeClr val="bg1"/>
              </a:solidFill>
            </a:endParaRPr>
          </a:p>
        </p:txBody>
      </p:sp>
      <p:sp>
        <p:nvSpPr>
          <p:cNvPr id="7" name="TextBox 6">
            <a:extLst>
              <a:ext uri="{FF2B5EF4-FFF2-40B4-BE49-F238E27FC236}">
                <a16:creationId xmlns:a16="http://schemas.microsoft.com/office/drawing/2014/main" id="{0B3343D2-0F98-CA4D-8F22-CBCFEED52556}"/>
              </a:ext>
            </a:extLst>
          </p:cNvPr>
          <p:cNvSpPr txBox="1"/>
          <p:nvPr/>
        </p:nvSpPr>
        <p:spPr>
          <a:xfrm>
            <a:off x="6253725" y="2090678"/>
            <a:ext cx="685111" cy="276999"/>
          </a:xfrm>
          <a:prstGeom prst="rect">
            <a:avLst/>
          </a:prstGeom>
          <a:noFill/>
        </p:spPr>
        <p:txBody>
          <a:bodyPr wrap="square" rtlCol="0">
            <a:spAutoFit/>
          </a:bodyPr>
          <a:lstStyle/>
          <a:p>
            <a:pPr algn="ctr"/>
            <a:r>
              <a:rPr lang="en-US" sz="1200" b="1" dirty="0">
                <a:solidFill>
                  <a:schemeClr val="bg1"/>
                </a:solidFill>
              </a:rPr>
              <a:t>cases</a:t>
            </a:r>
            <a:r>
              <a:rPr lang="en-US" sz="1200" b="1" baseline="-25000" dirty="0">
                <a:solidFill>
                  <a:schemeClr val="bg1"/>
                </a:solidFill>
              </a:rPr>
              <a:t>n</a:t>
            </a:r>
            <a:endParaRPr lang="en-US" sz="1200" b="1" dirty="0">
              <a:solidFill>
                <a:schemeClr val="bg1"/>
              </a:solidFill>
            </a:endParaRPr>
          </a:p>
        </p:txBody>
      </p:sp>
      <p:pic>
        <p:nvPicPr>
          <p:cNvPr id="9" name="Picture 8" descr="fit1.png">
            <a:extLst>
              <a:ext uri="{FF2B5EF4-FFF2-40B4-BE49-F238E27FC236}">
                <a16:creationId xmlns:a16="http://schemas.microsoft.com/office/drawing/2014/main" id="{F43408F1-B359-4B41-A41E-B89D54844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020" y="1498890"/>
            <a:ext cx="7454402" cy="4581869"/>
          </a:xfrm>
          <a:prstGeom prst="rect">
            <a:avLst/>
          </a:prstGeom>
        </p:spPr>
      </p:pic>
      <p:sp>
        <p:nvSpPr>
          <p:cNvPr id="10" name="Rectangle 9">
            <a:extLst>
              <a:ext uri="{FF2B5EF4-FFF2-40B4-BE49-F238E27FC236}">
                <a16:creationId xmlns:a16="http://schemas.microsoft.com/office/drawing/2014/main" id="{83B05303-0057-4B41-864A-BB0D24C270EB}"/>
              </a:ext>
            </a:extLst>
          </p:cNvPr>
          <p:cNvSpPr/>
          <p:nvPr/>
        </p:nvSpPr>
        <p:spPr>
          <a:xfrm>
            <a:off x="337020" y="4977684"/>
            <a:ext cx="1655646" cy="4589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0B619E-129F-1847-9C21-72F5FB9D95D2}"/>
              </a:ext>
            </a:extLst>
          </p:cNvPr>
          <p:cNvSpPr/>
          <p:nvPr/>
        </p:nvSpPr>
        <p:spPr>
          <a:xfrm>
            <a:off x="4166548" y="5182046"/>
            <a:ext cx="1130449" cy="2545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93074EF-E5C3-5B47-B405-C55D9570EABA}"/>
              </a:ext>
            </a:extLst>
          </p:cNvPr>
          <p:cNvSpPr/>
          <p:nvPr/>
        </p:nvSpPr>
        <p:spPr>
          <a:xfrm>
            <a:off x="337021" y="1498891"/>
            <a:ext cx="356398" cy="272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736533C-45E3-A64B-8071-AF6E011D4432}"/>
              </a:ext>
            </a:extLst>
          </p:cNvPr>
          <p:cNvSpPr/>
          <p:nvPr/>
        </p:nvSpPr>
        <p:spPr>
          <a:xfrm>
            <a:off x="192400" y="5527124"/>
            <a:ext cx="1925959" cy="8889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E595982-4CF4-194C-99A9-5B38E6CA382F}"/>
              </a:ext>
            </a:extLst>
          </p:cNvPr>
          <p:cNvSpPr/>
          <p:nvPr/>
        </p:nvSpPr>
        <p:spPr>
          <a:xfrm>
            <a:off x="1696022" y="5786766"/>
            <a:ext cx="6240020" cy="375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302A604-F67F-C244-9B36-74093EBC1E48}"/>
              </a:ext>
            </a:extLst>
          </p:cNvPr>
          <p:cNvSpPr/>
          <p:nvPr/>
        </p:nvSpPr>
        <p:spPr>
          <a:xfrm>
            <a:off x="5951980" y="5477898"/>
            <a:ext cx="6240020" cy="375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7849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B02618A-67BD-5542-BE39-85E7161D5F5F}"/>
              </a:ext>
            </a:extLst>
          </p:cNvPr>
          <p:cNvSpPr>
            <a:spLocks noGrp="1"/>
          </p:cNvSpPr>
          <p:nvPr>
            <p:ph type="title"/>
          </p:nvPr>
        </p:nvSpPr>
        <p:spPr>
          <a:xfrm>
            <a:off x="457200" y="274638"/>
            <a:ext cx="8229600" cy="1143000"/>
          </a:xfrm>
        </p:spPr>
        <p:txBody>
          <a:bodyPr>
            <a:normAutofit/>
          </a:bodyPr>
          <a:lstStyle/>
          <a:p>
            <a:r>
              <a:rPr lang="en-US" sz="3600" dirty="0"/>
              <a:t>Model Validation</a:t>
            </a:r>
          </a:p>
        </p:txBody>
      </p:sp>
      <p:sp>
        <p:nvSpPr>
          <p:cNvPr id="6" name="TextBox 5">
            <a:extLst>
              <a:ext uri="{FF2B5EF4-FFF2-40B4-BE49-F238E27FC236}">
                <a16:creationId xmlns:a16="http://schemas.microsoft.com/office/drawing/2014/main" id="{7A9B9CAC-24C4-A94F-8493-E3B76AE4FD03}"/>
              </a:ext>
            </a:extLst>
          </p:cNvPr>
          <p:cNvSpPr txBox="1"/>
          <p:nvPr/>
        </p:nvSpPr>
        <p:spPr>
          <a:xfrm>
            <a:off x="4522985" y="1771331"/>
            <a:ext cx="2415851" cy="276999"/>
          </a:xfrm>
          <a:prstGeom prst="rect">
            <a:avLst/>
          </a:prstGeom>
          <a:noFill/>
        </p:spPr>
        <p:txBody>
          <a:bodyPr wrap="square" rtlCol="0">
            <a:spAutoFit/>
          </a:bodyPr>
          <a:lstStyle/>
          <a:p>
            <a:pPr algn="ctr"/>
            <a:r>
              <a:rPr lang="en-US" sz="1200" b="1" dirty="0">
                <a:solidFill>
                  <a:schemeClr val="bg1"/>
                </a:solidFill>
              </a:rPr>
              <a:t>cases</a:t>
            </a:r>
            <a:r>
              <a:rPr lang="en-US" sz="1200" b="1" baseline="-25000" dirty="0">
                <a:solidFill>
                  <a:schemeClr val="bg1"/>
                </a:solidFill>
              </a:rPr>
              <a:t>0</a:t>
            </a:r>
            <a:r>
              <a:rPr lang="en-US" sz="1200" b="1" dirty="0">
                <a:solidFill>
                  <a:schemeClr val="bg1"/>
                </a:solidFill>
              </a:rPr>
              <a:t>-cases</a:t>
            </a:r>
            <a:r>
              <a:rPr lang="en-US" sz="1200" b="1" baseline="-25000" dirty="0">
                <a:solidFill>
                  <a:schemeClr val="bg1"/>
                </a:solidFill>
              </a:rPr>
              <a:t>n-1</a:t>
            </a:r>
            <a:endParaRPr lang="en-US" sz="1200" b="1" dirty="0">
              <a:solidFill>
                <a:schemeClr val="bg1"/>
              </a:solidFill>
            </a:endParaRPr>
          </a:p>
        </p:txBody>
      </p:sp>
      <p:sp>
        <p:nvSpPr>
          <p:cNvPr id="7" name="TextBox 6">
            <a:extLst>
              <a:ext uri="{FF2B5EF4-FFF2-40B4-BE49-F238E27FC236}">
                <a16:creationId xmlns:a16="http://schemas.microsoft.com/office/drawing/2014/main" id="{0B3343D2-0F98-CA4D-8F22-CBCFEED52556}"/>
              </a:ext>
            </a:extLst>
          </p:cNvPr>
          <p:cNvSpPr txBox="1"/>
          <p:nvPr/>
        </p:nvSpPr>
        <p:spPr>
          <a:xfrm>
            <a:off x="6253725" y="2090678"/>
            <a:ext cx="685111" cy="276999"/>
          </a:xfrm>
          <a:prstGeom prst="rect">
            <a:avLst/>
          </a:prstGeom>
          <a:noFill/>
        </p:spPr>
        <p:txBody>
          <a:bodyPr wrap="square" rtlCol="0">
            <a:spAutoFit/>
          </a:bodyPr>
          <a:lstStyle/>
          <a:p>
            <a:pPr algn="ctr"/>
            <a:r>
              <a:rPr lang="en-US" sz="1200" b="1" dirty="0">
                <a:solidFill>
                  <a:schemeClr val="bg1"/>
                </a:solidFill>
              </a:rPr>
              <a:t>cases</a:t>
            </a:r>
            <a:r>
              <a:rPr lang="en-US" sz="1200" b="1" baseline="-25000" dirty="0">
                <a:solidFill>
                  <a:schemeClr val="bg1"/>
                </a:solidFill>
              </a:rPr>
              <a:t>n</a:t>
            </a:r>
            <a:endParaRPr lang="en-US" sz="1200" b="1" dirty="0">
              <a:solidFill>
                <a:schemeClr val="bg1"/>
              </a:solidFill>
            </a:endParaRPr>
          </a:p>
        </p:txBody>
      </p:sp>
      <p:sp>
        <p:nvSpPr>
          <p:cNvPr id="8" name="TextBox 7">
            <a:extLst>
              <a:ext uri="{FF2B5EF4-FFF2-40B4-BE49-F238E27FC236}">
                <a16:creationId xmlns:a16="http://schemas.microsoft.com/office/drawing/2014/main" id="{768F6759-5426-8645-9974-4B3983390AF5}"/>
              </a:ext>
            </a:extLst>
          </p:cNvPr>
          <p:cNvSpPr txBox="1"/>
          <p:nvPr/>
        </p:nvSpPr>
        <p:spPr>
          <a:xfrm>
            <a:off x="8279404" y="1771331"/>
            <a:ext cx="2381844" cy="1569660"/>
          </a:xfrm>
          <a:prstGeom prst="rect">
            <a:avLst/>
          </a:prstGeom>
          <a:noFill/>
        </p:spPr>
        <p:txBody>
          <a:bodyPr wrap="square" rtlCol="0">
            <a:spAutoFit/>
          </a:bodyPr>
          <a:lstStyle/>
          <a:p>
            <a:r>
              <a:rPr lang="en-US" sz="1600" dirty="0"/>
              <a:t>One-step-ahead predictions predict cases at time </a:t>
            </a:r>
            <a:r>
              <a:rPr lang="en-US" sz="1600" i="1" dirty="0"/>
              <a:t>t</a:t>
            </a:r>
            <a:r>
              <a:rPr lang="en-US" sz="1600" dirty="0"/>
              <a:t> using:</a:t>
            </a:r>
          </a:p>
          <a:p>
            <a:endParaRPr lang="en-US" sz="1600" dirty="0"/>
          </a:p>
          <a:p>
            <a:r>
              <a:rPr lang="en-US" sz="1600" dirty="0"/>
              <a:t>Model + MLE + cases</a:t>
            </a:r>
            <a:r>
              <a:rPr lang="en-US" sz="1600" baseline="-25000" dirty="0"/>
              <a:t>0</a:t>
            </a:r>
            <a:r>
              <a:rPr lang="en-US" sz="1600" dirty="0"/>
              <a:t>+…+ cases</a:t>
            </a:r>
            <a:r>
              <a:rPr lang="en-US" sz="1600" baseline="-25000" dirty="0"/>
              <a:t>t-1</a:t>
            </a:r>
          </a:p>
        </p:txBody>
      </p:sp>
      <p:sp>
        <p:nvSpPr>
          <p:cNvPr id="11" name="Rectangle 10">
            <a:extLst>
              <a:ext uri="{FF2B5EF4-FFF2-40B4-BE49-F238E27FC236}">
                <a16:creationId xmlns:a16="http://schemas.microsoft.com/office/drawing/2014/main" id="{F47F83A6-CE3F-554E-BACC-12854AB42F7C}"/>
              </a:ext>
            </a:extLst>
          </p:cNvPr>
          <p:cNvSpPr/>
          <p:nvPr/>
        </p:nvSpPr>
        <p:spPr>
          <a:xfrm>
            <a:off x="5613039" y="4977684"/>
            <a:ext cx="1130449" cy="45896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0B619E-129F-1847-9C21-72F5FB9D95D2}"/>
              </a:ext>
            </a:extLst>
          </p:cNvPr>
          <p:cNvSpPr/>
          <p:nvPr/>
        </p:nvSpPr>
        <p:spPr>
          <a:xfrm>
            <a:off x="4166548" y="5182046"/>
            <a:ext cx="1130449" cy="2545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2E87890-F819-5444-91CC-171CBE58E269}"/>
              </a:ext>
            </a:extLst>
          </p:cNvPr>
          <p:cNvSpPr/>
          <p:nvPr/>
        </p:nvSpPr>
        <p:spPr>
          <a:xfrm>
            <a:off x="5200214" y="4926594"/>
            <a:ext cx="1130449" cy="45896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BE2AB32-1BAD-3141-8027-D1698502EEBA}"/>
              </a:ext>
            </a:extLst>
          </p:cNvPr>
          <p:cNvSpPr/>
          <p:nvPr/>
        </p:nvSpPr>
        <p:spPr>
          <a:xfrm>
            <a:off x="6330663" y="1498891"/>
            <a:ext cx="412826" cy="313823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EA06A16-55CD-BD47-B1DF-39E6B8976B22}"/>
              </a:ext>
            </a:extLst>
          </p:cNvPr>
          <p:cNvGrpSpPr/>
          <p:nvPr/>
        </p:nvGrpSpPr>
        <p:grpSpPr>
          <a:xfrm>
            <a:off x="870952" y="1415714"/>
            <a:ext cx="6208902" cy="4370541"/>
            <a:chOff x="907447" y="1415714"/>
            <a:chExt cx="6208902" cy="4370541"/>
          </a:xfrm>
        </p:grpSpPr>
        <p:pic>
          <p:nvPicPr>
            <p:cNvPr id="17" name="Picture 16" descr="fit2.png">
              <a:extLst>
                <a:ext uri="{FF2B5EF4-FFF2-40B4-BE49-F238E27FC236}">
                  <a16:creationId xmlns:a16="http://schemas.microsoft.com/office/drawing/2014/main" id="{18F399AC-7046-CE4D-A94C-34135BE1D2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086" y="1415714"/>
              <a:ext cx="6138263" cy="4370541"/>
            </a:xfrm>
            <a:prstGeom prst="rect">
              <a:avLst/>
            </a:prstGeom>
          </p:spPr>
        </p:pic>
        <p:sp>
          <p:nvSpPr>
            <p:cNvPr id="18" name="Rectangle 17">
              <a:extLst>
                <a:ext uri="{FF2B5EF4-FFF2-40B4-BE49-F238E27FC236}">
                  <a16:creationId xmlns:a16="http://schemas.microsoft.com/office/drawing/2014/main" id="{6CEA72C0-95C3-6042-AB23-98773B67B51C}"/>
                </a:ext>
              </a:extLst>
            </p:cNvPr>
            <p:cNvSpPr/>
            <p:nvPr/>
          </p:nvSpPr>
          <p:spPr>
            <a:xfrm>
              <a:off x="978086" y="5327294"/>
              <a:ext cx="1655646" cy="4589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D44C2F-CA29-D54D-B447-A43B4267A8B5}"/>
                </a:ext>
              </a:extLst>
            </p:cNvPr>
            <p:cNvSpPr/>
            <p:nvPr/>
          </p:nvSpPr>
          <p:spPr>
            <a:xfrm>
              <a:off x="2481707" y="5556774"/>
              <a:ext cx="4634641" cy="2294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FF5A43C-8EAA-4942-902A-14D7C0AF96D7}"/>
                </a:ext>
              </a:extLst>
            </p:cNvPr>
            <p:cNvSpPr/>
            <p:nvPr/>
          </p:nvSpPr>
          <p:spPr>
            <a:xfrm>
              <a:off x="907447" y="1415714"/>
              <a:ext cx="355305" cy="4589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92438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078C202-526D-B547-B6AC-12543F7423B2}"/>
              </a:ext>
            </a:extLst>
          </p:cNvPr>
          <p:cNvSpPr>
            <a:spLocks noGrp="1"/>
          </p:cNvSpPr>
          <p:nvPr>
            <p:ph type="title"/>
          </p:nvPr>
        </p:nvSpPr>
        <p:spPr>
          <a:xfrm>
            <a:off x="571084" y="13864"/>
            <a:ext cx="10058400" cy="1609344"/>
          </a:xfrm>
        </p:spPr>
        <p:txBody>
          <a:bodyPr/>
          <a:lstStyle/>
          <a:p>
            <a:r>
              <a:rPr lang="en-US" dirty="0"/>
              <a:t>vaccination Uptake</a:t>
            </a:r>
          </a:p>
        </p:txBody>
      </p:sp>
      <p:sp>
        <p:nvSpPr>
          <p:cNvPr id="5" name="TextBox 4">
            <a:extLst>
              <a:ext uri="{FF2B5EF4-FFF2-40B4-BE49-F238E27FC236}">
                <a16:creationId xmlns:a16="http://schemas.microsoft.com/office/drawing/2014/main" id="{405F7C7D-9549-BA4D-BFD0-9588099EB565}"/>
              </a:ext>
            </a:extLst>
          </p:cNvPr>
          <p:cNvSpPr txBox="1"/>
          <p:nvPr/>
        </p:nvSpPr>
        <p:spPr>
          <a:xfrm>
            <a:off x="0" y="6441175"/>
            <a:ext cx="5340813" cy="307777"/>
          </a:xfrm>
          <a:prstGeom prst="rect">
            <a:avLst/>
          </a:prstGeom>
          <a:noFill/>
          <a:ln>
            <a:noFill/>
          </a:ln>
        </p:spPr>
        <p:txBody>
          <a:bodyPr wrap="square" rtlCol="0">
            <a:spAutoFit/>
          </a:bodyPr>
          <a:lstStyle/>
          <a:p>
            <a:r>
              <a:rPr lang="en-US" sz="1400" b="1" u="sng" dirty="0">
                <a:latin typeface="Avenir Book" charset="0"/>
                <a:ea typeface="Avenir Book" charset="0"/>
                <a:cs typeface="Avenir Book" charset="0"/>
              </a:rPr>
              <a:t>ME Martinez </a:t>
            </a:r>
            <a:r>
              <a:rPr lang="en-US" sz="1400" dirty="0">
                <a:latin typeface="Avenir Book" charset="0"/>
                <a:ea typeface="Avenir Book" charset="0"/>
                <a:cs typeface="Avenir Book" charset="0"/>
              </a:rPr>
              <a:t>(Dissertation)</a:t>
            </a:r>
          </a:p>
        </p:txBody>
      </p:sp>
      <p:sp>
        <p:nvSpPr>
          <p:cNvPr id="7" name="TextBox 6">
            <a:extLst>
              <a:ext uri="{FF2B5EF4-FFF2-40B4-BE49-F238E27FC236}">
                <a16:creationId xmlns:a16="http://schemas.microsoft.com/office/drawing/2014/main" id="{4F8DE1DE-708D-BE45-95BB-3C6812A844A5}"/>
              </a:ext>
            </a:extLst>
          </p:cNvPr>
          <p:cNvSpPr txBox="1"/>
          <p:nvPr/>
        </p:nvSpPr>
        <p:spPr>
          <a:xfrm>
            <a:off x="8200208" y="1883077"/>
            <a:ext cx="3647414" cy="2677656"/>
          </a:xfrm>
          <a:prstGeom prst="rect">
            <a:avLst/>
          </a:prstGeom>
          <a:noFill/>
        </p:spPr>
        <p:txBody>
          <a:bodyPr wrap="square" rtlCol="0">
            <a:spAutoFit/>
          </a:bodyPr>
          <a:lstStyle/>
          <a:p>
            <a:endParaRPr lang="en-US" sz="2400" dirty="0">
              <a:solidFill>
                <a:srgbClr val="00B050"/>
              </a:solidFill>
              <a:latin typeface="Avenir Book" charset="0"/>
              <a:ea typeface="Avenir Book" charset="0"/>
              <a:cs typeface="Avenir Book" charset="0"/>
            </a:endParaRPr>
          </a:p>
          <a:p>
            <a:r>
              <a:rPr lang="en-US" sz="2400" b="1" dirty="0">
                <a:solidFill>
                  <a:srgbClr val="00B050"/>
                </a:solidFill>
                <a:latin typeface="Avenir Book" charset="0"/>
                <a:ea typeface="Avenir Book" charset="0"/>
                <a:cs typeface="Avenir Book" charset="0"/>
              </a:rPr>
              <a:t>By having high quality vaccine uptake covariate data for IPV, we were able to infer that it reduces transmission by 69%</a:t>
            </a:r>
          </a:p>
        </p:txBody>
      </p:sp>
      <p:pic>
        <p:nvPicPr>
          <p:cNvPr id="8" name="Picture 7" descr="manuscript_vaccine_era_v5.pdf">
            <a:extLst>
              <a:ext uri="{FF2B5EF4-FFF2-40B4-BE49-F238E27FC236}">
                <a16:creationId xmlns:a16="http://schemas.microsoft.com/office/drawing/2014/main" id="{80AF0BCD-AB41-7246-BE03-DF0766DF80CF}"/>
              </a:ext>
            </a:extLst>
          </p:cNvPr>
          <p:cNvPicPr>
            <a:picLocks noChangeAspect="1"/>
          </p:cNvPicPr>
          <p:nvPr/>
        </p:nvPicPr>
        <p:blipFill rotWithShape="1">
          <a:blip r:embed="rId2">
            <a:extLst>
              <a:ext uri="{28A0092B-C50C-407E-A947-70E740481C1C}">
                <a14:useLocalDpi xmlns:a14="http://schemas.microsoft.com/office/drawing/2010/main" val="0"/>
              </a:ext>
            </a:extLst>
          </a:blip>
          <a:srcRect l="10956" t="9382" r="9422" b="53780"/>
          <a:stretch/>
        </p:blipFill>
        <p:spPr>
          <a:xfrm>
            <a:off x="344378" y="1067901"/>
            <a:ext cx="7677871" cy="4597004"/>
          </a:xfrm>
          <a:prstGeom prst="rect">
            <a:avLst/>
          </a:prstGeom>
          <a:solidFill>
            <a:schemeClr val="bg1"/>
          </a:solidFill>
          <a:effectLst/>
        </p:spPr>
      </p:pic>
    </p:spTree>
    <p:extLst>
      <p:ext uri="{BB962C8B-B14F-4D97-AF65-F5344CB8AC3E}">
        <p14:creationId xmlns:p14="http://schemas.microsoft.com/office/powerpoint/2010/main" val="2905960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E62F3-D89F-D645-BBC9-293F1858A76F}"/>
              </a:ext>
            </a:extLst>
          </p:cNvPr>
          <p:cNvSpPr>
            <a:spLocks noGrp="1"/>
          </p:cNvSpPr>
          <p:nvPr>
            <p:ph type="title"/>
          </p:nvPr>
        </p:nvSpPr>
        <p:spPr/>
        <p:txBody>
          <a:bodyPr/>
          <a:lstStyle/>
          <a:p>
            <a:r>
              <a:rPr lang="en-US" dirty="0"/>
              <a:t>Other covariates</a:t>
            </a:r>
          </a:p>
        </p:txBody>
      </p:sp>
      <p:sp>
        <p:nvSpPr>
          <p:cNvPr id="3" name="Content Placeholder 2">
            <a:extLst>
              <a:ext uri="{FF2B5EF4-FFF2-40B4-BE49-F238E27FC236}">
                <a16:creationId xmlns:a16="http://schemas.microsoft.com/office/drawing/2014/main" id="{EC7DFFA9-EE27-8D4D-8FF3-62F0BA6D3CB3}"/>
              </a:ext>
            </a:extLst>
          </p:cNvPr>
          <p:cNvSpPr>
            <a:spLocks noGrp="1"/>
          </p:cNvSpPr>
          <p:nvPr>
            <p:ph idx="1"/>
          </p:nvPr>
        </p:nvSpPr>
        <p:spPr>
          <a:xfrm>
            <a:off x="1066800" y="2282952"/>
            <a:ext cx="10058400" cy="4050792"/>
          </a:xfrm>
        </p:spPr>
        <p:txBody>
          <a:bodyPr>
            <a:normAutofit/>
          </a:bodyPr>
          <a:lstStyle/>
          <a:p>
            <a:r>
              <a:rPr lang="en-US" sz="2400" dirty="0"/>
              <a:t>Report rate (reporting system, healthcare infrastructure, etc.)</a:t>
            </a:r>
          </a:p>
          <a:p>
            <a:r>
              <a:rPr lang="en-US" sz="2400" dirty="0"/>
              <a:t>Treatment</a:t>
            </a:r>
          </a:p>
          <a:p>
            <a:r>
              <a:rPr lang="en-US" sz="2400" dirty="0"/>
              <a:t>Interventions (e.g., bed nets, social distancing, quarantine, etc.)</a:t>
            </a:r>
          </a:p>
          <a:p>
            <a:pPr marL="0" indent="0">
              <a:buNone/>
            </a:pPr>
            <a:endParaRPr lang="en-US" sz="2400" dirty="0"/>
          </a:p>
          <a:p>
            <a:endParaRPr lang="en-US" sz="2400" dirty="0"/>
          </a:p>
        </p:txBody>
      </p:sp>
    </p:spTree>
    <p:extLst>
      <p:ext uri="{BB962C8B-B14F-4D97-AF65-F5344CB8AC3E}">
        <p14:creationId xmlns:p14="http://schemas.microsoft.com/office/powerpoint/2010/main" val="3232626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1592</TotalTime>
  <Words>1036</Words>
  <Application>Microsoft Macintosh PowerPoint</Application>
  <PresentationFormat>Widescreen</PresentationFormat>
  <Paragraphs>130</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Avenir Book</vt:lpstr>
      <vt:lpstr>Calibri</vt:lpstr>
      <vt:lpstr>Rockwell</vt:lpstr>
      <vt:lpstr>Rockwell Condensed</vt:lpstr>
      <vt:lpstr>Rockwell Extra Bold</vt:lpstr>
      <vt:lpstr>Wingdings</vt:lpstr>
      <vt:lpstr>Wood Type</vt:lpstr>
      <vt:lpstr>Confronting models with data</vt:lpstr>
      <vt:lpstr>Spectrum of models</vt:lpstr>
      <vt:lpstr>PowerPoint Presentation</vt:lpstr>
      <vt:lpstr>Theoretical models</vt:lpstr>
      <vt:lpstr>Fully theoretical</vt:lpstr>
      <vt:lpstr>Model with real-world Population</vt:lpstr>
      <vt:lpstr>Adding Demography</vt:lpstr>
      <vt:lpstr>Adding real-world Population Size</vt:lpstr>
      <vt:lpstr>Adding real-world Births &amp; Deaths</vt:lpstr>
      <vt:lpstr>PowerPoint Presentation</vt:lpstr>
      <vt:lpstr>PowerPoint Presentation</vt:lpstr>
      <vt:lpstr>PowerPoint Presentation</vt:lpstr>
      <vt:lpstr>PowerPoint Presentation</vt:lpstr>
      <vt:lpstr>Adding real-world Immigration &amp; Emigration</vt:lpstr>
      <vt:lpstr>Adding Covariates</vt:lpstr>
      <vt:lpstr>Seasonal forcing of transmission</vt:lpstr>
      <vt:lpstr>temperature and humidity in models</vt:lpstr>
      <vt:lpstr>PowerPoint Presentation</vt:lpstr>
      <vt:lpstr>mobility</vt:lpstr>
      <vt:lpstr>vaccination Uptake</vt:lpstr>
      <vt:lpstr>vaccination Uptake</vt:lpstr>
      <vt:lpstr>Model is fit to case data </vt:lpstr>
      <vt:lpstr>PowerPoint Presentation</vt:lpstr>
      <vt:lpstr>PowerPoint Presentation</vt:lpstr>
      <vt:lpstr>Maximum likelihood via Iterated particle Filtering (MIF)</vt:lpstr>
      <vt:lpstr>Simulating from the MLE</vt:lpstr>
      <vt:lpstr>Model Validation</vt:lpstr>
      <vt:lpstr>Model Validation</vt:lpstr>
      <vt:lpstr>vaccination Uptake</vt:lpstr>
      <vt:lpstr>Other covariates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Confronting models with data</dc:title>
  <dc:creator>Martinez, Micaela E.</dc:creator>
  <cp:lastModifiedBy>Martinez, Micaela E.</cp:lastModifiedBy>
  <cp:revision>63</cp:revision>
  <dcterms:created xsi:type="dcterms:W3CDTF">2021-07-05T14:58:10Z</dcterms:created>
  <dcterms:modified xsi:type="dcterms:W3CDTF">2022-06-30T17:05:46Z</dcterms:modified>
</cp:coreProperties>
</file>